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85" roundtripDataSignature="AMtx7mhwKwPWayPq3djgfXI5xR8HLgI6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6606147-1A94-4761-BDA0-AFD5BDF6D0A2}">
  <a:tblStyle styleId="{B6606147-1A94-4761-BDA0-AFD5BDF6D0A2}"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b="off" i="off"/>
      <a:tcStyle>
        <a:fill>
          <a:solidFill>
            <a:srgbClr val="CDD4EA"/>
          </a:solidFill>
        </a:fill>
      </a:tcStyle>
    </a:band1H>
    <a:band2H>
      <a:tcTxStyle b="off" i="off"/>
    </a:band2H>
    <a:band1V>
      <a:tcTxStyle b="off" i="off"/>
      <a:tcStyle>
        <a:fill>
          <a:solidFill>
            <a:srgbClr val="CDD4EA"/>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slide" Target="slides/slide78.xml"/><Relationship Id="rId83" Type="http://schemas.openxmlformats.org/officeDocument/2006/relationships/slide" Target="slides/slide77.xml"/><Relationship Id="rId42" Type="http://schemas.openxmlformats.org/officeDocument/2006/relationships/slide" Target="slides/slide36.xml"/><Relationship Id="rId41" Type="http://schemas.openxmlformats.org/officeDocument/2006/relationships/slide" Target="slides/slide35.xml"/><Relationship Id="rId85" Type="http://customschemas.google.com/relationships/presentationmetadata" Target="metadata"/><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slide" Target="slides/slide73.xml"/><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hu-HU"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home-affairs.ec.europa.eu/pages/page/factbook-islamist-extremism-december-2019_en" TargetMode="Externa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 name="Google Shape;16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1" name="Google Shape;17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0" name="Google Shape;18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9" name="Google Shape;18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hu-HU"/>
              <a:t>To humanize the target population</a:t>
            </a:r>
            <a:endParaRPr/>
          </a:p>
        </p:txBody>
      </p:sp>
      <p:sp>
        <p:nvSpPr>
          <p:cNvPr id="199" name="Google Shape;199;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8" name="Google Shape;20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6" name="Google Shape;21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4" name="Google Shape;22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2" name="Google Shape;23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0" name="Google Shape;24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8" name="Google Shape;24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6" name="Google Shape;25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5" name="Google Shape;26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0" name="Google Shape;28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4" name="Google Shape;30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2" name="Google Shape;31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4" name="Google Shape;32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6" name="Google Shape;33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9" name="Google Shape;34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7" name="Google Shape;35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2" name="Google Shape;37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1" name="Google Shape;38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1" name="Google Shape;39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8" name="Google Shape;39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5" name="Google Shape;40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2" name="Google Shape;412;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9" name="Google Shape;419;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6" name="Google Shape;426;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3" name="Google Shape;433;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2" name="Google Shape;442;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8" name="Google Shape;45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5" name="Google Shape;465;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4" name="Google Shape;474;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0" name="Google Shape;480;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8" name="Google Shape;488;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hu-HU"/>
              <a:t>https://balkaninsight.com/2020/11/06/in-bosnian-river-town-far-right-symbols-and-a-link-to-ukraine/ </a:t>
            </a:r>
            <a:endParaRPr/>
          </a:p>
        </p:txBody>
      </p:sp>
      <p:sp>
        <p:nvSpPr>
          <p:cNvPr id="489" name="Google Shape;489;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7" name="Google Shape;497;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hu-HU"/>
              <a:t>https://balkaninsight.com/2020/05/12/ultra-right-groups-show-their-face-in-bosnian-town/ </a:t>
            </a:r>
            <a:endParaRPr/>
          </a:p>
        </p:txBody>
      </p:sp>
      <p:sp>
        <p:nvSpPr>
          <p:cNvPr id="498" name="Google Shape;498;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7" name="Google Shape;507;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hu-HU"/>
              <a:t>Ytterligare hänvisningar finns i </a:t>
            </a:r>
            <a:r>
              <a:rPr b="0" i="0" lang="hu-HU" sz="1800" u="none" strike="noStrike">
                <a:solidFill>
                  <a:srgbClr val="000000"/>
                </a:solidFill>
                <a:latin typeface="Arial"/>
                <a:ea typeface="Arial"/>
                <a:cs typeface="Arial"/>
                <a:sym typeface="Arial"/>
              </a:rPr>
              <a:t>RANs </a:t>
            </a:r>
            <a:r>
              <a:rPr lang="hu-HU" sz="1800">
                <a:solidFill>
                  <a:srgbClr val="000000"/>
                </a:solidFill>
                <a:latin typeface="Arial"/>
                <a:ea typeface="Arial"/>
                <a:cs typeface="Arial"/>
                <a:sym typeface="Arial"/>
              </a:rPr>
              <a:t>f</a:t>
            </a:r>
            <a:r>
              <a:rPr b="0" i="0" lang="hu-HU" sz="1800" u="none" strike="noStrike">
                <a:solidFill>
                  <a:srgbClr val="000000"/>
                </a:solidFill>
                <a:latin typeface="Arial"/>
                <a:ea typeface="Arial"/>
                <a:cs typeface="Arial"/>
                <a:sym typeface="Arial"/>
              </a:rPr>
              <a:t>a</a:t>
            </a:r>
            <a:r>
              <a:rPr lang="hu-HU" sz="1800">
                <a:solidFill>
                  <a:srgbClr val="000000"/>
                </a:solidFill>
                <a:latin typeface="Arial"/>
                <a:ea typeface="Arial"/>
                <a:cs typeface="Arial"/>
                <a:sym typeface="Arial"/>
              </a:rPr>
              <a:t>k</a:t>
            </a:r>
            <a:r>
              <a:rPr b="0" i="0" lang="hu-HU" sz="1800" u="none" strike="noStrike">
                <a:solidFill>
                  <a:srgbClr val="000000"/>
                </a:solidFill>
                <a:latin typeface="Arial"/>
                <a:ea typeface="Arial"/>
                <a:cs typeface="Arial"/>
                <a:sym typeface="Arial"/>
              </a:rPr>
              <a:t>tabok o</a:t>
            </a:r>
            <a:r>
              <a:rPr lang="hu-HU" sz="1800">
                <a:solidFill>
                  <a:srgbClr val="000000"/>
                </a:solidFill>
                <a:latin typeface="Arial"/>
                <a:ea typeface="Arial"/>
                <a:cs typeface="Arial"/>
                <a:sym typeface="Arial"/>
              </a:rPr>
              <a:t>m</a:t>
            </a:r>
            <a:r>
              <a:rPr b="0" i="0" lang="hu-HU" sz="1800" u="none" strike="noStrike">
                <a:solidFill>
                  <a:srgbClr val="000000"/>
                </a:solidFill>
                <a:latin typeface="Arial"/>
                <a:ea typeface="Arial"/>
                <a:cs typeface="Arial"/>
                <a:sym typeface="Arial"/>
              </a:rPr>
              <a:t> </a:t>
            </a:r>
            <a:r>
              <a:rPr lang="hu-HU" sz="1800">
                <a:solidFill>
                  <a:srgbClr val="000000"/>
                </a:solidFill>
                <a:latin typeface="Arial"/>
                <a:ea typeface="Arial"/>
                <a:cs typeface="Arial"/>
                <a:sym typeface="Arial"/>
              </a:rPr>
              <a:t>i</a:t>
            </a:r>
            <a:r>
              <a:rPr b="0" i="0" lang="hu-HU" sz="1800" u="none" strike="noStrike">
                <a:solidFill>
                  <a:srgbClr val="000000"/>
                </a:solidFill>
                <a:latin typeface="Arial"/>
                <a:ea typeface="Arial"/>
                <a:cs typeface="Arial"/>
                <a:sym typeface="Arial"/>
              </a:rPr>
              <a:t>slamistisk extremism, </a:t>
            </a:r>
            <a:r>
              <a:rPr lang="hu-HU" sz="1800">
                <a:solidFill>
                  <a:srgbClr val="000000"/>
                </a:solidFill>
                <a:latin typeface="Arial"/>
                <a:ea typeface="Arial"/>
                <a:cs typeface="Arial"/>
                <a:sym typeface="Arial"/>
              </a:rPr>
              <a:t>d</a:t>
            </a:r>
            <a:r>
              <a:rPr b="0" i="0" lang="hu-HU" sz="1800" u="none" strike="noStrike">
                <a:solidFill>
                  <a:srgbClr val="000000"/>
                </a:solidFill>
                <a:latin typeface="Arial"/>
                <a:ea typeface="Arial"/>
                <a:cs typeface="Arial"/>
                <a:sym typeface="Arial"/>
              </a:rPr>
              <a:t>ecember 2019:</a:t>
            </a:r>
            <a:br>
              <a:rPr b="0" i="0" lang="hu-HU" sz="1800" u="none" strike="noStrike">
                <a:solidFill>
                  <a:srgbClr val="000000"/>
                </a:solidFill>
                <a:latin typeface="Arial"/>
                <a:ea typeface="Arial"/>
                <a:cs typeface="Arial"/>
                <a:sym typeface="Arial"/>
              </a:rPr>
            </a:br>
            <a:r>
              <a:rPr b="0" i="0" lang="hu-HU" sz="1800" u="sng" strike="noStrike">
                <a:solidFill>
                  <a:srgbClr val="1155CC"/>
                </a:solidFill>
                <a:latin typeface="Arial"/>
                <a:ea typeface="Arial"/>
                <a:cs typeface="Arial"/>
                <a:sym typeface="Arial"/>
                <a:hlinkClick r:id="rId2">
                  <a:extLst>
                    <a:ext uri="{A12FA001-AC4F-418D-AE19-62706E023703}">
                      <ahyp:hlinkClr val="tx"/>
                    </a:ext>
                  </a:extLst>
                </a:hlinkClick>
              </a:rPr>
              <a:t>https://home-affairs.ec.europa.eu/pages/page/factbook-islamist-extremism-december-2019_en</a:t>
            </a:r>
            <a:r>
              <a:rPr b="0" i="0" lang="hu-HU" sz="1800" u="none" strike="noStrike">
                <a:solidFill>
                  <a:srgbClr val="000000"/>
                </a:solidFill>
                <a:latin typeface="Arial"/>
                <a:ea typeface="Arial"/>
                <a:cs typeface="Arial"/>
                <a:sym typeface="Arial"/>
              </a:rPr>
              <a:t> </a:t>
            </a:r>
            <a:endParaRPr/>
          </a:p>
        </p:txBody>
      </p:sp>
      <p:sp>
        <p:nvSpPr>
          <p:cNvPr id="508" name="Google Shape;508;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7" name="Google Shape;517;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4" name="Google Shape;524;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2" name="Google Shape;532;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0" name="Google Shape;540;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8" name="Google Shape;548;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7" name="Google Shape;557;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4" name="Google Shape;564;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1" name="Google Shape;571;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0" name="Google Shape;580;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7" name="Google Shape;587;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6" name="Google Shape;596;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5" name="Google Shape;605;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4" name="Google Shape;614;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3" name="Google Shape;623;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4" name="Google Shape;624;p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3" name="Google Shape;633;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4" name="Google Shape;634;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4" name="Google Shape;644;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1" name="Google Shape;651;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8" name="Google Shape;658;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7" name="Google Shape;667;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4" name="Google Shape;674;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1" name="Google Shape;681;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2" name="Google Shape;682;p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9" name="Google Shape;689;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6" name="Google Shape;696;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hu-HU"/>
              <a:t>Källa: RANs översiktspapper, Det civila samhällets organisationers roll i exitarbetet (2022)</a:t>
            </a:r>
            <a:br>
              <a:rPr lang="hu-HU"/>
            </a:br>
            <a:r>
              <a:rPr lang="hu-HU"/>
              <a:t>https://home-affairs.ec.europa.eu/whats-new/publications/role-civil-society-organisations-exit-work-may-2022_en </a:t>
            </a:r>
            <a:endParaRPr/>
          </a:p>
        </p:txBody>
      </p:sp>
      <p:sp>
        <p:nvSpPr>
          <p:cNvPr id="697" name="Google Shape;697;p6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5" name="Google Shape;705;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3" name="Google Shape;713;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0" name="Google Shape;720;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8" name="Google Shape;728;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9" name="Google Shape;729;p6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6" name="Google Shape;736;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3" name="Google Shape;743;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2" name="Google Shape;752;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p6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9" name="Google Shape;759;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p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7" name="Google Shape;767;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5" name="Google Shape;775;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p7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4" name="Google Shape;784;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p7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1" name="Google Shape;791;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p7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1" name="Google Shape;801;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p7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6" name="Google Shape;816;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2" name="Shape 822"/>
        <p:cNvGrpSpPr/>
        <p:nvPr/>
      </p:nvGrpSpPr>
      <p:grpSpPr>
        <a:xfrm>
          <a:off x="0" y="0"/>
          <a:ext cx="0" cy="0"/>
          <a:chOff x="0" y="0"/>
          <a:chExt cx="0" cy="0"/>
        </a:xfrm>
      </p:grpSpPr>
      <p:sp>
        <p:nvSpPr>
          <p:cNvPr id="823" name="Google Shape;823;p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4" name="Google Shape;824;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p7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1" name="Google Shape;831;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9" name="Google Shape;839;p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0" name="Google Shape;840;p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hu-HU"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p7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9" name="Google Shape;849;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bild" type="title">
  <p:cSld name="TITLE">
    <p:spTree>
      <p:nvGrpSpPr>
        <p:cNvPr id="15" name="Shape 15"/>
        <p:cNvGrpSpPr/>
        <p:nvPr/>
      </p:nvGrpSpPr>
      <p:grpSpPr>
        <a:xfrm>
          <a:off x="0" y="0"/>
          <a:ext cx="0" cy="0"/>
          <a:chOff x="0" y="0"/>
          <a:chExt cx="0" cy="0"/>
        </a:xfrm>
      </p:grpSpPr>
      <p:sp>
        <p:nvSpPr>
          <p:cNvPr id="16" name="Google Shape;16;p8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8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innehåll" type="obj">
  <p:cSld name="OBJECT">
    <p:spTree>
      <p:nvGrpSpPr>
        <p:cNvPr id="21" name="Shape 21"/>
        <p:cNvGrpSpPr/>
        <p:nvPr/>
      </p:nvGrpSpPr>
      <p:grpSpPr>
        <a:xfrm>
          <a:off x="0" y="0"/>
          <a:ext cx="0" cy="0"/>
          <a:chOff x="0" y="0"/>
          <a:chExt cx="0" cy="0"/>
        </a:xfrm>
      </p:grpSpPr>
      <p:sp>
        <p:nvSpPr>
          <p:cNvPr id="22" name="Google Shape;22;p8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8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snittsrubrik" type="secHead">
  <p:cSld name="SECTION_HEADER">
    <p:spTree>
      <p:nvGrpSpPr>
        <p:cNvPr id="27" name="Shape 27"/>
        <p:cNvGrpSpPr/>
        <p:nvPr/>
      </p:nvGrpSpPr>
      <p:grpSpPr>
        <a:xfrm>
          <a:off x="0" y="0"/>
          <a:ext cx="0" cy="0"/>
          <a:chOff x="0" y="0"/>
          <a:chExt cx="0" cy="0"/>
        </a:xfrm>
      </p:grpSpPr>
      <p:sp>
        <p:nvSpPr>
          <p:cNvPr id="28" name="Google Shape;28;p8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8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vå delar" type="twoObj">
  <p:cSld name="TWO_OBJECTS">
    <p:spTree>
      <p:nvGrpSpPr>
        <p:cNvPr id="33" name="Shape 33"/>
        <p:cNvGrpSpPr/>
        <p:nvPr/>
      </p:nvGrpSpPr>
      <p:grpSpPr>
        <a:xfrm>
          <a:off x="0" y="0"/>
          <a:ext cx="0" cy="0"/>
          <a:chOff x="0" y="0"/>
          <a:chExt cx="0" cy="0"/>
        </a:xfrm>
      </p:grpSpPr>
      <p:sp>
        <p:nvSpPr>
          <p:cNvPr id="34" name="Google Shape;34;p8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8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8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ämförelse" type="twoTxTwoObj">
  <p:cSld name="TWO_OBJECTS_WITH_TEXT">
    <p:spTree>
      <p:nvGrpSpPr>
        <p:cNvPr id="40" name="Shape 40"/>
        <p:cNvGrpSpPr/>
        <p:nvPr/>
      </p:nvGrpSpPr>
      <p:grpSpPr>
        <a:xfrm>
          <a:off x="0" y="0"/>
          <a:ext cx="0" cy="0"/>
          <a:chOff x="0" y="0"/>
          <a:chExt cx="0" cy="0"/>
        </a:xfrm>
      </p:grpSpPr>
      <p:sp>
        <p:nvSpPr>
          <p:cNvPr id="41" name="Google Shape;41;p9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9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9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9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9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ast rubrik" type="titleOnly">
  <p:cSld name="TITLE_ONLY">
    <p:spTree>
      <p:nvGrpSpPr>
        <p:cNvPr id="49" name="Shape 49"/>
        <p:cNvGrpSpPr/>
        <p:nvPr/>
      </p:nvGrpSpPr>
      <p:grpSpPr>
        <a:xfrm>
          <a:off x="0" y="0"/>
          <a:ext cx="0" cy="0"/>
          <a:chOff x="0" y="0"/>
          <a:chExt cx="0" cy="0"/>
        </a:xfrm>
      </p:grpSpPr>
      <p:sp>
        <p:nvSpPr>
          <p:cNvPr id="50" name="Google Shape;50;p9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m" type="blank">
  <p:cSld name="BLANK">
    <p:spTree>
      <p:nvGrpSpPr>
        <p:cNvPr id="54" name="Shape 54"/>
        <p:cNvGrpSpPr/>
        <p:nvPr/>
      </p:nvGrpSpPr>
      <p:grpSpPr>
        <a:xfrm>
          <a:off x="0" y="0"/>
          <a:ext cx="0" cy="0"/>
          <a:chOff x="0" y="0"/>
          <a:chExt cx="0" cy="0"/>
        </a:xfrm>
      </p:grpSpPr>
      <p:sp>
        <p:nvSpPr>
          <p:cNvPr id="55" name="Google Shape;55;p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med bildtext" type="objTx">
  <p:cSld name="OBJECT_WITH_CAPTION_TEXT">
    <p:spTree>
      <p:nvGrpSpPr>
        <p:cNvPr id="58" name="Shape 58"/>
        <p:cNvGrpSpPr/>
        <p:nvPr/>
      </p:nvGrpSpPr>
      <p:grpSpPr>
        <a:xfrm>
          <a:off x="0" y="0"/>
          <a:ext cx="0" cy="0"/>
          <a:chOff x="0" y="0"/>
          <a:chExt cx="0" cy="0"/>
        </a:xfrm>
      </p:grpSpPr>
      <p:sp>
        <p:nvSpPr>
          <p:cNvPr id="59" name="Google Shape;59;p9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9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ed bildtext" type="picTx">
  <p:cSld name="PICTURE_WITH_CAPTION_TEXT">
    <p:spTree>
      <p:nvGrpSpPr>
        <p:cNvPr id="65" name="Shape 65"/>
        <p:cNvGrpSpPr/>
        <p:nvPr/>
      </p:nvGrpSpPr>
      <p:grpSpPr>
        <a:xfrm>
          <a:off x="0" y="0"/>
          <a:ext cx="0" cy="0"/>
          <a:chOff x="0" y="0"/>
          <a:chExt cx="0" cy="0"/>
        </a:xfrm>
      </p:grpSpPr>
      <p:sp>
        <p:nvSpPr>
          <p:cNvPr id="66" name="Google Shape;66;p10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0"/>
          <p:cNvSpPr/>
          <p:nvPr>
            <p:ph idx="2" type="pic"/>
          </p:nvPr>
        </p:nvSpPr>
        <p:spPr>
          <a:xfrm>
            <a:off x="5183188" y="987425"/>
            <a:ext cx="6172200" cy="4873625"/>
          </a:xfrm>
          <a:prstGeom prst="rect">
            <a:avLst/>
          </a:prstGeom>
          <a:noFill/>
          <a:ln>
            <a:noFill/>
          </a:ln>
        </p:spPr>
      </p:sp>
      <p:sp>
        <p:nvSpPr>
          <p:cNvPr id="68" name="Google Shape;68;p10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lodrät text" type="vertTx">
  <p:cSld name="VERTICAL_TEXT">
    <p:spTree>
      <p:nvGrpSpPr>
        <p:cNvPr id="72" name="Shape 72"/>
        <p:cNvGrpSpPr/>
        <p:nvPr/>
      </p:nvGrpSpPr>
      <p:grpSpPr>
        <a:xfrm>
          <a:off x="0" y="0"/>
          <a:ext cx="0" cy="0"/>
          <a:chOff x="0" y="0"/>
          <a:chExt cx="0" cy="0"/>
        </a:xfrm>
      </p:grpSpPr>
      <p:sp>
        <p:nvSpPr>
          <p:cNvPr id="73" name="Google Shape;73;p10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0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drät rubrik och text" type="vertTitleAndTx">
  <p:cSld name="VERTICAL_TITLE_AND_VERTICAL_TEXT">
    <p:spTree>
      <p:nvGrpSpPr>
        <p:cNvPr id="78" name="Shape 78"/>
        <p:cNvGrpSpPr/>
        <p:nvPr/>
      </p:nvGrpSpPr>
      <p:grpSpPr>
        <a:xfrm>
          <a:off x="0" y="0"/>
          <a:ext cx="0" cy="0"/>
          <a:chOff x="0" y="0"/>
          <a:chExt cx="0" cy="0"/>
        </a:xfrm>
      </p:grpSpPr>
      <p:sp>
        <p:nvSpPr>
          <p:cNvPr id="79" name="Google Shape;79;p10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0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ím és tartalom" type="obj">
  <p:cSld name="OBJECT">
    <p:spTree>
      <p:nvGrpSpPr>
        <p:cNvPr id="90" name="Shape 90"/>
        <p:cNvGrpSpPr/>
        <p:nvPr/>
      </p:nvGrpSpPr>
      <p:grpSpPr>
        <a:xfrm>
          <a:off x="0" y="0"/>
          <a:ext cx="0" cy="0"/>
          <a:chOff x="0" y="0"/>
          <a:chExt cx="0" cy="0"/>
        </a:xfrm>
      </p:grpSpPr>
      <p:sp>
        <p:nvSpPr>
          <p:cNvPr id="91" name="Google Shape;91;p8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8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ímdia" type="title">
  <p:cSld name="TITLE">
    <p:spTree>
      <p:nvGrpSpPr>
        <p:cNvPr id="96" name="Shape 96"/>
        <p:cNvGrpSpPr/>
        <p:nvPr/>
      </p:nvGrpSpPr>
      <p:grpSpPr>
        <a:xfrm>
          <a:off x="0" y="0"/>
          <a:ext cx="0" cy="0"/>
          <a:chOff x="0" y="0"/>
          <a:chExt cx="0" cy="0"/>
        </a:xfrm>
      </p:grpSpPr>
      <p:sp>
        <p:nvSpPr>
          <p:cNvPr id="97" name="Google Shape;97;p8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8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9" name="Google Shape;99;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zakaszfejléc" type="secHead">
  <p:cSld name="SECTION_HEADER">
    <p:spTree>
      <p:nvGrpSpPr>
        <p:cNvPr id="102" name="Shape 102"/>
        <p:cNvGrpSpPr/>
        <p:nvPr/>
      </p:nvGrpSpPr>
      <p:grpSpPr>
        <a:xfrm>
          <a:off x="0" y="0"/>
          <a:ext cx="0" cy="0"/>
          <a:chOff x="0" y="0"/>
          <a:chExt cx="0" cy="0"/>
        </a:xfrm>
      </p:grpSpPr>
      <p:sp>
        <p:nvSpPr>
          <p:cNvPr id="103" name="Google Shape;103;p8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8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5" name="Google Shape;105;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artalomrész" type="twoObj">
  <p:cSld name="TWO_OBJECTS">
    <p:spTree>
      <p:nvGrpSpPr>
        <p:cNvPr id="108" name="Shape 108"/>
        <p:cNvGrpSpPr/>
        <p:nvPr/>
      </p:nvGrpSpPr>
      <p:grpSpPr>
        <a:xfrm>
          <a:off x="0" y="0"/>
          <a:ext cx="0" cy="0"/>
          <a:chOff x="0" y="0"/>
          <a:chExt cx="0" cy="0"/>
        </a:xfrm>
      </p:grpSpPr>
      <p:sp>
        <p:nvSpPr>
          <p:cNvPr id="109" name="Google Shape;109;p8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8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p8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Összehasonlítás" type="twoTxTwoObj">
  <p:cSld name="TWO_OBJECTS_WITH_TEXT">
    <p:spTree>
      <p:nvGrpSpPr>
        <p:cNvPr id="115" name="Shape 115"/>
        <p:cNvGrpSpPr/>
        <p:nvPr/>
      </p:nvGrpSpPr>
      <p:grpSpPr>
        <a:xfrm>
          <a:off x="0" y="0"/>
          <a:ext cx="0" cy="0"/>
          <a:chOff x="0" y="0"/>
          <a:chExt cx="0" cy="0"/>
        </a:xfrm>
      </p:grpSpPr>
      <p:sp>
        <p:nvSpPr>
          <p:cNvPr id="116" name="Google Shape;116;p8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8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8" name="Google Shape;118;p8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8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0" name="Google Shape;120;p8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sak cím" type="titleOnly">
  <p:cSld name="TITLE_ONLY">
    <p:spTree>
      <p:nvGrpSpPr>
        <p:cNvPr id="124" name="Shape 124"/>
        <p:cNvGrpSpPr/>
        <p:nvPr/>
      </p:nvGrpSpPr>
      <p:grpSpPr>
        <a:xfrm>
          <a:off x="0" y="0"/>
          <a:ext cx="0" cy="0"/>
          <a:chOff x="0" y="0"/>
          <a:chExt cx="0" cy="0"/>
        </a:xfrm>
      </p:grpSpPr>
      <p:sp>
        <p:nvSpPr>
          <p:cNvPr id="125" name="Google Shape;125;p9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Üres" type="blank">
  <p:cSld name="BLANK">
    <p:spTree>
      <p:nvGrpSpPr>
        <p:cNvPr id="129" name="Shape 129"/>
        <p:cNvGrpSpPr/>
        <p:nvPr/>
      </p:nvGrpSpPr>
      <p:grpSpPr>
        <a:xfrm>
          <a:off x="0" y="0"/>
          <a:ext cx="0" cy="0"/>
          <a:chOff x="0" y="0"/>
          <a:chExt cx="0" cy="0"/>
        </a:xfrm>
      </p:grpSpPr>
      <p:sp>
        <p:nvSpPr>
          <p:cNvPr id="130" name="Google Shape;130;p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rtalomrész képaláírással" type="objTx">
  <p:cSld name="OBJECT_WITH_CAPTION_TEXT">
    <p:spTree>
      <p:nvGrpSpPr>
        <p:cNvPr id="133" name="Shape 133"/>
        <p:cNvGrpSpPr/>
        <p:nvPr/>
      </p:nvGrpSpPr>
      <p:grpSpPr>
        <a:xfrm>
          <a:off x="0" y="0"/>
          <a:ext cx="0" cy="0"/>
          <a:chOff x="0" y="0"/>
          <a:chExt cx="0" cy="0"/>
        </a:xfrm>
      </p:grpSpPr>
      <p:sp>
        <p:nvSpPr>
          <p:cNvPr id="134" name="Google Shape;134;p9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9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6" name="Google Shape;136;p9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7" name="Google Shape;137;p9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9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p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ép képaláírással" type="picTx">
  <p:cSld name="PICTURE_WITH_CAPTION_TEXT">
    <p:spTree>
      <p:nvGrpSpPr>
        <p:cNvPr id="140" name="Shape 140"/>
        <p:cNvGrpSpPr/>
        <p:nvPr/>
      </p:nvGrpSpPr>
      <p:grpSpPr>
        <a:xfrm>
          <a:off x="0" y="0"/>
          <a:ext cx="0" cy="0"/>
          <a:chOff x="0" y="0"/>
          <a:chExt cx="0" cy="0"/>
        </a:xfrm>
      </p:grpSpPr>
      <p:sp>
        <p:nvSpPr>
          <p:cNvPr id="141" name="Google Shape;141;p9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93"/>
          <p:cNvSpPr/>
          <p:nvPr>
            <p:ph idx="2" type="pic"/>
          </p:nvPr>
        </p:nvSpPr>
        <p:spPr>
          <a:xfrm>
            <a:off x="5183188" y="987425"/>
            <a:ext cx="6172200" cy="4873625"/>
          </a:xfrm>
          <a:prstGeom prst="rect">
            <a:avLst/>
          </a:prstGeom>
          <a:noFill/>
          <a:ln>
            <a:noFill/>
          </a:ln>
        </p:spPr>
      </p:sp>
      <p:sp>
        <p:nvSpPr>
          <p:cNvPr id="143" name="Google Shape;143;p9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4" name="Google Shape;144;p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ím és függőleges szöveg" type="vertTx">
  <p:cSld name="VERTICAL_TEXT">
    <p:spTree>
      <p:nvGrpSpPr>
        <p:cNvPr id="147" name="Shape 147"/>
        <p:cNvGrpSpPr/>
        <p:nvPr/>
      </p:nvGrpSpPr>
      <p:grpSpPr>
        <a:xfrm>
          <a:off x="0" y="0"/>
          <a:ext cx="0" cy="0"/>
          <a:chOff x="0" y="0"/>
          <a:chExt cx="0" cy="0"/>
        </a:xfrm>
      </p:grpSpPr>
      <p:sp>
        <p:nvSpPr>
          <p:cNvPr id="148" name="Google Shape;148;p9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p9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p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üggőleges cím és szöveg" type="vertTitleAndTx">
  <p:cSld name="VERTICAL_TITLE_AND_VERTICAL_TEXT">
    <p:spTree>
      <p:nvGrpSpPr>
        <p:cNvPr id="153" name="Shape 153"/>
        <p:cNvGrpSpPr/>
        <p:nvPr/>
      </p:nvGrpSpPr>
      <p:grpSpPr>
        <a:xfrm>
          <a:off x="0" y="0"/>
          <a:ext cx="0" cy="0"/>
          <a:chOff x="0" y="0"/>
          <a:chExt cx="0" cy="0"/>
        </a:xfrm>
      </p:grpSpPr>
      <p:sp>
        <p:nvSpPr>
          <p:cNvPr id="154" name="Google Shape;154;p9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p9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 name="Google Shape;156;p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p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8" name="Google Shape;158;p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7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sp>
        <p:nvSpPr>
          <p:cNvPr id="85" name="Google Shape;85;p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6" name="Google Shape;86;p8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7" name="Google Shape;87;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8" name="Google Shape;88;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9" name="Google Shape;89;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u-HU"/>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www.depolarisation.eu/" TargetMode="External"/><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2.png"/><Relationship Id="rId4" Type="http://schemas.openxmlformats.org/officeDocument/2006/relationships/image" Target="../media/image21.png"/><Relationship Id="rId5"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2.png"/><Relationship Id="rId4" Type="http://schemas.openxmlformats.org/officeDocument/2006/relationships/image" Target="../media/image21.png"/><Relationship Id="rId5"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2.png"/><Relationship Id="rId4" Type="http://schemas.openxmlformats.org/officeDocument/2006/relationships/image" Target="../media/image21.png"/><Relationship Id="rId5"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26.png"/><Relationship Id="rId4" Type="http://schemas.openxmlformats.org/officeDocument/2006/relationships/image" Target="../media/image40.png"/><Relationship Id="rId5" Type="http://schemas.openxmlformats.org/officeDocument/2006/relationships/image" Target="../media/image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4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hyperlink" Target="https://assets.publishing.service.gov.uk/government/uploads/system/uploads/attachment_data/file/964567/6.6271_HO_HMG_Channel_Duty_Guidance_v14_Web.pdf" TargetMode="External"/><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1.jpg"/><Relationship Id="rId4" Type="http://schemas.openxmlformats.org/officeDocument/2006/relationships/image" Target="../media/image29.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3.png"/><Relationship Id="rId4" Type="http://schemas.openxmlformats.org/officeDocument/2006/relationships/image" Target="../media/image48.png"/><Relationship Id="rId5" Type="http://schemas.openxmlformats.org/officeDocument/2006/relationships/hyperlink" Target="https://home-affairs.ec.europa.eu/pages/page/factbook-islamist-extremism-december-2019_en"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2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2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4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4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4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4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4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2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5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5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hyperlink" Target="https://www.barnsley.gov.uk/services/community-safety-and-crime/prevent-and-channel/" TargetMode="External"/><Relationship Id="rId4" Type="http://schemas.openxmlformats.org/officeDocument/2006/relationships/hyperlink" Target="https://assets.publishing.service.gov.uk/government/uploads/system/uploads/attachment_data/file/964567/6.6271_HO_HMG_Channel_Duty_Guidance_v14_Web.pdf"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39.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3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39.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image" Target="../media/image3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hyperlink" Target="https://home-affairs.ec.europa.eu/networks/radicalisation-awareness-network-ran/collection-inspiring-practices/ran-practices/bounce-resilience-tools_en#contact-details"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hyperlink" Target="https://home-affairs.ec.europa.eu/networks/radicalisation-awareness-network-ran/collection-inspiring-practices/ran-practices/bounce-resilience-tools_en#contact-details" TargetMode="External"/><Relationship Id="rId4" Type="http://schemas.openxmlformats.org/officeDocument/2006/relationships/image" Target="../media/image42.png"/><Relationship Id="rId5" Type="http://schemas.openxmlformats.org/officeDocument/2006/relationships/image" Target="../media/image44.png"/><Relationship Id="rId6" Type="http://schemas.openxmlformats.org/officeDocument/2006/relationships/image" Target="../media/image46.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hyperlink" Target="https://arktos.be/en/ondersteuning/bounceup" TargetMode="External"/><Relationship Id="rId4" Type="http://schemas.openxmlformats.org/officeDocument/2006/relationships/image" Target="../media/image38.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6.xml"/><Relationship Id="rId3" Type="http://schemas.openxmlformats.org/officeDocument/2006/relationships/hyperlink" Target="https://detektor.ba/2022/09/12/handbook-on-balkan-right-wing-groups-insignia-published/?lang=en" TargetMode="External"/><Relationship Id="rId4" Type="http://schemas.openxmlformats.org/officeDocument/2006/relationships/hyperlink" Target="https://detektor.ba/Far-Right%20Movements%20and%20Symbolism%20in%20the%20Western%20Balkans%20-%20A%20Handbook.pdf" TargetMode="External"/><Relationship Id="rId9" Type="http://schemas.openxmlformats.org/officeDocument/2006/relationships/hyperlink" Target="https://home-affairs.ec.europa.eu/networks/radicalisation-awareness-network-ran/publications/violent-right-wing-extremism-focus-may-2020_en" TargetMode="External"/><Relationship Id="rId5" Type="http://schemas.openxmlformats.org/officeDocument/2006/relationships/hyperlink" Target="https://home-affairs.ec.europa.eu/whats-new/publications/violent-right-wing-extremism-western-balkans-july-2022_en" TargetMode="External"/><Relationship Id="rId6" Type="http://schemas.openxmlformats.org/officeDocument/2006/relationships/hyperlink" Target="https://home-affairs.ec.europa.eu/whats-new/publications/ran-western-balkans-csos-engaging-prevention-and-countering-ethno-nationalism-and-violent-right-wing_en" TargetMode="External"/><Relationship Id="rId7" Type="http://schemas.openxmlformats.org/officeDocument/2006/relationships/hyperlink" Target="https://home-affairs.ec.europa.eu/pages/page/factbook-far-right-extremism-december-2019_en" TargetMode="External"/><Relationship Id="rId8" Type="http://schemas.openxmlformats.org/officeDocument/2006/relationships/hyperlink" Target="https://home-affairs.ec.europa.eu/pages/page/factbook-islamist-extremism-december-2019_en"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hyperlink" Target="http://www.depolarisation.eu/" TargetMode="External"/><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3.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2" name="Shape 162"/>
        <p:cNvGrpSpPr/>
        <p:nvPr/>
      </p:nvGrpSpPr>
      <p:grpSpPr>
        <a:xfrm>
          <a:off x="0" y="0"/>
          <a:ext cx="0" cy="0"/>
          <a:chOff x="0" y="0"/>
          <a:chExt cx="0" cy="0"/>
        </a:xfrm>
      </p:grpSpPr>
      <p:sp>
        <p:nvSpPr>
          <p:cNvPr id="163" name="Google Shape;163;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4" name="Google Shape;164;p1"/>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5" name="Google Shape;165;p1"/>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6" name="Google Shape;166;p1"/>
          <p:cNvSpPr txBox="1"/>
          <p:nvPr>
            <p:ph type="ctrTitle"/>
          </p:nvPr>
        </p:nvSpPr>
        <p:spPr>
          <a:xfrm>
            <a:off x="1755694" y="1191717"/>
            <a:ext cx="9231300" cy="35421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r>
              <a:rPr b="1" lang="hu-HU" sz="4800"/>
              <a:t>Utbildning för kunskapsspridning om radikalisering för lärare och ungdomsledare</a:t>
            </a:r>
            <a:br>
              <a:rPr lang="hu-HU" sz="4800"/>
            </a:br>
            <a:br>
              <a:rPr lang="hu-HU" sz="4800"/>
            </a:br>
            <a:r>
              <a:rPr lang="hu-HU" sz="2200"/>
              <a:t>Dr. Susanna Z. Papp</a:t>
            </a:r>
            <a:br>
              <a:rPr lang="hu-HU" sz="2200"/>
            </a:br>
            <a:r>
              <a:rPr lang="hu-HU" sz="2200"/>
              <a:t>Robert Örell</a:t>
            </a:r>
            <a:endParaRPr sz="4800"/>
          </a:p>
        </p:txBody>
      </p:sp>
      <p:pic>
        <p:nvPicPr>
          <p:cNvPr id="167" name="Google Shape;167;p1"/>
          <p:cNvPicPr preferRelativeResize="0"/>
          <p:nvPr/>
        </p:nvPicPr>
        <p:blipFill rotWithShape="1">
          <a:blip r:embed="rId3">
            <a:alphaModFix/>
          </a:blip>
          <a:srcRect b="0" l="0" r="0" t="0"/>
          <a:stretch/>
        </p:blipFill>
        <p:spPr>
          <a:xfrm>
            <a:off x="895325" y="3335867"/>
            <a:ext cx="2719956" cy="274989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
          <p:cNvSpPr txBox="1"/>
          <p:nvPr>
            <p:ph idx="1" type="body"/>
          </p:nvPr>
        </p:nvSpPr>
        <p:spPr>
          <a:xfrm>
            <a:off x="871221" y="657225"/>
            <a:ext cx="6687819" cy="4351338"/>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1200"/>
              </a:spcBef>
              <a:spcAft>
                <a:spcPts val="0"/>
              </a:spcAft>
              <a:buClr>
                <a:schemeClr val="dk1"/>
              </a:buClr>
              <a:buSzPts val="1100"/>
              <a:buFont typeface="Arial"/>
              <a:buNone/>
            </a:pPr>
            <a:r>
              <a:rPr lang="hu-HU" sz="1750">
                <a:solidFill>
                  <a:srgbClr val="141214"/>
                </a:solidFill>
              </a:rPr>
              <a:t>Initiativet ”DARE - Depolariseringsaktivism för ett motståndskraftigt Europa” är uppfört för att inspirera andra att skapa utrymme för kritiskt lärande och en ungdomsledd och handlingsinriktad dialog om olika aktuella utmaningar såsom polarisering, radikalisering, psykisk hälsa, människorättskränkningar. DARE-utbildningsmaterialet syftar till att stärka aktivt medborgarskap och europeiska värderingar samt stödja och främja ungdomsröster och medborgerligt engagemang.</a:t>
            </a:r>
            <a:endParaRPr sz="1750">
              <a:solidFill>
                <a:srgbClr val="141214"/>
              </a:solidFill>
            </a:endParaRPr>
          </a:p>
          <a:p>
            <a:pPr indent="0" lvl="0" marL="0" rtl="0" algn="l">
              <a:lnSpc>
                <a:spcPct val="100000"/>
              </a:lnSpc>
              <a:spcBef>
                <a:spcPts val="1200"/>
              </a:spcBef>
              <a:spcAft>
                <a:spcPts val="0"/>
              </a:spcAft>
              <a:buClr>
                <a:schemeClr val="dk1"/>
              </a:buClr>
              <a:buSzPts val="1100"/>
              <a:buNone/>
            </a:pPr>
            <a:r>
              <a:rPr lang="hu-HU" sz="1750">
                <a:solidFill>
                  <a:srgbClr val="141214"/>
                </a:solidFill>
              </a:rPr>
              <a:t>För mer information, besök projektets webbplats</a:t>
            </a:r>
            <a:r>
              <a:rPr lang="hu-HU" sz="1750"/>
              <a:t>: </a:t>
            </a:r>
            <a:r>
              <a:rPr lang="hu-HU" sz="1750" u="sng">
                <a:solidFill>
                  <a:schemeClr val="hlink"/>
                </a:solidFill>
                <a:hlinkClick r:id="rId3"/>
              </a:rPr>
              <a:t>www.depolarisation.eu</a:t>
            </a:r>
            <a:endParaRPr sz="1750" u="sng"/>
          </a:p>
          <a:p>
            <a:pPr indent="0" lvl="0" marL="0" rtl="0" algn="l">
              <a:lnSpc>
                <a:spcPct val="90000"/>
              </a:lnSpc>
              <a:spcBef>
                <a:spcPts val="1200"/>
              </a:spcBef>
              <a:spcAft>
                <a:spcPts val="0"/>
              </a:spcAft>
              <a:buClr>
                <a:schemeClr val="dk1"/>
              </a:buClr>
              <a:buSzPts val="1800"/>
              <a:buNone/>
            </a:pPr>
            <a:r>
              <a:t/>
            </a:r>
            <a:endParaRPr sz="1800" u="sng"/>
          </a:p>
          <a:p>
            <a:pPr indent="0" lvl="0" marL="0" rtl="0" algn="l">
              <a:lnSpc>
                <a:spcPct val="90000"/>
              </a:lnSpc>
              <a:spcBef>
                <a:spcPts val="1000"/>
              </a:spcBef>
              <a:spcAft>
                <a:spcPts val="0"/>
              </a:spcAft>
              <a:buClr>
                <a:schemeClr val="dk1"/>
              </a:buClr>
              <a:buSzPts val="1800"/>
              <a:buNone/>
            </a:pPr>
            <a:r>
              <a:t/>
            </a:r>
            <a:endParaRPr sz="1800" u="sng"/>
          </a:p>
          <a:p>
            <a:pPr indent="0" lvl="0" marL="0" rtl="0" algn="l">
              <a:lnSpc>
                <a:spcPct val="90000"/>
              </a:lnSpc>
              <a:spcBef>
                <a:spcPts val="1000"/>
              </a:spcBef>
              <a:spcAft>
                <a:spcPts val="0"/>
              </a:spcAft>
              <a:buClr>
                <a:schemeClr val="dk1"/>
              </a:buClr>
              <a:buSzPts val="1800"/>
              <a:buNone/>
            </a:pPr>
            <a:r>
              <a:t/>
            </a:r>
            <a:endParaRPr sz="1800" u="sng"/>
          </a:p>
          <a:p>
            <a:pPr indent="0" lvl="0" marL="0" rtl="0" algn="l">
              <a:lnSpc>
                <a:spcPct val="115000"/>
              </a:lnSpc>
              <a:spcBef>
                <a:spcPts val="1000"/>
              </a:spcBef>
              <a:spcAft>
                <a:spcPts val="0"/>
              </a:spcAft>
              <a:buClr>
                <a:schemeClr val="dk1"/>
              </a:buClr>
              <a:buSzPts val="1100"/>
              <a:buNone/>
            </a:pPr>
            <a:r>
              <a:rPr lang="hu-HU" sz="1500"/>
              <a:t>Detta projekt medfinansierades av Europeiska unionen. Läroplanens innehåll och synpunkter är enbart författarnas ansvar och återspeglar inte de synpunkter som Europeiska unionen eller de genomförandeorganisationerna har.</a:t>
            </a:r>
            <a:endParaRPr sz="1650"/>
          </a:p>
        </p:txBody>
      </p:sp>
      <p:pic>
        <p:nvPicPr>
          <p:cNvPr id="174" name="Google Shape;174;p2"/>
          <p:cNvPicPr preferRelativeResize="0"/>
          <p:nvPr/>
        </p:nvPicPr>
        <p:blipFill rotWithShape="1">
          <a:blip r:embed="rId4">
            <a:alphaModFix/>
          </a:blip>
          <a:srcRect b="0" l="0" r="0" t="0"/>
          <a:stretch/>
        </p:blipFill>
        <p:spPr>
          <a:xfrm>
            <a:off x="7650480" y="309907"/>
            <a:ext cx="4145597" cy="4056989"/>
          </a:xfrm>
          <a:prstGeom prst="rect">
            <a:avLst/>
          </a:prstGeom>
          <a:noFill/>
          <a:ln>
            <a:noFill/>
          </a:ln>
        </p:spPr>
      </p:pic>
      <p:pic>
        <p:nvPicPr>
          <p:cNvPr id="175" name="Google Shape;175;p2"/>
          <p:cNvPicPr preferRelativeResize="0"/>
          <p:nvPr/>
        </p:nvPicPr>
        <p:blipFill rotWithShape="1">
          <a:blip r:embed="rId5">
            <a:alphaModFix/>
          </a:blip>
          <a:srcRect b="3" l="0" r="0" t="13613"/>
          <a:stretch/>
        </p:blipFill>
        <p:spPr>
          <a:xfrm>
            <a:off x="1889760" y="5008567"/>
            <a:ext cx="8412481" cy="1732448"/>
          </a:xfrm>
          <a:prstGeom prst="rect">
            <a:avLst/>
          </a:prstGeom>
          <a:noFill/>
          <a:ln>
            <a:noFill/>
          </a:ln>
        </p:spPr>
      </p:pic>
      <p:pic>
        <p:nvPicPr>
          <p:cNvPr id="176" name="Google Shape;176;p2"/>
          <p:cNvPicPr preferRelativeResize="0"/>
          <p:nvPr/>
        </p:nvPicPr>
        <p:blipFill rotWithShape="1">
          <a:blip r:embed="rId6">
            <a:alphaModFix/>
          </a:blip>
          <a:srcRect b="0" l="0" r="0" t="0"/>
          <a:stretch/>
        </p:blipFill>
        <p:spPr>
          <a:xfrm>
            <a:off x="2343824" y="2790682"/>
            <a:ext cx="3742611" cy="970866"/>
          </a:xfrm>
          <a:prstGeom prst="rect">
            <a:avLst/>
          </a:prstGeom>
          <a:noFill/>
          <a:ln>
            <a:noFill/>
          </a:ln>
        </p:spPr>
      </p:pic>
      <p:sp>
        <p:nvSpPr>
          <p:cNvPr id="177" name="Google Shape;177;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1" name="Shape 181"/>
        <p:cNvGrpSpPr/>
        <p:nvPr/>
      </p:nvGrpSpPr>
      <p:grpSpPr>
        <a:xfrm>
          <a:off x="0" y="0"/>
          <a:ext cx="0" cy="0"/>
          <a:chOff x="0" y="0"/>
          <a:chExt cx="0" cy="0"/>
        </a:xfrm>
      </p:grpSpPr>
      <p:sp>
        <p:nvSpPr>
          <p:cNvPr id="182" name="Google Shape;182;p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3" name="Google Shape;183;p3"/>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 name="Google Shape;184;p3"/>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5" name="Google Shape;185;p3"/>
          <p:cNvSpPr txBox="1"/>
          <p:nvPr>
            <p:ph type="ctrTitle"/>
          </p:nvPr>
        </p:nvSpPr>
        <p:spPr>
          <a:xfrm>
            <a:off x="1285241" y="1008993"/>
            <a:ext cx="9231410" cy="354204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r>
              <a:rPr b="1" lang="hu-HU" sz="4800"/>
              <a:t>VÄLKOMNANDE</a:t>
            </a:r>
            <a:br>
              <a:rPr b="1" lang="hu-HU" sz="4800" cap="none"/>
            </a:br>
            <a:br>
              <a:rPr lang="hu-HU" sz="4800"/>
            </a:br>
            <a:br>
              <a:rPr lang="hu-HU" sz="4800"/>
            </a:br>
            <a:endParaRPr sz="4800"/>
          </a:p>
        </p:txBody>
      </p:sp>
      <p:sp>
        <p:nvSpPr>
          <p:cNvPr id="186" name="Google Shape;186;p3"/>
          <p:cNvSpPr txBox="1"/>
          <p:nvPr/>
        </p:nvSpPr>
        <p:spPr>
          <a:xfrm>
            <a:off x="2256138" y="3427216"/>
            <a:ext cx="7469700" cy="95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Calibri"/>
              <a:buNone/>
            </a:pPr>
            <a:r>
              <a:rPr b="0" i="0" lang="hu-HU" sz="2800" u="none" cap="none" strike="noStrike">
                <a:solidFill>
                  <a:srgbClr val="000000"/>
                </a:solidFill>
                <a:latin typeface="Calibri"/>
                <a:ea typeface="Calibri"/>
                <a:cs typeface="Calibri"/>
                <a:sym typeface="Calibri"/>
              </a:rPr>
              <a:t>Vad har du för motivation att delta i utbildningen?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hu-HU" sz="2800" u="none" cap="none" strike="noStrike">
                <a:solidFill>
                  <a:srgbClr val="000000"/>
                </a:solidFill>
                <a:latin typeface="Calibri"/>
                <a:ea typeface="Calibri"/>
                <a:cs typeface="Calibri"/>
                <a:sym typeface="Calibri"/>
              </a:rPr>
              <a:t>Vilka är dina förväntningar från denna session?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0" name="Shape 190"/>
        <p:cNvGrpSpPr/>
        <p:nvPr/>
      </p:nvGrpSpPr>
      <p:grpSpPr>
        <a:xfrm>
          <a:off x="0" y="0"/>
          <a:ext cx="0" cy="0"/>
          <a:chOff x="0" y="0"/>
          <a:chExt cx="0" cy="0"/>
        </a:xfrm>
      </p:grpSpPr>
      <p:sp>
        <p:nvSpPr>
          <p:cNvPr id="191" name="Google Shape;191;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2" name="Google Shape;192;p4"/>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3" name="Google Shape;193;p4"/>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4" name="Google Shape;194;p4"/>
          <p:cNvSpPr txBox="1"/>
          <p:nvPr>
            <p:ph type="ctrTitle"/>
          </p:nvPr>
        </p:nvSpPr>
        <p:spPr>
          <a:xfrm>
            <a:off x="1247641" y="494943"/>
            <a:ext cx="9231300" cy="35421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r>
              <a:rPr b="1" lang="hu-HU" sz="4800"/>
              <a:t>UTBILDNINGSMÅL OCH -ÖVERSIKT</a:t>
            </a:r>
            <a:br>
              <a:rPr lang="hu-HU" sz="4800"/>
            </a:br>
            <a:br>
              <a:rPr lang="hu-HU" sz="4800"/>
            </a:br>
            <a:endParaRPr sz="4800"/>
          </a:p>
        </p:txBody>
      </p:sp>
      <p:pic>
        <p:nvPicPr>
          <p:cNvPr id="195" name="Google Shape;195;p4"/>
          <p:cNvPicPr preferRelativeResize="0"/>
          <p:nvPr/>
        </p:nvPicPr>
        <p:blipFill rotWithShape="1">
          <a:blip r:embed="rId3">
            <a:alphaModFix/>
          </a:blip>
          <a:srcRect b="0" l="0" r="0" t="0"/>
          <a:stretch/>
        </p:blipFill>
        <p:spPr>
          <a:xfrm>
            <a:off x="3497035" y="3298100"/>
            <a:ext cx="4925606" cy="277065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0" name="Shape 200"/>
        <p:cNvGrpSpPr/>
        <p:nvPr/>
      </p:nvGrpSpPr>
      <p:grpSpPr>
        <a:xfrm>
          <a:off x="0" y="0"/>
          <a:ext cx="0" cy="0"/>
          <a:chOff x="0" y="0"/>
          <a:chExt cx="0" cy="0"/>
        </a:xfrm>
      </p:grpSpPr>
      <p:sp>
        <p:nvSpPr>
          <p:cNvPr id="201" name="Google Shape;201;p5"/>
          <p:cNvSpPr/>
          <p:nvPr/>
        </p:nvSpPr>
        <p:spPr>
          <a:xfrm>
            <a:off x="-1"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02" name="Google Shape;202;p5"/>
          <p:cNvSpPr txBox="1"/>
          <p:nvPr>
            <p:ph type="title"/>
          </p:nvPr>
        </p:nvSpPr>
        <p:spPr>
          <a:xfrm>
            <a:off x="838200" y="350450"/>
            <a:ext cx="10515600" cy="75716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b="1" lang="hu-HU" sz="4000"/>
              <a:t>Mål med utbildningen</a:t>
            </a:r>
            <a:endParaRPr b="1" sz="4000"/>
          </a:p>
        </p:txBody>
      </p:sp>
      <p:pic>
        <p:nvPicPr>
          <p:cNvPr id="203" name="Google Shape;203;p5"/>
          <p:cNvPicPr preferRelativeResize="0"/>
          <p:nvPr/>
        </p:nvPicPr>
        <p:blipFill rotWithShape="1">
          <a:blip r:embed="rId3">
            <a:alphaModFix/>
          </a:blip>
          <a:srcRect b="-2" l="11840" r="11846" t="0"/>
          <a:stretch/>
        </p:blipFill>
        <p:spPr>
          <a:xfrm>
            <a:off x="8266364" y="365125"/>
            <a:ext cx="3807911" cy="2607279"/>
          </a:xfrm>
          <a:prstGeom prst="rect">
            <a:avLst/>
          </a:prstGeom>
          <a:noFill/>
          <a:ln>
            <a:noFill/>
          </a:ln>
        </p:spPr>
      </p:pic>
      <p:sp>
        <p:nvSpPr>
          <p:cNvPr id="204" name="Google Shape;204;p5"/>
          <p:cNvSpPr txBox="1"/>
          <p:nvPr/>
        </p:nvSpPr>
        <p:spPr>
          <a:xfrm>
            <a:off x="838200" y="1306286"/>
            <a:ext cx="8282049" cy="5391975"/>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marR="0" rtl="0" algn="l">
              <a:lnSpc>
                <a:spcPct val="90000"/>
              </a:lnSpc>
              <a:spcBef>
                <a:spcPts val="0"/>
              </a:spcBef>
              <a:spcAft>
                <a:spcPts val="0"/>
              </a:spcAft>
              <a:buClr>
                <a:srgbClr val="000000"/>
              </a:buClr>
              <a:buSzPct val="100000"/>
              <a:buFont typeface="Arial"/>
              <a:buChar char="•"/>
            </a:pPr>
            <a:r>
              <a:rPr b="0" i="0" lang="hu-HU" sz="2400" u="none" cap="none" strike="noStrike">
                <a:solidFill>
                  <a:srgbClr val="000000"/>
                </a:solidFill>
                <a:latin typeface="Calibri"/>
                <a:ea typeface="Calibri"/>
                <a:cs typeface="Calibri"/>
                <a:sym typeface="Calibri"/>
              </a:rPr>
              <a:t>Att </a:t>
            </a:r>
            <a:r>
              <a:rPr b="1" i="0" lang="hu-HU" sz="2400" u="none" cap="none" strike="noStrike">
                <a:solidFill>
                  <a:srgbClr val="000000"/>
                </a:solidFill>
                <a:latin typeface="Calibri"/>
                <a:ea typeface="Calibri"/>
                <a:cs typeface="Calibri"/>
                <a:sym typeface="Calibri"/>
              </a:rPr>
              <a:t>öka medvetenheten </a:t>
            </a:r>
            <a:r>
              <a:rPr b="0" i="0" lang="hu-HU" sz="2400" u="none" cap="none" strike="noStrike">
                <a:solidFill>
                  <a:srgbClr val="000000"/>
                </a:solidFill>
                <a:latin typeface="Calibri"/>
                <a:ea typeface="Calibri"/>
                <a:cs typeface="Calibri"/>
                <a:sym typeface="Calibri"/>
              </a:rPr>
              <a:t>bland lärare och ungdomsledare</a:t>
            </a:r>
            <a:r>
              <a:rPr b="1" i="0" lang="hu-HU" sz="2400" u="none" cap="none" strike="noStrike">
                <a:solidFill>
                  <a:srgbClr val="000000"/>
                </a:solidFill>
                <a:latin typeface="Calibri"/>
                <a:ea typeface="Calibri"/>
                <a:cs typeface="Calibri"/>
                <a:sym typeface="Calibri"/>
              </a:rPr>
              <a:t> </a:t>
            </a:r>
            <a:r>
              <a:rPr b="0" i="0" lang="hu-HU" sz="2400" u="none" cap="none" strike="noStrike">
                <a:solidFill>
                  <a:srgbClr val="000000"/>
                </a:solidFill>
                <a:latin typeface="Calibri"/>
                <a:ea typeface="Calibri"/>
                <a:cs typeface="Calibri"/>
                <a:sym typeface="Calibri"/>
              </a:rPr>
              <a:t>om problemet med radikalisering;</a:t>
            </a:r>
            <a:endParaRPr b="0" i="0" sz="2400" u="none" cap="none" strike="noStrike">
              <a:solidFill>
                <a:srgbClr val="000000"/>
              </a:solidFill>
              <a:latin typeface="Calibri"/>
              <a:ea typeface="Calibri"/>
              <a:cs typeface="Calibri"/>
              <a:sym typeface="Calibri"/>
            </a:endParaRPr>
          </a:p>
          <a:p>
            <a:pPr indent="-87629" lvl="0" marL="228600" marR="0" rtl="0" algn="l">
              <a:lnSpc>
                <a:spcPct val="90000"/>
              </a:lnSpc>
              <a:spcBef>
                <a:spcPts val="1000"/>
              </a:spcBef>
              <a:spcAft>
                <a:spcPts val="0"/>
              </a:spcAft>
              <a:buClr>
                <a:schemeClr val="dk1"/>
              </a:buClr>
              <a:buSzPct val="100000"/>
              <a:buFont typeface="Arial"/>
              <a:buNone/>
            </a:pPr>
            <a:r>
              <a:t/>
            </a:r>
            <a:endParaRPr b="0" i="0" sz="2400" u="none" cap="none" strike="noStrike">
              <a:solidFill>
                <a:srgbClr val="000000"/>
              </a:solidFill>
              <a:latin typeface="Calibri"/>
              <a:ea typeface="Calibri"/>
              <a:cs typeface="Calibri"/>
              <a:sym typeface="Calibri"/>
            </a:endParaRPr>
          </a:p>
          <a:p>
            <a:pPr indent="-228600" lvl="0" marL="228600" marR="0" rtl="0" algn="l">
              <a:lnSpc>
                <a:spcPct val="90000"/>
              </a:lnSpc>
              <a:spcBef>
                <a:spcPts val="1000"/>
              </a:spcBef>
              <a:spcAft>
                <a:spcPts val="0"/>
              </a:spcAft>
              <a:buClr>
                <a:srgbClr val="000000"/>
              </a:buClr>
              <a:buSzPct val="100000"/>
              <a:buFont typeface="Arial"/>
              <a:buChar char="•"/>
            </a:pPr>
            <a:r>
              <a:rPr b="0" i="0" lang="hu-HU" sz="2400" u="none" cap="none" strike="noStrike">
                <a:solidFill>
                  <a:srgbClr val="000000"/>
                </a:solidFill>
                <a:latin typeface="Calibri"/>
                <a:ea typeface="Calibri"/>
                <a:cs typeface="Calibri"/>
                <a:sym typeface="Calibri"/>
              </a:rPr>
              <a:t>Att </a:t>
            </a:r>
            <a:r>
              <a:rPr b="1" i="0" lang="hu-HU" sz="2400" u="none" cap="none" strike="noStrike">
                <a:solidFill>
                  <a:srgbClr val="000000"/>
                </a:solidFill>
                <a:latin typeface="Calibri"/>
                <a:ea typeface="Calibri"/>
                <a:cs typeface="Calibri"/>
                <a:sym typeface="Calibri"/>
              </a:rPr>
              <a:t>minska rädslan </a:t>
            </a:r>
            <a:r>
              <a:rPr b="0" i="0" lang="hu-HU" sz="2400" u="none" cap="none" strike="noStrike">
                <a:solidFill>
                  <a:srgbClr val="000000"/>
                </a:solidFill>
                <a:latin typeface="Calibri"/>
                <a:ea typeface="Calibri"/>
                <a:cs typeface="Calibri"/>
                <a:sym typeface="Calibri"/>
              </a:rPr>
              <a:t>för att arbeta med ungdomar som befinner sig i riskzonen för radikalisering och med deras familjer;</a:t>
            </a:r>
            <a:endParaRPr b="0" i="0" sz="2400" u="none" cap="none" strike="noStrike">
              <a:solidFill>
                <a:srgbClr val="000000"/>
              </a:solidFill>
              <a:latin typeface="Calibri"/>
              <a:ea typeface="Calibri"/>
              <a:cs typeface="Calibri"/>
              <a:sym typeface="Calibri"/>
            </a:endParaRPr>
          </a:p>
          <a:p>
            <a:pPr indent="-87629" lvl="0" marL="228600" marR="0" rtl="0" algn="l">
              <a:lnSpc>
                <a:spcPct val="90000"/>
              </a:lnSpc>
              <a:spcBef>
                <a:spcPts val="1000"/>
              </a:spcBef>
              <a:spcAft>
                <a:spcPts val="0"/>
              </a:spcAft>
              <a:buClr>
                <a:schemeClr val="dk1"/>
              </a:buClr>
              <a:buSzPct val="100000"/>
              <a:buFont typeface="Arial"/>
              <a:buNone/>
            </a:pPr>
            <a:r>
              <a:t/>
            </a:r>
            <a:endParaRPr b="0" i="0" sz="2400" u="none" cap="none" strike="noStrike">
              <a:solidFill>
                <a:srgbClr val="000000"/>
              </a:solidFill>
              <a:latin typeface="Calibri"/>
              <a:ea typeface="Calibri"/>
              <a:cs typeface="Calibri"/>
              <a:sym typeface="Calibri"/>
            </a:endParaRPr>
          </a:p>
          <a:p>
            <a:pPr indent="-228600" lvl="0" marL="228600" marR="0" rtl="0" algn="l">
              <a:lnSpc>
                <a:spcPct val="90000"/>
              </a:lnSpc>
              <a:spcBef>
                <a:spcPts val="1000"/>
              </a:spcBef>
              <a:spcAft>
                <a:spcPts val="0"/>
              </a:spcAft>
              <a:buClr>
                <a:srgbClr val="000000"/>
              </a:buClr>
              <a:buSzPct val="100000"/>
              <a:buFont typeface="Arial"/>
              <a:buChar char="•"/>
            </a:pPr>
            <a:r>
              <a:rPr b="0" i="0" lang="hu-HU" sz="2400" u="none" cap="none" strike="noStrike">
                <a:solidFill>
                  <a:srgbClr val="000000"/>
                </a:solidFill>
                <a:latin typeface="Calibri"/>
                <a:ea typeface="Calibri"/>
                <a:cs typeface="Calibri"/>
                <a:sym typeface="Calibri"/>
              </a:rPr>
              <a:t>Att skapa en</a:t>
            </a:r>
            <a:r>
              <a:rPr b="1" i="0" lang="hu-HU" sz="2400" u="none" cap="none" strike="noStrike">
                <a:solidFill>
                  <a:srgbClr val="000000"/>
                </a:solidFill>
                <a:latin typeface="Calibri"/>
                <a:ea typeface="Calibri"/>
                <a:cs typeface="Calibri"/>
                <a:sym typeface="Calibri"/>
              </a:rPr>
              <a:t> grundläggande förståelse </a:t>
            </a:r>
            <a:r>
              <a:rPr b="0" i="0" lang="hu-HU" sz="2400" u="none" cap="none" strike="noStrike">
                <a:solidFill>
                  <a:srgbClr val="000000"/>
                </a:solidFill>
                <a:latin typeface="Calibri"/>
                <a:ea typeface="Calibri"/>
                <a:cs typeface="Calibri"/>
                <a:sym typeface="Calibri"/>
              </a:rPr>
              <a:t>om radikaliseringsprocessen, faktorer bakom utsattheten, vanliga symboler och ideologiska beståndsdelar;</a:t>
            </a:r>
            <a:endParaRPr b="0" i="0" sz="2400" u="none" cap="none" strike="noStrike">
              <a:solidFill>
                <a:srgbClr val="000000"/>
              </a:solidFill>
              <a:latin typeface="Calibri"/>
              <a:ea typeface="Calibri"/>
              <a:cs typeface="Calibri"/>
              <a:sym typeface="Calibri"/>
            </a:endParaRPr>
          </a:p>
          <a:p>
            <a:pPr indent="-87629" lvl="0" marL="228600" marR="0" rtl="0" algn="l">
              <a:lnSpc>
                <a:spcPct val="90000"/>
              </a:lnSpc>
              <a:spcBef>
                <a:spcPts val="1000"/>
              </a:spcBef>
              <a:spcAft>
                <a:spcPts val="0"/>
              </a:spcAft>
              <a:buClr>
                <a:schemeClr val="dk1"/>
              </a:buClr>
              <a:buSzPct val="100000"/>
              <a:buFont typeface="Arial"/>
              <a:buNone/>
            </a:pPr>
            <a:r>
              <a:t/>
            </a:r>
            <a:endParaRPr b="0" i="0" sz="2400" u="none" cap="none" strike="noStrike">
              <a:solidFill>
                <a:srgbClr val="000000"/>
              </a:solidFill>
              <a:latin typeface="Calibri"/>
              <a:ea typeface="Calibri"/>
              <a:cs typeface="Calibri"/>
              <a:sym typeface="Calibri"/>
            </a:endParaRPr>
          </a:p>
          <a:p>
            <a:pPr indent="-228600" lvl="0" marL="228600" marR="0" rtl="0" algn="l">
              <a:lnSpc>
                <a:spcPct val="90000"/>
              </a:lnSpc>
              <a:spcBef>
                <a:spcPts val="1000"/>
              </a:spcBef>
              <a:spcAft>
                <a:spcPts val="0"/>
              </a:spcAft>
              <a:buClr>
                <a:srgbClr val="000000"/>
              </a:buClr>
              <a:buSzPct val="100000"/>
              <a:buFont typeface="Arial"/>
              <a:buChar char="•"/>
            </a:pPr>
            <a:r>
              <a:rPr b="0" i="0" lang="hu-HU" sz="2400" u="none" cap="none" strike="noStrike">
                <a:solidFill>
                  <a:srgbClr val="000000"/>
                </a:solidFill>
                <a:latin typeface="Calibri"/>
                <a:ea typeface="Calibri"/>
                <a:cs typeface="Calibri"/>
                <a:sym typeface="Calibri"/>
              </a:rPr>
              <a:t>Att rätta till eventuella missuppfattningar om våldsbejakande extremism;</a:t>
            </a:r>
            <a:endParaRPr b="0" i="0" sz="2400" u="none" cap="none" strike="noStrike">
              <a:solidFill>
                <a:srgbClr val="000000"/>
              </a:solidFill>
              <a:latin typeface="Calibri"/>
              <a:ea typeface="Calibri"/>
              <a:cs typeface="Calibri"/>
              <a:sym typeface="Calibri"/>
            </a:endParaRPr>
          </a:p>
          <a:p>
            <a:pPr indent="-87629" lvl="0" marL="228600" marR="0" rtl="0" algn="l">
              <a:lnSpc>
                <a:spcPct val="90000"/>
              </a:lnSpc>
              <a:spcBef>
                <a:spcPts val="1000"/>
              </a:spcBef>
              <a:spcAft>
                <a:spcPts val="0"/>
              </a:spcAft>
              <a:buClr>
                <a:schemeClr val="dk1"/>
              </a:buClr>
              <a:buSzPct val="100000"/>
              <a:buFont typeface="Arial"/>
              <a:buNone/>
            </a:pPr>
            <a:r>
              <a:t/>
            </a:r>
            <a:endParaRPr b="0" i="0" sz="2400" u="none" cap="none" strike="noStrike">
              <a:solidFill>
                <a:srgbClr val="000000"/>
              </a:solidFill>
              <a:latin typeface="Calibri"/>
              <a:ea typeface="Calibri"/>
              <a:cs typeface="Calibri"/>
              <a:sym typeface="Calibri"/>
            </a:endParaRPr>
          </a:p>
          <a:p>
            <a:pPr indent="-228600" lvl="0" marL="228600" marR="0" rtl="0" algn="l">
              <a:lnSpc>
                <a:spcPct val="90000"/>
              </a:lnSpc>
              <a:spcBef>
                <a:spcPts val="1000"/>
              </a:spcBef>
              <a:spcAft>
                <a:spcPts val="0"/>
              </a:spcAft>
              <a:buClr>
                <a:srgbClr val="000000"/>
              </a:buClr>
              <a:buSzPct val="100000"/>
              <a:buFont typeface="Arial"/>
              <a:buChar char="•"/>
            </a:pPr>
            <a:r>
              <a:rPr b="0" i="0" lang="hu-HU" sz="2400" u="none" cap="none" strike="noStrike">
                <a:solidFill>
                  <a:srgbClr val="000000"/>
                </a:solidFill>
                <a:latin typeface="Calibri"/>
                <a:ea typeface="Calibri"/>
                <a:cs typeface="Calibri"/>
                <a:sym typeface="Calibri"/>
              </a:rPr>
              <a:t>Att diskutera eventuella </a:t>
            </a:r>
            <a:r>
              <a:rPr b="1" i="0" lang="hu-HU" sz="2400" u="none" cap="none" strike="noStrike">
                <a:solidFill>
                  <a:srgbClr val="000000"/>
                </a:solidFill>
                <a:latin typeface="Calibri"/>
                <a:ea typeface="Calibri"/>
                <a:cs typeface="Calibri"/>
                <a:sym typeface="Calibri"/>
              </a:rPr>
              <a:t>insatser</a:t>
            </a:r>
            <a:r>
              <a:rPr b="0" i="0" lang="hu-HU" sz="2400" u="none" cap="none" strike="noStrike">
                <a:solidFill>
                  <a:srgbClr val="000000"/>
                </a:solidFill>
                <a:latin typeface="Calibri"/>
                <a:ea typeface="Calibri"/>
                <a:cs typeface="Calibri"/>
                <a:sym typeface="Calibri"/>
              </a:rPr>
              <a:t>;</a:t>
            </a:r>
            <a:endParaRPr b="0" i="0" sz="2400" u="none" cap="none" strike="noStrike">
              <a:solidFill>
                <a:srgbClr val="000000"/>
              </a:solidFill>
              <a:latin typeface="Calibri"/>
              <a:ea typeface="Calibri"/>
              <a:cs typeface="Calibri"/>
              <a:sym typeface="Calibri"/>
            </a:endParaRPr>
          </a:p>
          <a:p>
            <a:pPr indent="-87629" lvl="0" marL="228600" marR="0" rtl="0" algn="l">
              <a:lnSpc>
                <a:spcPct val="90000"/>
              </a:lnSpc>
              <a:spcBef>
                <a:spcPts val="1000"/>
              </a:spcBef>
              <a:spcAft>
                <a:spcPts val="0"/>
              </a:spcAft>
              <a:buClr>
                <a:schemeClr val="dk1"/>
              </a:buClr>
              <a:buSzPct val="100000"/>
              <a:buFont typeface="Arial"/>
              <a:buNone/>
            </a:pPr>
            <a:r>
              <a:t/>
            </a:r>
            <a:endParaRPr b="1" i="0" sz="2400" u="none" cap="none" strike="noStrike">
              <a:solidFill>
                <a:srgbClr val="000000"/>
              </a:solidFill>
              <a:latin typeface="Calibri"/>
              <a:ea typeface="Calibri"/>
              <a:cs typeface="Calibri"/>
              <a:sym typeface="Calibri"/>
            </a:endParaRPr>
          </a:p>
          <a:p>
            <a:pPr indent="-228600" lvl="0" marL="228600" marR="0" rtl="0" algn="l">
              <a:lnSpc>
                <a:spcPct val="90000"/>
              </a:lnSpc>
              <a:spcBef>
                <a:spcPts val="1000"/>
              </a:spcBef>
              <a:spcAft>
                <a:spcPts val="0"/>
              </a:spcAft>
              <a:buClr>
                <a:srgbClr val="000000"/>
              </a:buClr>
              <a:buSzPct val="100000"/>
              <a:buFont typeface="Arial"/>
              <a:buChar char="•"/>
            </a:pPr>
            <a:r>
              <a:rPr b="0" i="0" lang="hu-HU" sz="2400" u="none" cap="none" strike="noStrike">
                <a:solidFill>
                  <a:srgbClr val="000000"/>
                </a:solidFill>
                <a:latin typeface="Calibri"/>
                <a:ea typeface="Calibri"/>
                <a:cs typeface="Calibri"/>
                <a:sym typeface="Calibri"/>
              </a:rPr>
              <a:t>Att </a:t>
            </a:r>
            <a:r>
              <a:rPr b="1" i="0" lang="hu-HU" sz="2400" u="none" cap="none" strike="noStrike">
                <a:solidFill>
                  <a:srgbClr val="000000"/>
                </a:solidFill>
                <a:latin typeface="Calibri"/>
                <a:ea typeface="Calibri"/>
                <a:cs typeface="Calibri"/>
                <a:sym typeface="Calibri"/>
              </a:rPr>
              <a:t>utrusta lärare med medel </a:t>
            </a:r>
            <a:r>
              <a:rPr b="0" i="0" lang="hu-HU" sz="2400" u="none" cap="none" strike="noStrike">
                <a:solidFill>
                  <a:srgbClr val="000000"/>
                </a:solidFill>
                <a:latin typeface="Calibri"/>
                <a:ea typeface="Calibri"/>
                <a:cs typeface="Calibri"/>
                <a:sym typeface="Calibri"/>
              </a:rPr>
              <a:t>för att diskutera radikalisering och våldsbejakande extremism i klassrummet</a:t>
            </a:r>
            <a:r>
              <a:rPr b="0" i="0" lang="hu-HU" sz="1800" u="none" cap="none" strike="noStrike">
                <a:solidFill>
                  <a:srgbClr val="000000"/>
                </a:solidFill>
                <a:latin typeface="Calibri"/>
                <a:ea typeface="Calibri"/>
                <a:cs typeface="Calibri"/>
                <a:sym typeface="Calibri"/>
              </a:rPr>
              <a:t>.</a:t>
            </a:r>
            <a:endParaRPr b="0" i="0" sz="2400" u="none" cap="none" strike="noStrike">
              <a:solidFill>
                <a:srgbClr val="000000"/>
              </a:solidFill>
              <a:latin typeface="Calibri"/>
              <a:ea typeface="Calibri"/>
              <a:cs typeface="Calibri"/>
              <a:sym typeface="Calibri"/>
            </a:endParaRPr>
          </a:p>
        </p:txBody>
      </p:sp>
      <p:sp>
        <p:nvSpPr>
          <p:cNvPr id="205" name="Google Shape;205;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Utbildningsöversikt</a:t>
            </a:r>
            <a:endParaRPr/>
          </a:p>
        </p:txBody>
      </p:sp>
      <p:sp>
        <p:nvSpPr>
          <p:cNvPr id="211" name="Google Shape;211;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3600"/>
              <a:buNone/>
            </a:pPr>
            <a:r>
              <a:rPr lang="hu-HU" sz="3600"/>
              <a:t>Tre utbildningsmoduler</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3200"/>
              <a:buNone/>
            </a:pPr>
            <a:r>
              <a:rPr b="1" lang="hu-HU" sz="3200"/>
              <a:t>Modul 1. </a:t>
            </a:r>
            <a:r>
              <a:rPr lang="hu-HU" sz="3200"/>
              <a:t>Medvetenhet och kunskap </a:t>
            </a:r>
            <a:endParaRPr/>
          </a:p>
          <a:p>
            <a:pPr indent="0" lvl="0" marL="0" rtl="0" algn="l">
              <a:lnSpc>
                <a:spcPct val="90000"/>
              </a:lnSpc>
              <a:spcBef>
                <a:spcPts val="1000"/>
              </a:spcBef>
              <a:spcAft>
                <a:spcPts val="0"/>
              </a:spcAft>
              <a:buClr>
                <a:schemeClr val="dk1"/>
              </a:buClr>
              <a:buSzPts val="3200"/>
              <a:buNone/>
            </a:pPr>
            <a:r>
              <a:t/>
            </a:r>
            <a:endParaRPr sz="3200"/>
          </a:p>
          <a:p>
            <a:pPr indent="0" lvl="0" marL="0" rtl="0" algn="l">
              <a:lnSpc>
                <a:spcPct val="90000"/>
              </a:lnSpc>
              <a:spcBef>
                <a:spcPts val="1000"/>
              </a:spcBef>
              <a:spcAft>
                <a:spcPts val="0"/>
              </a:spcAft>
              <a:buClr>
                <a:schemeClr val="dk1"/>
              </a:buClr>
              <a:buSzPts val="3200"/>
              <a:buNone/>
            </a:pPr>
            <a:r>
              <a:rPr b="1" lang="hu-HU" sz="3200"/>
              <a:t>Modul 2. </a:t>
            </a:r>
            <a:r>
              <a:rPr lang="hu-HU" sz="3200"/>
              <a:t>Bedömning och åtgärder</a:t>
            </a:r>
            <a:endParaRPr sz="3200"/>
          </a:p>
          <a:p>
            <a:pPr indent="0" lvl="0" marL="0" rtl="0" algn="l">
              <a:lnSpc>
                <a:spcPct val="90000"/>
              </a:lnSpc>
              <a:spcBef>
                <a:spcPts val="1000"/>
              </a:spcBef>
              <a:spcAft>
                <a:spcPts val="0"/>
              </a:spcAft>
              <a:buClr>
                <a:schemeClr val="dk1"/>
              </a:buClr>
              <a:buSzPts val="3200"/>
              <a:buNone/>
            </a:pPr>
            <a:r>
              <a:t/>
            </a:r>
            <a:endParaRPr sz="3200"/>
          </a:p>
          <a:p>
            <a:pPr indent="0" lvl="0" marL="0" rtl="0" algn="l">
              <a:lnSpc>
                <a:spcPct val="90000"/>
              </a:lnSpc>
              <a:spcBef>
                <a:spcPts val="1000"/>
              </a:spcBef>
              <a:spcAft>
                <a:spcPts val="0"/>
              </a:spcAft>
              <a:buClr>
                <a:schemeClr val="dk1"/>
              </a:buClr>
              <a:buSzPts val="3200"/>
              <a:buNone/>
            </a:pPr>
            <a:r>
              <a:rPr b="1" lang="hu-HU" sz="3200"/>
              <a:t>Modul 3. </a:t>
            </a:r>
            <a:r>
              <a:rPr lang="hu-HU" sz="3200"/>
              <a:t>Utbildning av ungdomar i radikaliserings- och våldsbejakande extremismfrågor i klassrummet </a:t>
            </a:r>
            <a:endParaRPr/>
          </a:p>
        </p:txBody>
      </p:sp>
      <p:pic>
        <p:nvPicPr>
          <p:cNvPr id="212" name="Google Shape;212;p6"/>
          <p:cNvPicPr preferRelativeResize="0"/>
          <p:nvPr/>
        </p:nvPicPr>
        <p:blipFill rotWithShape="1">
          <a:blip r:embed="rId3">
            <a:alphaModFix/>
          </a:blip>
          <a:srcRect b="0" l="0" r="0" t="0"/>
          <a:stretch/>
        </p:blipFill>
        <p:spPr>
          <a:xfrm>
            <a:off x="7778336" y="53914"/>
            <a:ext cx="3149709" cy="1771711"/>
          </a:xfrm>
          <a:prstGeom prst="rect">
            <a:avLst/>
          </a:prstGeom>
          <a:noFill/>
          <a:ln>
            <a:noFill/>
          </a:ln>
        </p:spPr>
      </p:pic>
      <p:sp>
        <p:nvSpPr>
          <p:cNvPr id="213" name="Google Shape;213;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7"/>
          <p:cNvSpPr txBox="1"/>
          <p:nvPr>
            <p:ph type="title"/>
          </p:nvPr>
        </p:nvSpPr>
        <p:spPr>
          <a:xfrm>
            <a:off x="992579" y="334456"/>
            <a:ext cx="10515600" cy="693161"/>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hu-HU"/>
              <a:t>Utbildningsöversikt</a:t>
            </a:r>
            <a:endParaRPr/>
          </a:p>
        </p:txBody>
      </p:sp>
      <p:sp>
        <p:nvSpPr>
          <p:cNvPr id="219" name="Google Shape;219;p7"/>
          <p:cNvSpPr txBox="1"/>
          <p:nvPr>
            <p:ph idx="1" type="body"/>
          </p:nvPr>
        </p:nvSpPr>
        <p:spPr>
          <a:xfrm>
            <a:off x="838200" y="1253331"/>
            <a:ext cx="10515600" cy="517122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90000"/>
              </a:lnSpc>
              <a:spcBef>
                <a:spcPts val="0"/>
              </a:spcBef>
              <a:spcAft>
                <a:spcPts val="0"/>
              </a:spcAft>
              <a:buClr>
                <a:schemeClr val="dk1"/>
              </a:buClr>
              <a:buSzPct val="100000"/>
              <a:buNone/>
            </a:pPr>
            <a:r>
              <a:rPr b="1" lang="hu-HU" sz="3200" u="sng" cap="none"/>
              <a:t>MODUL 1. </a:t>
            </a:r>
            <a:r>
              <a:rPr b="1" lang="hu-HU" sz="3200" u="sng"/>
              <a:t>MEDVETENHET OCH KUNSKAP</a:t>
            </a:r>
            <a:r>
              <a:rPr b="1" lang="hu-HU" sz="3200" u="sng" cap="none"/>
              <a:t> </a:t>
            </a:r>
            <a:endParaRPr/>
          </a:p>
          <a:p>
            <a:pPr indent="0" lvl="0" marL="0" rtl="0" algn="l">
              <a:lnSpc>
                <a:spcPct val="90000"/>
              </a:lnSpc>
              <a:spcBef>
                <a:spcPts val="1000"/>
              </a:spcBef>
              <a:spcAft>
                <a:spcPts val="0"/>
              </a:spcAft>
              <a:buClr>
                <a:schemeClr val="dk1"/>
              </a:buClr>
              <a:buSzPct val="100000"/>
              <a:buNone/>
            </a:pPr>
            <a:r>
              <a:t/>
            </a:r>
            <a:endParaRPr b="1" u="sng"/>
          </a:p>
          <a:p>
            <a:pPr indent="-182880" lvl="0" marL="228600" rtl="0" algn="l">
              <a:lnSpc>
                <a:spcPct val="90000"/>
              </a:lnSpc>
              <a:spcBef>
                <a:spcPts val="1000"/>
              </a:spcBef>
              <a:spcAft>
                <a:spcPts val="0"/>
              </a:spcAft>
              <a:buClr>
                <a:schemeClr val="dk1"/>
              </a:buClr>
              <a:buSzPct val="100000"/>
              <a:buChar char="•"/>
            </a:pPr>
            <a:r>
              <a:rPr b="1" lang="hu-HU" sz="3200"/>
              <a:t>VAD </a:t>
            </a:r>
            <a:r>
              <a:rPr lang="hu-HU" sz="3200"/>
              <a:t>är radikalisering, våldsbejakande extremism och terrorism? </a:t>
            </a:r>
            <a:endParaRPr/>
          </a:p>
          <a:p>
            <a:pPr indent="-194309" lvl="1" marL="685800" rtl="0" algn="l">
              <a:lnSpc>
                <a:spcPct val="90000"/>
              </a:lnSpc>
              <a:spcBef>
                <a:spcPts val="500"/>
              </a:spcBef>
              <a:spcAft>
                <a:spcPts val="0"/>
              </a:spcAft>
              <a:buClr>
                <a:schemeClr val="dk1"/>
              </a:buClr>
              <a:buSzPct val="100000"/>
              <a:buChar char="•"/>
            </a:pPr>
            <a:r>
              <a:rPr lang="hu-HU"/>
              <a:t>Definitioner och typer av våldsbejakande extremistgrupper och ideologier. </a:t>
            </a:r>
            <a:endParaRPr/>
          </a:p>
          <a:p>
            <a:pPr indent="-182880" lvl="0" marL="228600" rtl="0" algn="l">
              <a:lnSpc>
                <a:spcPct val="90000"/>
              </a:lnSpc>
              <a:spcBef>
                <a:spcPts val="1000"/>
              </a:spcBef>
              <a:spcAft>
                <a:spcPts val="0"/>
              </a:spcAft>
              <a:buClr>
                <a:schemeClr val="dk1"/>
              </a:buClr>
              <a:buSzPct val="100000"/>
              <a:buChar char="•"/>
            </a:pPr>
            <a:r>
              <a:rPr b="1" lang="hu-HU" sz="3200"/>
              <a:t>HUR</a:t>
            </a:r>
            <a:r>
              <a:rPr lang="hu-HU" sz="3200"/>
              <a:t> radikaliseras man? </a:t>
            </a:r>
            <a:endParaRPr/>
          </a:p>
          <a:p>
            <a:pPr indent="-194309" lvl="1" marL="685800" rtl="0" algn="l">
              <a:lnSpc>
                <a:spcPct val="90000"/>
              </a:lnSpc>
              <a:spcBef>
                <a:spcPts val="500"/>
              </a:spcBef>
              <a:spcAft>
                <a:spcPts val="0"/>
              </a:spcAft>
              <a:buClr>
                <a:schemeClr val="dk1"/>
              </a:buClr>
              <a:buSzPct val="100000"/>
              <a:buChar char="•"/>
            </a:pPr>
            <a:r>
              <a:rPr lang="hu-HU"/>
              <a:t>Radikaliseringsprocessen och våldsbejakande extremistiskt tänkesätt. </a:t>
            </a:r>
            <a:endParaRPr/>
          </a:p>
          <a:p>
            <a:pPr indent="-194309" lvl="1" marL="685800" rtl="0" algn="l">
              <a:lnSpc>
                <a:spcPct val="90000"/>
              </a:lnSpc>
              <a:spcBef>
                <a:spcPts val="500"/>
              </a:spcBef>
              <a:spcAft>
                <a:spcPts val="0"/>
              </a:spcAft>
              <a:buClr>
                <a:schemeClr val="dk1"/>
              </a:buClr>
              <a:buSzPct val="100000"/>
              <a:buChar char="•"/>
            </a:pPr>
            <a:r>
              <a:rPr lang="hu-HU"/>
              <a:t>Vilken roll har lärare och ungdomsledare i förebyggande av radikalisering?</a:t>
            </a:r>
            <a:endParaRPr/>
          </a:p>
          <a:p>
            <a:pPr indent="-182880" lvl="0" marL="228600" rtl="0" algn="l">
              <a:lnSpc>
                <a:spcPct val="90000"/>
              </a:lnSpc>
              <a:spcBef>
                <a:spcPts val="1000"/>
              </a:spcBef>
              <a:spcAft>
                <a:spcPts val="0"/>
              </a:spcAft>
              <a:buClr>
                <a:schemeClr val="dk1"/>
              </a:buClr>
              <a:buSzPct val="100000"/>
              <a:buChar char="•"/>
            </a:pPr>
            <a:r>
              <a:rPr b="1" lang="hu-HU" sz="3200"/>
              <a:t>VARFÖR </a:t>
            </a:r>
            <a:r>
              <a:rPr lang="hu-HU" sz="3200"/>
              <a:t>radikaliseras människor? </a:t>
            </a:r>
            <a:r>
              <a:rPr b="1" lang="hu-HU" sz="3200"/>
              <a:t>VEM </a:t>
            </a:r>
            <a:r>
              <a:rPr lang="hu-HU" sz="3200"/>
              <a:t>riskerar att radikaliseras?</a:t>
            </a:r>
            <a:endParaRPr/>
          </a:p>
          <a:p>
            <a:pPr indent="-194309" lvl="1" marL="685800" rtl="0" algn="l">
              <a:lnSpc>
                <a:spcPct val="90000"/>
              </a:lnSpc>
              <a:spcBef>
                <a:spcPts val="500"/>
              </a:spcBef>
              <a:spcAft>
                <a:spcPts val="0"/>
              </a:spcAft>
              <a:buClr>
                <a:schemeClr val="dk1"/>
              </a:buClr>
              <a:buSzPct val="100000"/>
              <a:buChar char="•"/>
            </a:pPr>
            <a:r>
              <a:rPr lang="hu-HU"/>
              <a:t>Sårbarheter, pådrivande och attraherande faktorer</a:t>
            </a:r>
            <a:endParaRPr/>
          </a:p>
          <a:p>
            <a:pPr indent="-182880" lvl="0" marL="228600" rtl="0" algn="l">
              <a:lnSpc>
                <a:spcPct val="90000"/>
              </a:lnSpc>
              <a:spcBef>
                <a:spcPts val="1000"/>
              </a:spcBef>
              <a:spcAft>
                <a:spcPts val="0"/>
              </a:spcAft>
              <a:buClr>
                <a:schemeClr val="dk1"/>
              </a:buClr>
              <a:buSzPct val="100000"/>
              <a:buChar char="•"/>
            </a:pPr>
            <a:r>
              <a:rPr b="1" lang="hu-HU" sz="3200"/>
              <a:t>Hatsymboler </a:t>
            </a:r>
            <a:r>
              <a:rPr lang="hu-HU" sz="3200"/>
              <a:t>för våldsamma extremistgrupper</a:t>
            </a:r>
            <a:endParaRPr b="1" sz="3200"/>
          </a:p>
          <a:p>
            <a:pPr indent="-182880" lvl="0" marL="228600" rtl="0" algn="l">
              <a:lnSpc>
                <a:spcPct val="90000"/>
              </a:lnSpc>
              <a:spcBef>
                <a:spcPts val="1000"/>
              </a:spcBef>
              <a:spcAft>
                <a:spcPts val="0"/>
              </a:spcAft>
              <a:buClr>
                <a:schemeClr val="dk1"/>
              </a:buClr>
              <a:buSzPct val="100000"/>
              <a:buChar char="•"/>
            </a:pPr>
            <a:r>
              <a:rPr b="1" lang="hu-HU" sz="3200"/>
              <a:t>VILKA </a:t>
            </a:r>
            <a:r>
              <a:rPr lang="hu-HU" sz="3200"/>
              <a:t>våldsbejakande extremistgrupper finns i ditt sammanhang?</a:t>
            </a:r>
            <a:endParaRPr/>
          </a:p>
          <a:p>
            <a:pPr indent="-50800" lvl="0" marL="22860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p:txBody>
      </p:sp>
      <p:pic>
        <p:nvPicPr>
          <p:cNvPr id="220" name="Google Shape;220;p7"/>
          <p:cNvPicPr preferRelativeResize="0"/>
          <p:nvPr/>
        </p:nvPicPr>
        <p:blipFill rotWithShape="1">
          <a:blip r:embed="rId3">
            <a:alphaModFix/>
          </a:blip>
          <a:srcRect b="0" l="0" r="0" t="0"/>
          <a:stretch/>
        </p:blipFill>
        <p:spPr>
          <a:xfrm>
            <a:off x="8530176" y="0"/>
            <a:ext cx="3149709" cy="1771711"/>
          </a:xfrm>
          <a:prstGeom prst="rect">
            <a:avLst/>
          </a:prstGeom>
          <a:noFill/>
          <a:ln>
            <a:noFill/>
          </a:ln>
        </p:spPr>
      </p:pic>
      <p:sp>
        <p:nvSpPr>
          <p:cNvPr id="221" name="Google Shape;221;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8"/>
          <p:cNvSpPr txBox="1"/>
          <p:nvPr>
            <p:ph type="title"/>
          </p:nvPr>
        </p:nvSpPr>
        <p:spPr>
          <a:xfrm>
            <a:off x="992579" y="334456"/>
            <a:ext cx="10515600" cy="693161"/>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hu-HU"/>
              <a:t>Utbildningsöversikt</a:t>
            </a:r>
            <a:endParaRPr/>
          </a:p>
        </p:txBody>
      </p:sp>
      <p:sp>
        <p:nvSpPr>
          <p:cNvPr id="227" name="Google Shape;227;p8"/>
          <p:cNvSpPr txBox="1"/>
          <p:nvPr>
            <p:ph idx="1" type="body"/>
          </p:nvPr>
        </p:nvSpPr>
        <p:spPr>
          <a:xfrm>
            <a:off x="992579" y="1825625"/>
            <a:ext cx="10515600" cy="517122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b="1" lang="hu-HU" sz="3200" u="sng" cap="none"/>
              <a:t>MODUL 2.  </a:t>
            </a:r>
            <a:r>
              <a:rPr b="1" lang="hu-HU" sz="3200" u="sng"/>
              <a:t>BEDÖMNING OCH ÅTGÄRDER</a:t>
            </a:r>
            <a:endParaRPr b="1" sz="3200" u="sng" cap="none"/>
          </a:p>
          <a:p>
            <a:pPr indent="0" lvl="0" marL="0" rtl="0" algn="l">
              <a:lnSpc>
                <a:spcPct val="90000"/>
              </a:lnSpc>
              <a:spcBef>
                <a:spcPts val="1000"/>
              </a:spcBef>
              <a:spcAft>
                <a:spcPts val="0"/>
              </a:spcAft>
              <a:buClr>
                <a:schemeClr val="dk1"/>
              </a:buClr>
              <a:buSzPts val="2800"/>
              <a:buNone/>
            </a:pPr>
            <a:r>
              <a:t/>
            </a:r>
            <a:endParaRPr b="1" u="sng" cap="none"/>
          </a:p>
          <a:p>
            <a:pPr indent="-228600" lvl="0" marL="228600" rtl="0" algn="l">
              <a:lnSpc>
                <a:spcPct val="90000"/>
              </a:lnSpc>
              <a:spcBef>
                <a:spcPts val="1000"/>
              </a:spcBef>
              <a:spcAft>
                <a:spcPts val="0"/>
              </a:spcAft>
              <a:buClr>
                <a:schemeClr val="dk1"/>
              </a:buClr>
              <a:buSzPts val="3200"/>
              <a:buChar char="•"/>
            </a:pPr>
            <a:r>
              <a:rPr lang="hu-HU" sz="3200"/>
              <a:t>Bedömning av ens behov och förmågor, samt resurser; </a:t>
            </a:r>
            <a:endParaRPr/>
          </a:p>
          <a:p>
            <a:pPr indent="-228600" lvl="0" marL="228600" rtl="0" algn="l">
              <a:lnSpc>
                <a:spcPct val="90000"/>
              </a:lnSpc>
              <a:spcBef>
                <a:spcPts val="1000"/>
              </a:spcBef>
              <a:spcAft>
                <a:spcPts val="0"/>
              </a:spcAft>
              <a:buClr>
                <a:schemeClr val="dk1"/>
              </a:buClr>
              <a:buSzPts val="3200"/>
              <a:buChar char="•"/>
            </a:pPr>
            <a:r>
              <a:rPr lang="hu-HU" sz="3200"/>
              <a:t>Skapande av en åtgärdsplan;</a:t>
            </a:r>
            <a:endParaRPr sz="3200"/>
          </a:p>
          <a:p>
            <a:pPr indent="-228600" lvl="0" marL="228600" rtl="0" algn="l">
              <a:lnSpc>
                <a:spcPct val="90000"/>
              </a:lnSpc>
              <a:spcBef>
                <a:spcPts val="1000"/>
              </a:spcBef>
              <a:spcAft>
                <a:spcPts val="0"/>
              </a:spcAft>
              <a:buClr>
                <a:schemeClr val="dk1"/>
              </a:buClr>
              <a:buSzPts val="3200"/>
              <a:buChar char="•"/>
            </a:pPr>
            <a:r>
              <a:rPr lang="hu-HU" sz="3200"/>
              <a:t>Riktlinjer för kommunikation med ungdomar i riskzonen;</a:t>
            </a:r>
            <a:endParaRPr sz="3200"/>
          </a:p>
          <a:p>
            <a:pPr indent="-228600" lvl="0" marL="228600" rtl="0" algn="l">
              <a:lnSpc>
                <a:spcPct val="90000"/>
              </a:lnSpc>
              <a:spcBef>
                <a:spcPts val="1000"/>
              </a:spcBef>
              <a:spcAft>
                <a:spcPts val="0"/>
              </a:spcAft>
              <a:buClr>
                <a:schemeClr val="dk1"/>
              </a:buClr>
              <a:buSzPts val="3200"/>
              <a:buChar char="•"/>
            </a:pPr>
            <a:r>
              <a:rPr lang="hu-HU" sz="3200"/>
              <a:t>Att uppmuntra praxis för förebyggande och tidigt ingripande.</a:t>
            </a:r>
            <a:endParaRPr/>
          </a:p>
        </p:txBody>
      </p:sp>
      <p:pic>
        <p:nvPicPr>
          <p:cNvPr id="228" name="Google Shape;228;p8"/>
          <p:cNvPicPr preferRelativeResize="0"/>
          <p:nvPr/>
        </p:nvPicPr>
        <p:blipFill rotWithShape="1">
          <a:blip r:embed="rId3">
            <a:alphaModFix/>
          </a:blip>
          <a:srcRect b="0" l="0" r="0" t="0"/>
          <a:stretch/>
        </p:blipFill>
        <p:spPr>
          <a:xfrm>
            <a:off x="7778336" y="53914"/>
            <a:ext cx="3149709" cy="1771711"/>
          </a:xfrm>
          <a:prstGeom prst="rect">
            <a:avLst/>
          </a:prstGeom>
          <a:noFill/>
          <a:ln>
            <a:noFill/>
          </a:ln>
        </p:spPr>
      </p:pic>
      <p:sp>
        <p:nvSpPr>
          <p:cNvPr id="229" name="Google Shape;229;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9"/>
          <p:cNvSpPr txBox="1"/>
          <p:nvPr>
            <p:ph type="title"/>
          </p:nvPr>
        </p:nvSpPr>
        <p:spPr>
          <a:xfrm>
            <a:off x="992579" y="334456"/>
            <a:ext cx="10515600" cy="693161"/>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hu-HU"/>
              <a:t>Utbildningsöversikt</a:t>
            </a:r>
            <a:endParaRPr/>
          </a:p>
        </p:txBody>
      </p:sp>
      <p:sp>
        <p:nvSpPr>
          <p:cNvPr id="235" name="Google Shape;235;p9"/>
          <p:cNvSpPr txBox="1"/>
          <p:nvPr>
            <p:ph idx="1" type="body"/>
          </p:nvPr>
        </p:nvSpPr>
        <p:spPr>
          <a:xfrm>
            <a:off x="838200" y="1686781"/>
            <a:ext cx="10515600" cy="51711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90000"/>
              </a:lnSpc>
              <a:spcBef>
                <a:spcPts val="0"/>
              </a:spcBef>
              <a:spcAft>
                <a:spcPts val="0"/>
              </a:spcAft>
              <a:buClr>
                <a:schemeClr val="dk1"/>
              </a:buClr>
              <a:buSzPct val="100000"/>
              <a:buNone/>
            </a:pPr>
            <a:r>
              <a:t/>
            </a:r>
            <a:endParaRPr b="1" sz="3200" u="sng"/>
          </a:p>
          <a:p>
            <a:pPr indent="0" lvl="0" marL="0" rtl="0" algn="l">
              <a:lnSpc>
                <a:spcPct val="90000"/>
              </a:lnSpc>
              <a:spcBef>
                <a:spcPts val="1000"/>
              </a:spcBef>
              <a:spcAft>
                <a:spcPts val="0"/>
              </a:spcAft>
              <a:buClr>
                <a:schemeClr val="dk1"/>
              </a:buClr>
              <a:buSzPct val="100000"/>
              <a:buNone/>
            </a:pPr>
            <a:r>
              <a:rPr b="1" lang="hu-HU" sz="3200" u="sng" cap="none"/>
              <a:t>MODUL 3. </a:t>
            </a:r>
            <a:r>
              <a:rPr b="1" lang="hu-HU" sz="3200" u="sng"/>
              <a:t>UTBILDNING AV UNGDOMAR I</a:t>
            </a:r>
            <a:r>
              <a:rPr b="1" lang="hu-HU" sz="3200" u="sng" cap="none"/>
              <a:t> RADI</a:t>
            </a:r>
            <a:r>
              <a:rPr b="1" lang="hu-HU" sz="3200" u="sng"/>
              <a:t>K</a:t>
            </a:r>
            <a:r>
              <a:rPr b="1" lang="hu-HU" sz="3200" u="sng" cap="none"/>
              <a:t>ALIS</a:t>
            </a:r>
            <a:r>
              <a:rPr b="1" lang="hu-HU" sz="3200" u="sng"/>
              <a:t>ERINGS-</a:t>
            </a:r>
            <a:r>
              <a:rPr b="1" lang="hu-HU" sz="3200" u="sng" cap="none"/>
              <a:t> </a:t>
            </a:r>
            <a:r>
              <a:rPr b="1" lang="hu-HU" sz="3200" u="sng"/>
              <a:t>OCH VÅLDSBEJAKANDE </a:t>
            </a:r>
            <a:r>
              <a:rPr b="1" lang="hu-HU" sz="3200" u="sng" cap="none"/>
              <a:t>EXTREMISMFRÅGOR I </a:t>
            </a:r>
            <a:r>
              <a:rPr b="1" lang="hu-HU" sz="3200" u="sng"/>
              <a:t>K</a:t>
            </a:r>
            <a:r>
              <a:rPr b="1" lang="hu-HU" sz="3200" u="sng" cap="none"/>
              <a:t>LASSR</a:t>
            </a:r>
            <a:r>
              <a:rPr b="1" lang="hu-HU" sz="3200" u="sng"/>
              <a:t>UMMET</a:t>
            </a:r>
            <a:endParaRPr b="1" sz="3200" u="sng" cap="none"/>
          </a:p>
          <a:p>
            <a:pPr indent="0" lvl="0" marL="0" rtl="0" algn="l">
              <a:lnSpc>
                <a:spcPct val="90000"/>
              </a:lnSpc>
              <a:spcBef>
                <a:spcPts val="1000"/>
              </a:spcBef>
              <a:spcAft>
                <a:spcPts val="0"/>
              </a:spcAft>
              <a:buClr>
                <a:schemeClr val="dk1"/>
              </a:buClr>
              <a:buSzPct val="100000"/>
              <a:buNone/>
            </a:pPr>
            <a:r>
              <a:t/>
            </a:r>
            <a:endParaRPr b="1" sz="3200" u="sng"/>
          </a:p>
          <a:p>
            <a:pPr indent="0" lvl="0" marL="0" rtl="0" algn="l">
              <a:lnSpc>
                <a:spcPct val="90000"/>
              </a:lnSpc>
              <a:spcBef>
                <a:spcPts val="1000"/>
              </a:spcBef>
              <a:spcAft>
                <a:spcPts val="0"/>
              </a:spcAft>
              <a:buClr>
                <a:schemeClr val="dk1"/>
              </a:buClr>
              <a:buSzPct val="100000"/>
              <a:buNone/>
            </a:pPr>
            <a:r>
              <a:rPr lang="hu-HU" sz="3200"/>
              <a:t>Presentation av DARE-projektets utbildningsmaterial:</a:t>
            </a:r>
            <a:endParaRPr/>
          </a:p>
          <a:p>
            <a:pPr indent="-213359" lvl="0" marL="228600" rtl="0" algn="l">
              <a:lnSpc>
                <a:spcPct val="90000"/>
              </a:lnSpc>
              <a:spcBef>
                <a:spcPts val="1000"/>
              </a:spcBef>
              <a:spcAft>
                <a:spcPts val="0"/>
              </a:spcAft>
              <a:buClr>
                <a:schemeClr val="dk1"/>
              </a:buClr>
              <a:buSzPct val="100000"/>
              <a:buChar char="•"/>
            </a:pPr>
            <a:r>
              <a:rPr lang="hu-HU" sz="3200"/>
              <a:t>animerade videor och lektionsplaner på radikalisering och våldsbejakande extremism.</a:t>
            </a:r>
            <a:endParaRPr/>
          </a:p>
          <a:p>
            <a:pPr indent="-25400" lvl="0" marL="228600" rtl="0" algn="l">
              <a:lnSpc>
                <a:spcPct val="90000"/>
              </a:lnSpc>
              <a:spcBef>
                <a:spcPts val="1000"/>
              </a:spcBef>
              <a:spcAft>
                <a:spcPts val="0"/>
              </a:spcAft>
              <a:buClr>
                <a:schemeClr val="dk1"/>
              </a:buClr>
              <a:buSzPct val="100000"/>
              <a:buNone/>
            </a:pPr>
            <a:r>
              <a:t/>
            </a:r>
            <a:endParaRPr b="1" sz="3200">
              <a:highlight>
                <a:srgbClr val="C0C0C0"/>
              </a:highlight>
            </a:endParaRPr>
          </a:p>
          <a:p>
            <a:pPr indent="-50800" lvl="0" marL="22860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p:txBody>
      </p:sp>
      <p:pic>
        <p:nvPicPr>
          <p:cNvPr id="236" name="Google Shape;236;p9"/>
          <p:cNvPicPr preferRelativeResize="0"/>
          <p:nvPr/>
        </p:nvPicPr>
        <p:blipFill rotWithShape="1">
          <a:blip r:embed="rId3">
            <a:alphaModFix/>
          </a:blip>
          <a:srcRect b="0" l="0" r="0" t="0"/>
          <a:stretch/>
        </p:blipFill>
        <p:spPr>
          <a:xfrm>
            <a:off x="7778336" y="53914"/>
            <a:ext cx="3149709" cy="1771711"/>
          </a:xfrm>
          <a:prstGeom prst="rect">
            <a:avLst/>
          </a:prstGeom>
          <a:noFill/>
          <a:ln>
            <a:noFill/>
          </a:ln>
        </p:spPr>
      </p:pic>
      <p:sp>
        <p:nvSpPr>
          <p:cNvPr id="237" name="Google Shape;237;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1" name="Shape 241"/>
        <p:cNvGrpSpPr/>
        <p:nvPr/>
      </p:nvGrpSpPr>
      <p:grpSpPr>
        <a:xfrm>
          <a:off x="0" y="0"/>
          <a:ext cx="0" cy="0"/>
          <a:chOff x="0" y="0"/>
          <a:chExt cx="0" cy="0"/>
        </a:xfrm>
      </p:grpSpPr>
      <p:sp>
        <p:nvSpPr>
          <p:cNvPr id="242" name="Google Shape;242;p1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43" name="Google Shape;243;p10"/>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44" name="Google Shape;244;p10"/>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45" name="Google Shape;245;p10"/>
          <p:cNvSpPr txBox="1"/>
          <p:nvPr>
            <p:ph type="ctrTitle"/>
          </p:nvPr>
        </p:nvSpPr>
        <p:spPr>
          <a:xfrm>
            <a:off x="1285241" y="1008993"/>
            <a:ext cx="9231410" cy="354204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r>
              <a:rPr b="1" lang="hu-HU" sz="4800" cap="none"/>
              <a:t>MODUL 1. </a:t>
            </a:r>
            <a:br>
              <a:rPr b="1" lang="hu-HU" sz="4800" cap="none"/>
            </a:br>
            <a:r>
              <a:rPr b="1" lang="hu-HU" sz="4800"/>
              <a:t>MEDVETENHET OCH KUNSKAP</a:t>
            </a:r>
            <a:br>
              <a:rPr b="1" lang="hu-HU" sz="4800"/>
            </a:br>
            <a:endParaRPr sz="48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9" name="Shape 249"/>
        <p:cNvGrpSpPr/>
        <p:nvPr/>
      </p:nvGrpSpPr>
      <p:grpSpPr>
        <a:xfrm>
          <a:off x="0" y="0"/>
          <a:ext cx="0" cy="0"/>
          <a:chOff x="0" y="0"/>
          <a:chExt cx="0" cy="0"/>
        </a:xfrm>
      </p:grpSpPr>
      <p:sp>
        <p:nvSpPr>
          <p:cNvPr id="250" name="Google Shape;250;p1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51" name="Google Shape;251;p11"/>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52" name="Google Shape;252;p11"/>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53" name="Google Shape;253;p11"/>
          <p:cNvSpPr txBox="1"/>
          <p:nvPr>
            <p:ph type="ctrTitle"/>
          </p:nvPr>
        </p:nvSpPr>
        <p:spPr>
          <a:xfrm>
            <a:off x="1285241" y="1008993"/>
            <a:ext cx="9231410" cy="354204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br>
              <a:rPr b="1" lang="hu-HU" sz="4800"/>
            </a:br>
            <a:br>
              <a:rPr b="1" lang="hu-HU" sz="4800"/>
            </a:br>
            <a:r>
              <a:rPr lang="hu-HU" sz="4800"/>
              <a:t>1. Vad är radikalisering? </a:t>
            </a:r>
            <a:br>
              <a:rPr lang="hu-HU" sz="4800"/>
            </a:br>
            <a:r>
              <a:rPr lang="hu-HU" sz="4800"/>
              <a:t>Definition av nyckelbegrepp</a:t>
            </a:r>
            <a:br>
              <a:rPr lang="hu-HU" sz="4800"/>
            </a:br>
            <a:endParaRPr sz="48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257" name="Shape 257"/>
        <p:cNvGrpSpPr/>
        <p:nvPr/>
      </p:nvGrpSpPr>
      <p:grpSpPr>
        <a:xfrm>
          <a:off x="0" y="0"/>
          <a:ext cx="0" cy="0"/>
          <a:chOff x="0" y="0"/>
          <a:chExt cx="0" cy="0"/>
        </a:xfrm>
      </p:grpSpPr>
      <p:sp>
        <p:nvSpPr>
          <p:cNvPr id="258" name="Google Shape;258;p12"/>
          <p:cNvSpPr txBox="1"/>
          <p:nvPr>
            <p:ph type="title"/>
          </p:nvPr>
        </p:nvSpPr>
        <p:spPr>
          <a:xfrm>
            <a:off x="651950" y="2655675"/>
            <a:ext cx="7384500" cy="28527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hu-HU" sz="4400"/>
              <a:t>Vad är skillnaden mellan</a:t>
            </a:r>
            <a:br>
              <a:rPr lang="hu-HU" sz="4400"/>
            </a:br>
            <a:r>
              <a:rPr lang="hu-HU" sz="4400"/>
              <a:t>		-radikalisering</a:t>
            </a:r>
            <a:br>
              <a:rPr lang="hu-HU" sz="4400"/>
            </a:br>
            <a:r>
              <a:rPr lang="hu-HU" sz="4400"/>
              <a:t>		-våldsbejakande extremism </a:t>
            </a:r>
            <a:br>
              <a:rPr lang="hu-HU" sz="4400"/>
            </a:br>
            <a:r>
              <a:rPr lang="hu-HU" sz="4400"/>
              <a:t>		-terrorism?</a:t>
            </a:r>
            <a:endParaRPr/>
          </a:p>
        </p:txBody>
      </p:sp>
      <p:sp>
        <p:nvSpPr>
          <p:cNvPr id="259" name="Google Shape;259;p12"/>
          <p:cNvSpPr txBox="1"/>
          <p:nvPr>
            <p:ph idx="1" type="body"/>
          </p:nvPr>
        </p:nvSpPr>
        <p:spPr>
          <a:xfrm>
            <a:off x="1053385" y="852148"/>
            <a:ext cx="5640202" cy="1500187"/>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None/>
            </a:pPr>
            <a:r>
              <a:rPr lang="hu-HU" sz="4400">
                <a:solidFill>
                  <a:schemeClr val="dk1"/>
                </a:solidFill>
              </a:rPr>
              <a:t>Diskussion</a:t>
            </a:r>
            <a:endParaRPr sz="4400">
              <a:solidFill>
                <a:schemeClr val="dk1"/>
              </a:solidFill>
            </a:endParaRPr>
          </a:p>
        </p:txBody>
      </p:sp>
      <p:pic>
        <p:nvPicPr>
          <p:cNvPr id="260" name="Google Shape;260;p12"/>
          <p:cNvPicPr preferRelativeResize="0"/>
          <p:nvPr/>
        </p:nvPicPr>
        <p:blipFill rotWithShape="1">
          <a:blip r:embed="rId3">
            <a:alphaModFix/>
          </a:blip>
          <a:srcRect b="0" l="0" r="0" t="0"/>
          <a:stretch/>
        </p:blipFill>
        <p:spPr>
          <a:xfrm>
            <a:off x="8144498" y="1483084"/>
            <a:ext cx="3592144" cy="3891831"/>
          </a:xfrm>
          <a:prstGeom prst="rect">
            <a:avLst/>
          </a:prstGeom>
          <a:noFill/>
          <a:ln>
            <a:noFill/>
          </a:ln>
        </p:spPr>
      </p:pic>
      <p:sp>
        <p:nvSpPr>
          <p:cNvPr id="261" name="Google Shape;261;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13"/>
          <p:cNvSpPr txBox="1"/>
          <p:nvPr>
            <p:ph type="title"/>
          </p:nvPr>
        </p:nvSpPr>
        <p:spPr>
          <a:xfrm>
            <a:off x="674925" y="214448"/>
            <a:ext cx="10515600" cy="4824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hu-HU"/>
              <a:t>Nyckelbegrepp</a:t>
            </a:r>
            <a:endParaRPr/>
          </a:p>
        </p:txBody>
      </p:sp>
      <p:sp>
        <p:nvSpPr>
          <p:cNvPr id="268" name="Google Shape;268;p13"/>
          <p:cNvSpPr txBox="1"/>
          <p:nvPr>
            <p:ph idx="1" type="body"/>
          </p:nvPr>
        </p:nvSpPr>
        <p:spPr>
          <a:xfrm>
            <a:off x="1681843" y="2601705"/>
            <a:ext cx="1360714" cy="48237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hu-HU">
                <a:highlight>
                  <a:srgbClr val="FF0000"/>
                </a:highlight>
              </a:rPr>
              <a:t>process</a:t>
            </a:r>
            <a:endParaRPr b="1">
              <a:highlight>
                <a:srgbClr val="FF0000"/>
              </a:highlight>
            </a:endParaRPr>
          </a:p>
        </p:txBody>
      </p:sp>
      <p:sp>
        <p:nvSpPr>
          <p:cNvPr id="269" name="Google Shape;269;p13"/>
          <p:cNvSpPr/>
          <p:nvPr/>
        </p:nvSpPr>
        <p:spPr>
          <a:xfrm>
            <a:off x="674924" y="487625"/>
            <a:ext cx="4202400" cy="1992000"/>
          </a:xfrm>
          <a:prstGeom prst="rightArrow">
            <a:avLst>
              <a:gd fmla="val 50000" name="adj1"/>
              <a:gd fmla="val 50000" name="adj2"/>
            </a:avLst>
          </a:prstGeom>
          <a:solidFill>
            <a:srgbClr val="FF0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Calibri"/>
              <a:buNone/>
            </a:pPr>
            <a:r>
              <a:rPr b="0" i="0" lang="hu-HU" sz="3600" u="none" cap="none" strike="noStrike">
                <a:solidFill>
                  <a:srgbClr val="000000"/>
                </a:solidFill>
                <a:latin typeface="Calibri"/>
                <a:ea typeface="Calibri"/>
                <a:cs typeface="Calibri"/>
                <a:sym typeface="Calibri"/>
              </a:rPr>
              <a:t>Radikalisering</a:t>
            </a:r>
            <a:endParaRPr b="0" i="0" sz="3600" u="none" cap="none" strike="noStrike">
              <a:solidFill>
                <a:srgbClr val="000000"/>
              </a:solidFill>
              <a:latin typeface="Calibri"/>
              <a:ea typeface="Calibri"/>
              <a:cs typeface="Calibri"/>
              <a:sym typeface="Calibri"/>
            </a:endParaRPr>
          </a:p>
        </p:txBody>
      </p:sp>
      <p:sp>
        <p:nvSpPr>
          <p:cNvPr id="270" name="Google Shape;270;p13"/>
          <p:cNvSpPr/>
          <p:nvPr/>
        </p:nvSpPr>
        <p:spPr>
          <a:xfrm>
            <a:off x="4898550" y="367800"/>
            <a:ext cx="3511800" cy="2231700"/>
          </a:xfrm>
          <a:prstGeom prst="ellipse">
            <a:avLst/>
          </a:prstGeom>
          <a:solidFill>
            <a:srgbClr val="FFFF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Calibri"/>
              <a:buNone/>
            </a:pPr>
            <a:r>
              <a:rPr b="0" i="0" lang="hu-HU" sz="3200" u="none" cap="none" strike="noStrike">
                <a:solidFill>
                  <a:srgbClr val="000000"/>
                </a:solidFill>
                <a:latin typeface="Calibri"/>
                <a:ea typeface="Calibri"/>
                <a:cs typeface="Calibri"/>
                <a:sym typeface="Calibri"/>
              </a:rPr>
              <a:t>Våldsbejakande extremism </a:t>
            </a:r>
            <a:endParaRPr b="0" i="0" sz="1400" u="none" cap="none" strike="noStrike">
              <a:solidFill>
                <a:srgbClr val="000000"/>
              </a:solidFill>
              <a:latin typeface="Arial"/>
              <a:ea typeface="Arial"/>
              <a:cs typeface="Arial"/>
              <a:sym typeface="Arial"/>
            </a:endParaRPr>
          </a:p>
        </p:txBody>
      </p:sp>
      <p:sp>
        <p:nvSpPr>
          <p:cNvPr id="271" name="Google Shape;271;p13"/>
          <p:cNvSpPr/>
          <p:nvPr/>
        </p:nvSpPr>
        <p:spPr>
          <a:xfrm>
            <a:off x="8449010" y="696847"/>
            <a:ext cx="2558100" cy="1325700"/>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Calibri"/>
              <a:buNone/>
            </a:pPr>
            <a:r>
              <a:rPr b="0" i="0" lang="hu-HU" sz="3200" u="none" cap="none" strike="noStrike">
                <a:solidFill>
                  <a:srgbClr val="000000"/>
                </a:solidFill>
                <a:latin typeface="Calibri"/>
                <a:ea typeface="Calibri"/>
                <a:cs typeface="Calibri"/>
                <a:sym typeface="Calibri"/>
              </a:rPr>
              <a:t>Terrorism </a:t>
            </a:r>
            <a:endParaRPr b="0" i="0" sz="1400" u="none" cap="none" strike="noStrike">
              <a:solidFill>
                <a:srgbClr val="000000"/>
              </a:solidFill>
              <a:latin typeface="Arial"/>
              <a:ea typeface="Arial"/>
              <a:cs typeface="Arial"/>
              <a:sym typeface="Arial"/>
            </a:endParaRPr>
          </a:p>
        </p:txBody>
      </p:sp>
      <p:sp>
        <p:nvSpPr>
          <p:cNvPr id="272" name="Google Shape;272;p13"/>
          <p:cNvSpPr txBox="1"/>
          <p:nvPr/>
        </p:nvSpPr>
        <p:spPr>
          <a:xfrm>
            <a:off x="4942112" y="2558410"/>
            <a:ext cx="3135087" cy="87059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2800"/>
              <a:buFont typeface="Arial"/>
              <a:buNone/>
            </a:pPr>
            <a:r>
              <a:rPr b="1" i="0" lang="hu-HU" sz="2800" u="none" cap="none" strike="noStrike">
                <a:solidFill>
                  <a:srgbClr val="000000"/>
                </a:solidFill>
                <a:highlight>
                  <a:srgbClr val="FFFF00"/>
                </a:highlight>
                <a:latin typeface="Calibri"/>
                <a:ea typeface="Calibri"/>
                <a:cs typeface="Calibri"/>
                <a:sym typeface="Calibri"/>
              </a:rPr>
              <a:t>resultat</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000"/>
              </a:spcBef>
              <a:spcAft>
                <a:spcPts val="0"/>
              </a:spcAft>
              <a:buClr>
                <a:srgbClr val="000000"/>
              </a:buClr>
              <a:buSzPts val="2400"/>
              <a:buFont typeface="Arial"/>
              <a:buNone/>
            </a:pPr>
            <a:r>
              <a:rPr b="0" i="0" lang="hu-HU" sz="2400" u="none" cap="none" strike="noStrike">
                <a:solidFill>
                  <a:srgbClr val="000000"/>
                </a:solidFill>
                <a:highlight>
                  <a:srgbClr val="FFFF00"/>
                </a:highlight>
                <a:latin typeface="Calibri"/>
                <a:ea typeface="Calibri"/>
                <a:cs typeface="Calibri"/>
                <a:sym typeface="Calibri"/>
              </a:rPr>
              <a:t>tänkesätt och åtgärder</a:t>
            </a:r>
            <a:endParaRPr b="0" i="0" sz="2400" u="none" cap="none" strike="noStrike">
              <a:solidFill>
                <a:srgbClr val="000000"/>
              </a:solidFill>
              <a:highlight>
                <a:srgbClr val="FFFF00"/>
              </a:highlight>
              <a:latin typeface="Calibri"/>
              <a:ea typeface="Calibri"/>
              <a:cs typeface="Calibri"/>
              <a:sym typeface="Calibri"/>
            </a:endParaRPr>
          </a:p>
        </p:txBody>
      </p:sp>
      <p:sp>
        <p:nvSpPr>
          <p:cNvPr id="273" name="Google Shape;273;p13"/>
          <p:cNvSpPr txBox="1"/>
          <p:nvPr/>
        </p:nvSpPr>
        <p:spPr>
          <a:xfrm>
            <a:off x="8338457" y="2599377"/>
            <a:ext cx="3058885" cy="1033857"/>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l">
              <a:lnSpc>
                <a:spcPct val="90000"/>
              </a:lnSpc>
              <a:spcBef>
                <a:spcPts val="0"/>
              </a:spcBef>
              <a:spcAft>
                <a:spcPts val="0"/>
              </a:spcAft>
              <a:buClr>
                <a:srgbClr val="FFFFFF"/>
              </a:buClr>
              <a:buSzPct val="100000"/>
              <a:buFont typeface="Arial"/>
              <a:buNone/>
            </a:pPr>
            <a:r>
              <a:rPr b="1" i="0" lang="hu-HU" sz="4000" u="none" cap="none" strike="noStrike">
                <a:solidFill>
                  <a:srgbClr val="FFFFFF"/>
                </a:solidFill>
                <a:highlight>
                  <a:srgbClr val="000080"/>
                </a:highlight>
                <a:latin typeface="Calibri"/>
                <a:ea typeface="Calibri"/>
                <a:cs typeface="Calibri"/>
                <a:sym typeface="Calibri"/>
              </a:rPr>
              <a:t>medel</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FFFFFF"/>
              </a:buClr>
              <a:buSzPct val="100000"/>
              <a:buFont typeface="Arial"/>
              <a:buNone/>
            </a:pPr>
            <a:r>
              <a:rPr b="0" i="0" lang="hu-HU" sz="3100" u="none" cap="none" strike="noStrike">
                <a:solidFill>
                  <a:srgbClr val="FFFFFF"/>
                </a:solidFill>
                <a:highlight>
                  <a:srgbClr val="000080"/>
                </a:highlight>
                <a:latin typeface="Calibri"/>
                <a:ea typeface="Calibri"/>
                <a:cs typeface="Calibri"/>
                <a:sym typeface="Calibri"/>
              </a:rPr>
              <a:t>för att nå extremistiska mål</a:t>
            </a:r>
            <a:endParaRPr b="0" i="0" sz="1400" u="none" cap="none" strike="noStrike">
              <a:solidFill>
                <a:srgbClr val="000000"/>
              </a:solidFill>
              <a:latin typeface="Arial"/>
              <a:ea typeface="Arial"/>
              <a:cs typeface="Arial"/>
              <a:sym typeface="Arial"/>
            </a:endParaRPr>
          </a:p>
        </p:txBody>
      </p:sp>
      <p:sp>
        <p:nvSpPr>
          <p:cNvPr id="274" name="Google Shape;274;p13"/>
          <p:cNvSpPr txBox="1"/>
          <p:nvPr/>
        </p:nvSpPr>
        <p:spPr>
          <a:xfrm>
            <a:off x="1034141" y="3206148"/>
            <a:ext cx="3363600" cy="3140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Calibri"/>
              <a:buNone/>
            </a:pPr>
            <a:r>
              <a:rPr b="0" i="0" lang="hu-HU" sz="2000" u="none" cap="none" strike="noStrike">
                <a:solidFill>
                  <a:srgbClr val="000000"/>
                </a:solidFill>
                <a:latin typeface="Calibri"/>
                <a:ea typeface="Calibri"/>
                <a:cs typeface="Calibri"/>
                <a:sym typeface="Calibri"/>
              </a:rPr>
              <a:t>Processen genom vilken en individ kommer att anta åsikten att </a:t>
            </a:r>
            <a:r>
              <a:rPr b="1" i="0" lang="hu-HU" sz="2000" u="none" cap="none" strike="noStrike">
                <a:solidFill>
                  <a:srgbClr val="000000"/>
                </a:solidFill>
                <a:highlight>
                  <a:srgbClr val="FF0000"/>
                </a:highlight>
                <a:latin typeface="Calibri"/>
                <a:ea typeface="Calibri"/>
                <a:cs typeface="Calibri"/>
                <a:sym typeface="Calibri"/>
              </a:rPr>
              <a:t>användningen av våld och terrorism</a:t>
            </a:r>
            <a:r>
              <a:rPr b="1" i="0" lang="hu-HU" sz="2000" u="none" cap="none" strike="noStrike">
                <a:solidFill>
                  <a:srgbClr val="000000"/>
                </a:solidFill>
                <a:latin typeface="Calibri"/>
                <a:ea typeface="Calibri"/>
                <a:cs typeface="Calibri"/>
                <a:sym typeface="Calibri"/>
              </a:rPr>
              <a:t> </a:t>
            </a:r>
            <a:r>
              <a:rPr b="0" i="0" lang="hu-HU" sz="2000" u="none" cap="none" strike="noStrike">
                <a:solidFill>
                  <a:srgbClr val="000000"/>
                </a:solidFill>
                <a:latin typeface="Calibri"/>
                <a:ea typeface="Calibri"/>
                <a:cs typeface="Calibri"/>
                <a:sym typeface="Calibri"/>
              </a:rPr>
              <a:t>för att främja en politisk eller ideologisk sak eller uppnå ett politiskt eller ideologiskt mål är </a:t>
            </a:r>
            <a:r>
              <a:rPr b="1" i="0" lang="hu-HU" sz="2000" u="none" cap="none" strike="noStrike">
                <a:solidFill>
                  <a:srgbClr val="000000"/>
                </a:solidFill>
                <a:highlight>
                  <a:srgbClr val="FF0000"/>
                </a:highlight>
                <a:latin typeface="Calibri"/>
                <a:ea typeface="Calibri"/>
                <a:cs typeface="Calibri"/>
                <a:sym typeface="Calibri"/>
              </a:rPr>
              <a:t>nödvändigt och moraliskt försvarbart</a:t>
            </a:r>
            <a:r>
              <a:rPr b="0" i="0" lang="hu-HU" sz="2000" u="none" cap="none" strike="noStrike">
                <a:solidFill>
                  <a:srgbClr val="000000"/>
                </a:solidFill>
                <a:highlight>
                  <a:schemeClr val="lt1"/>
                </a:highlight>
                <a:latin typeface="Calibri"/>
                <a:ea typeface="Calibri"/>
                <a:cs typeface="Calibri"/>
                <a:sym typeface="Calibri"/>
              </a:rPr>
              <a:t>.</a:t>
            </a:r>
            <a:endParaRPr b="0" i="0" sz="1400" u="none" cap="none" strike="noStrike">
              <a:solidFill>
                <a:srgbClr val="000000"/>
              </a:solidFill>
              <a:highlight>
                <a:schemeClr val="lt1"/>
              </a:highlight>
              <a:latin typeface="Arial"/>
              <a:ea typeface="Arial"/>
              <a:cs typeface="Arial"/>
              <a:sym typeface="Arial"/>
            </a:endParaRPr>
          </a:p>
          <a:p>
            <a:pPr indent="0" lvl="0" marL="0" marR="0" rtl="0" algn="r">
              <a:lnSpc>
                <a:spcPct val="100000"/>
              </a:lnSpc>
              <a:spcBef>
                <a:spcPts val="0"/>
              </a:spcBef>
              <a:spcAft>
                <a:spcPts val="0"/>
              </a:spcAft>
              <a:buClr>
                <a:srgbClr val="000000"/>
              </a:buClr>
              <a:buSzPts val="1800"/>
              <a:buFont typeface="Calibri"/>
              <a:buNone/>
            </a:pPr>
            <a:r>
              <a:rPr b="0" i="1" lang="hu-HU" sz="1800" u="none" cap="none" strike="noStrike">
                <a:solidFill>
                  <a:srgbClr val="000000"/>
                </a:solidFill>
                <a:latin typeface="Calibri"/>
                <a:ea typeface="Calibri"/>
                <a:cs typeface="Calibri"/>
                <a:sym typeface="Calibri"/>
              </a:rPr>
              <a:t>Europarådet (2021) </a:t>
            </a:r>
            <a:endParaRPr b="0" i="1" sz="1800" u="none" cap="none" strike="noStrike">
              <a:solidFill>
                <a:srgbClr val="000000"/>
              </a:solidFill>
              <a:latin typeface="Calibri"/>
              <a:ea typeface="Calibri"/>
              <a:cs typeface="Calibri"/>
              <a:sym typeface="Calibri"/>
            </a:endParaRPr>
          </a:p>
        </p:txBody>
      </p:sp>
      <p:sp>
        <p:nvSpPr>
          <p:cNvPr id="275" name="Google Shape;275;p13"/>
          <p:cNvSpPr txBox="1"/>
          <p:nvPr/>
        </p:nvSpPr>
        <p:spPr>
          <a:xfrm>
            <a:off x="4985656" y="3633235"/>
            <a:ext cx="3048000" cy="3355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100"/>
              <a:buFont typeface="Arial"/>
              <a:buNone/>
            </a:pPr>
            <a:r>
              <a:rPr b="1" i="0" lang="hu-HU" sz="2000" u="none" cap="none" strike="noStrike">
                <a:solidFill>
                  <a:srgbClr val="000000"/>
                </a:solidFill>
                <a:highlight>
                  <a:srgbClr val="FFFF00"/>
                </a:highlight>
                <a:latin typeface="Calibri"/>
                <a:ea typeface="Calibri"/>
                <a:cs typeface="Calibri"/>
                <a:sym typeface="Calibri"/>
              </a:rPr>
              <a:t>Övertygelser och handlingar</a:t>
            </a:r>
            <a:r>
              <a:rPr b="0" i="0" lang="hu-HU" sz="2000" u="none" cap="none" strike="noStrike">
                <a:solidFill>
                  <a:srgbClr val="000000"/>
                </a:solidFill>
                <a:latin typeface="Calibri"/>
                <a:ea typeface="Calibri"/>
                <a:cs typeface="Calibri"/>
                <a:sym typeface="Calibri"/>
              </a:rPr>
              <a:t> hos människor som stödjer eller använder våld för att uppnå ideologiska, religiösa eller politiska mål.</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hu-HU" sz="2000" u="none" cap="none" strike="noStrike">
                <a:solidFill>
                  <a:srgbClr val="000000"/>
                </a:solidFill>
                <a:latin typeface="Calibri"/>
                <a:ea typeface="Calibri"/>
                <a:cs typeface="Calibri"/>
                <a:sym typeface="Calibri"/>
              </a:rPr>
              <a:t>Detta kan innefatta terrorism och andra former av politiskt motiverat våld. </a:t>
            </a:r>
            <a:endParaRPr b="0" i="0" sz="2000" u="none" cap="none" strike="noStrike">
              <a:solidFill>
                <a:srgbClr val="000000"/>
              </a:solidFill>
              <a:latin typeface="Calibri"/>
              <a:ea typeface="Calibri"/>
              <a:cs typeface="Calibri"/>
              <a:sym typeface="Calibri"/>
            </a:endParaRPr>
          </a:p>
          <a:p>
            <a:pPr indent="0" lvl="0" marL="0" marR="0" rtl="0" algn="r">
              <a:lnSpc>
                <a:spcPct val="100000"/>
              </a:lnSpc>
              <a:spcBef>
                <a:spcPts val="0"/>
              </a:spcBef>
              <a:spcAft>
                <a:spcPts val="0"/>
              </a:spcAft>
              <a:buClr>
                <a:srgbClr val="000000"/>
              </a:buClr>
              <a:buSzPts val="1600"/>
              <a:buFont typeface="Calibri"/>
              <a:buNone/>
            </a:pPr>
            <a:r>
              <a:rPr b="0" i="1" lang="hu-HU" sz="1600" u="none" cap="none" strike="noStrike">
                <a:solidFill>
                  <a:srgbClr val="000000"/>
                </a:solidFill>
                <a:latin typeface="Calibri"/>
                <a:ea typeface="Calibri"/>
                <a:cs typeface="Calibri"/>
                <a:sym typeface="Calibri"/>
              </a:rPr>
              <a:t>UNODC (2018)</a:t>
            </a:r>
            <a:br>
              <a:rPr b="0" i="0" lang="hu-HU" sz="1400" u="none" cap="none" strike="noStrike">
                <a:solidFill>
                  <a:srgbClr val="000000"/>
                </a:solidFill>
                <a:latin typeface="Calibri"/>
                <a:ea typeface="Calibri"/>
                <a:cs typeface="Calibri"/>
                <a:sym typeface="Calibri"/>
              </a:rPr>
            </a:br>
            <a:endParaRPr b="0" i="0" sz="1600" u="none" cap="none" strike="noStrike">
              <a:solidFill>
                <a:srgbClr val="000000"/>
              </a:solidFill>
              <a:latin typeface="Calibri"/>
              <a:ea typeface="Calibri"/>
              <a:cs typeface="Calibri"/>
              <a:sym typeface="Calibri"/>
            </a:endParaRPr>
          </a:p>
        </p:txBody>
      </p:sp>
      <p:sp>
        <p:nvSpPr>
          <p:cNvPr id="276" name="Google Shape;276;p13"/>
          <p:cNvSpPr txBox="1"/>
          <p:nvPr/>
        </p:nvSpPr>
        <p:spPr>
          <a:xfrm>
            <a:off x="8164285" y="3555828"/>
            <a:ext cx="3820800" cy="424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Calibri"/>
              <a:buNone/>
            </a:pPr>
            <a:r>
              <a:rPr b="0" i="0" lang="hu-HU" sz="1800" u="sng" cap="none" strike="noStrike">
                <a:solidFill>
                  <a:srgbClr val="000000"/>
                </a:solidFill>
                <a:latin typeface="Calibri"/>
                <a:ea typeface="Calibri"/>
                <a:cs typeface="Calibri"/>
                <a:sym typeface="Calibri"/>
              </a:rPr>
              <a:t>Handlingar som begås för att:</a:t>
            </a:r>
            <a:endParaRPr b="0" i="0" sz="1800" u="sng" cap="none" strike="noStrike">
              <a:solidFill>
                <a:srgbClr val="000000"/>
              </a:solidFill>
              <a:latin typeface="Calibri"/>
              <a:ea typeface="Calibri"/>
              <a:cs typeface="Calibri"/>
              <a:sym typeface="Calibri"/>
            </a:endParaRPr>
          </a:p>
          <a:p>
            <a:pPr indent="-285750" lvl="0" marL="285750" marR="0" rtl="0" algn="l">
              <a:lnSpc>
                <a:spcPct val="100000"/>
              </a:lnSpc>
              <a:spcBef>
                <a:spcPts val="0"/>
              </a:spcBef>
              <a:spcAft>
                <a:spcPts val="0"/>
              </a:spcAft>
              <a:buClr>
                <a:srgbClr val="000000"/>
              </a:buClr>
              <a:buSzPts val="1800"/>
              <a:buFont typeface="Arial"/>
              <a:buChar char="•"/>
            </a:pPr>
            <a:r>
              <a:rPr b="1" i="0" lang="hu-HU" sz="1800" u="none" cap="none" strike="noStrike">
                <a:solidFill>
                  <a:srgbClr val="000000"/>
                </a:solidFill>
                <a:latin typeface="Calibri"/>
                <a:ea typeface="Calibri"/>
                <a:cs typeface="Calibri"/>
                <a:sym typeface="Calibri"/>
              </a:rPr>
              <a:t>injaga </a:t>
            </a:r>
            <a:r>
              <a:rPr b="0" i="0" lang="hu-HU" sz="1800" u="none" cap="none" strike="noStrike">
                <a:solidFill>
                  <a:srgbClr val="000000"/>
                </a:solidFill>
                <a:latin typeface="Calibri"/>
                <a:ea typeface="Calibri"/>
                <a:cs typeface="Calibri"/>
                <a:sym typeface="Calibri"/>
              </a:rPr>
              <a:t>allvarlig </a:t>
            </a:r>
            <a:r>
              <a:rPr b="1" i="0" lang="hu-HU" sz="1800" u="none" cap="none" strike="noStrike">
                <a:solidFill>
                  <a:srgbClr val="000000"/>
                </a:solidFill>
                <a:latin typeface="Calibri"/>
                <a:ea typeface="Calibri"/>
                <a:cs typeface="Calibri"/>
                <a:sym typeface="Calibri"/>
              </a:rPr>
              <a:t>fruktan hos en befolkning</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800"/>
              <a:buFont typeface="Arial"/>
              <a:buChar char="•"/>
            </a:pPr>
            <a:r>
              <a:rPr b="0" i="0" lang="hu-HU" sz="1800" u="none" cap="none" strike="noStrike">
                <a:solidFill>
                  <a:srgbClr val="000000"/>
                </a:solidFill>
                <a:latin typeface="Calibri"/>
                <a:ea typeface="Calibri"/>
                <a:cs typeface="Calibri"/>
                <a:sym typeface="Calibri"/>
              </a:rPr>
              <a:t>otillbörligen tvinga ett offentligt organ eller en internationell organisation att utföra eller att avstå från att utföra en viss handling</a:t>
            </a:r>
            <a:endParaRPr b="0" i="0" sz="1800" u="none" cap="none" strike="noStrike">
              <a:solidFill>
                <a:srgbClr val="000000"/>
              </a:solidFill>
              <a:latin typeface="Calibri"/>
              <a:ea typeface="Calibri"/>
              <a:cs typeface="Calibri"/>
              <a:sym typeface="Calibri"/>
            </a:endParaRPr>
          </a:p>
          <a:p>
            <a:pPr indent="-285750" lvl="0" marL="285750" marR="0" rtl="0" algn="l">
              <a:lnSpc>
                <a:spcPct val="100000"/>
              </a:lnSpc>
              <a:spcBef>
                <a:spcPts val="0"/>
              </a:spcBef>
              <a:spcAft>
                <a:spcPts val="0"/>
              </a:spcAft>
              <a:buClr>
                <a:srgbClr val="000000"/>
              </a:buClr>
              <a:buSzPts val="1800"/>
              <a:buFont typeface="Arial"/>
              <a:buChar char="•"/>
            </a:pPr>
            <a:r>
              <a:rPr b="1" i="0" lang="hu-HU" sz="1800" u="none" cap="none" strike="noStrike">
                <a:solidFill>
                  <a:srgbClr val="000000"/>
                </a:solidFill>
                <a:latin typeface="Calibri"/>
                <a:ea typeface="Calibri"/>
                <a:cs typeface="Calibri"/>
                <a:sym typeface="Calibri"/>
              </a:rPr>
              <a:t>allvarligt destabilisera eller förstöra </a:t>
            </a:r>
            <a:r>
              <a:rPr b="0" i="0" lang="hu-HU" sz="1800" u="none" cap="none" strike="noStrike">
                <a:solidFill>
                  <a:srgbClr val="000000"/>
                </a:solidFill>
                <a:latin typeface="Calibri"/>
                <a:ea typeface="Calibri"/>
                <a:cs typeface="Calibri"/>
                <a:sym typeface="Calibri"/>
              </a:rPr>
              <a:t>de grundläggande politiska, konstitutionella, ekonomiska eller sociala strukturerna i ett land eller i en internationell organisation.</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800"/>
              <a:buFont typeface="Calibri"/>
              <a:buNone/>
            </a:pPr>
            <a:r>
              <a:rPr b="0" i="0" lang="hu-HU" sz="1800" u="none" cap="none" strike="noStrike">
                <a:solidFill>
                  <a:srgbClr val="000000"/>
                </a:solidFill>
                <a:latin typeface="Calibri"/>
                <a:ea typeface="Calibri"/>
                <a:cs typeface="Calibri"/>
                <a:sym typeface="Calibri"/>
              </a:rPr>
              <a:t> </a:t>
            </a:r>
            <a:r>
              <a:rPr b="0" i="1" lang="hu-HU" sz="1800" u="none" cap="none" strike="noStrike">
                <a:solidFill>
                  <a:srgbClr val="000000"/>
                </a:solidFill>
                <a:latin typeface="Calibri"/>
                <a:ea typeface="Calibri"/>
                <a:cs typeface="Calibri"/>
                <a:sym typeface="Calibri"/>
              </a:rPr>
              <a:t>Europeiska rådet</a:t>
            </a:r>
            <a:endParaRPr b="0" i="1"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77" name="Google Shape;27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hu-HU"/>
              <a:t>Vanligaste typer av </a:t>
            </a:r>
            <a:br>
              <a:rPr b="1" lang="hu-HU"/>
            </a:br>
            <a:r>
              <a:rPr b="1" lang="hu-HU"/>
              <a:t>våldsbejakande extremistgrupper och ideologier</a:t>
            </a:r>
            <a:endParaRPr b="1"/>
          </a:p>
        </p:txBody>
      </p:sp>
      <p:grpSp>
        <p:nvGrpSpPr>
          <p:cNvPr id="283" name="Google Shape;283;p14"/>
          <p:cNvGrpSpPr/>
          <p:nvPr/>
        </p:nvGrpSpPr>
        <p:grpSpPr>
          <a:xfrm>
            <a:off x="650143" y="2049676"/>
            <a:ext cx="5968999" cy="4350275"/>
            <a:chOff x="0" y="531"/>
            <a:chExt cx="5968999" cy="4350275"/>
          </a:xfrm>
        </p:grpSpPr>
        <p:cxnSp>
          <p:nvCxnSpPr>
            <p:cNvPr id="284" name="Google Shape;284;p14"/>
            <p:cNvCxnSpPr/>
            <p:nvPr/>
          </p:nvCxnSpPr>
          <p:spPr>
            <a:xfrm>
              <a:off x="0" y="531"/>
              <a:ext cx="5968999" cy="0"/>
            </a:xfrm>
            <a:prstGeom prst="straightConnector1">
              <a:avLst/>
            </a:prstGeom>
            <a:solidFill>
              <a:srgbClr val="4372C3"/>
            </a:solidFill>
            <a:ln cap="flat" cmpd="sng" w="12700">
              <a:solidFill>
                <a:srgbClr val="4372C3"/>
              </a:solidFill>
              <a:prstDash val="solid"/>
              <a:miter lim="800000"/>
              <a:headEnd len="sm" w="sm" type="none"/>
              <a:tailEnd len="sm" w="sm" type="none"/>
            </a:ln>
          </p:spPr>
        </p:cxnSp>
        <p:sp>
          <p:nvSpPr>
            <p:cNvPr id="285" name="Google Shape;285;p14"/>
            <p:cNvSpPr/>
            <p:nvPr/>
          </p:nvSpPr>
          <p:spPr>
            <a:xfrm>
              <a:off x="0" y="531"/>
              <a:ext cx="5968999" cy="87005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p14"/>
            <p:cNvSpPr txBox="1"/>
            <p:nvPr/>
          </p:nvSpPr>
          <p:spPr>
            <a:xfrm>
              <a:off x="0" y="531"/>
              <a:ext cx="5968999" cy="870055"/>
            </a:xfrm>
            <a:prstGeom prst="rect">
              <a:avLst/>
            </a:prstGeom>
            <a:noFill/>
            <a:ln>
              <a:noFill/>
            </a:ln>
          </p:spPr>
          <p:txBody>
            <a:bodyPr anchorCtr="0" anchor="t" bIns="110475" lIns="110475" spcFirstLastPara="1" rIns="110475" wrap="square" tIns="110475">
              <a:noAutofit/>
            </a:bodyPr>
            <a:lstStyle/>
            <a:p>
              <a:pPr indent="0" lvl="0" marL="0" marR="0" rtl="0" algn="l">
                <a:lnSpc>
                  <a:spcPct val="90000"/>
                </a:lnSpc>
                <a:spcBef>
                  <a:spcPts val="0"/>
                </a:spcBef>
                <a:spcAft>
                  <a:spcPts val="0"/>
                </a:spcAft>
                <a:buClr>
                  <a:schemeClr val="accent1"/>
                </a:buClr>
                <a:buSzPts val="2900"/>
                <a:buFont typeface="Calibri"/>
                <a:buNone/>
              </a:pPr>
              <a:r>
                <a:rPr b="0" i="0" lang="hu-HU" sz="2900" u="none" cap="none" strike="noStrike">
                  <a:solidFill>
                    <a:schemeClr val="accent1"/>
                  </a:solidFill>
                  <a:latin typeface="Calibri"/>
                  <a:ea typeface="Calibri"/>
                  <a:cs typeface="Calibri"/>
                  <a:sym typeface="Calibri"/>
                </a:rPr>
                <a:t>Våldsbejakande högerextremism </a:t>
              </a:r>
              <a:endParaRPr b="0" i="0" sz="2900" u="none" cap="none" strike="noStrike">
                <a:solidFill>
                  <a:schemeClr val="accent1"/>
                </a:solidFill>
                <a:latin typeface="Calibri"/>
                <a:ea typeface="Calibri"/>
                <a:cs typeface="Calibri"/>
                <a:sym typeface="Calibri"/>
              </a:endParaRPr>
            </a:p>
          </p:txBody>
        </p:sp>
        <p:cxnSp>
          <p:nvCxnSpPr>
            <p:cNvPr id="287" name="Google Shape;287;p14"/>
            <p:cNvCxnSpPr/>
            <p:nvPr/>
          </p:nvCxnSpPr>
          <p:spPr>
            <a:xfrm>
              <a:off x="0" y="870586"/>
              <a:ext cx="5968999" cy="0"/>
            </a:xfrm>
            <a:prstGeom prst="straightConnector1">
              <a:avLst/>
            </a:prstGeom>
            <a:solidFill>
              <a:srgbClr val="4372C3"/>
            </a:solidFill>
            <a:ln cap="flat" cmpd="sng" w="12700">
              <a:solidFill>
                <a:srgbClr val="4372C3"/>
              </a:solidFill>
              <a:prstDash val="solid"/>
              <a:miter lim="800000"/>
              <a:headEnd len="sm" w="sm" type="none"/>
              <a:tailEnd len="sm" w="sm" type="none"/>
            </a:ln>
          </p:spPr>
        </p:cxnSp>
        <p:sp>
          <p:nvSpPr>
            <p:cNvPr id="288" name="Google Shape;288;p14"/>
            <p:cNvSpPr/>
            <p:nvPr/>
          </p:nvSpPr>
          <p:spPr>
            <a:xfrm>
              <a:off x="0" y="870586"/>
              <a:ext cx="5968999" cy="87005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p14"/>
            <p:cNvSpPr txBox="1"/>
            <p:nvPr/>
          </p:nvSpPr>
          <p:spPr>
            <a:xfrm>
              <a:off x="0" y="870586"/>
              <a:ext cx="5968999" cy="870055"/>
            </a:xfrm>
            <a:prstGeom prst="rect">
              <a:avLst/>
            </a:prstGeom>
            <a:noFill/>
            <a:ln>
              <a:noFill/>
            </a:ln>
          </p:spPr>
          <p:txBody>
            <a:bodyPr anchorCtr="0" anchor="t" bIns="110475" lIns="110475" spcFirstLastPara="1" rIns="110475" wrap="square" tIns="110475">
              <a:noAutofit/>
            </a:bodyPr>
            <a:lstStyle/>
            <a:p>
              <a:pPr indent="0" lvl="0" marL="0" marR="0" rtl="0" algn="l">
                <a:lnSpc>
                  <a:spcPct val="90000"/>
                </a:lnSpc>
                <a:spcBef>
                  <a:spcPts val="0"/>
                </a:spcBef>
                <a:spcAft>
                  <a:spcPts val="0"/>
                </a:spcAft>
                <a:buClr>
                  <a:schemeClr val="accent1"/>
                </a:buClr>
                <a:buSzPts val="2900"/>
                <a:buFont typeface="Calibri"/>
                <a:buNone/>
              </a:pPr>
              <a:r>
                <a:rPr b="0" i="0" lang="hu-HU" sz="2900" u="none" cap="none" strike="noStrike">
                  <a:solidFill>
                    <a:schemeClr val="accent1"/>
                  </a:solidFill>
                  <a:latin typeface="Calibri"/>
                  <a:ea typeface="Calibri"/>
                  <a:cs typeface="Calibri"/>
                  <a:sym typeface="Calibri"/>
                </a:rPr>
                <a:t>Våldsbejakande islamisk extremism</a:t>
              </a:r>
              <a:endParaRPr b="0" i="0" sz="2900" u="none" cap="none" strike="noStrike">
                <a:solidFill>
                  <a:schemeClr val="accent1"/>
                </a:solidFill>
                <a:latin typeface="Calibri"/>
                <a:ea typeface="Calibri"/>
                <a:cs typeface="Calibri"/>
                <a:sym typeface="Calibri"/>
              </a:endParaRPr>
            </a:p>
          </p:txBody>
        </p:sp>
        <p:cxnSp>
          <p:nvCxnSpPr>
            <p:cNvPr id="290" name="Google Shape;290;p14"/>
            <p:cNvCxnSpPr/>
            <p:nvPr/>
          </p:nvCxnSpPr>
          <p:spPr>
            <a:xfrm>
              <a:off x="0" y="1740641"/>
              <a:ext cx="5968999" cy="0"/>
            </a:xfrm>
            <a:prstGeom prst="straightConnector1">
              <a:avLst/>
            </a:prstGeom>
            <a:solidFill>
              <a:srgbClr val="4372C3"/>
            </a:solidFill>
            <a:ln cap="flat" cmpd="sng" w="12700">
              <a:solidFill>
                <a:srgbClr val="4372C3"/>
              </a:solidFill>
              <a:prstDash val="solid"/>
              <a:miter lim="800000"/>
              <a:headEnd len="sm" w="sm" type="none"/>
              <a:tailEnd len="sm" w="sm" type="none"/>
            </a:ln>
          </p:spPr>
        </p:cxnSp>
        <p:sp>
          <p:nvSpPr>
            <p:cNvPr id="291" name="Google Shape;291;p14"/>
            <p:cNvSpPr/>
            <p:nvPr/>
          </p:nvSpPr>
          <p:spPr>
            <a:xfrm>
              <a:off x="0" y="1740641"/>
              <a:ext cx="5968999" cy="87005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14"/>
            <p:cNvSpPr txBox="1"/>
            <p:nvPr/>
          </p:nvSpPr>
          <p:spPr>
            <a:xfrm>
              <a:off x="0" y="1740641"/>
              <a:ext cx="5968999" cy="870055"/>
            </a:xfrm>
            <a:prstGeom prst="rect">
              <a:avLst/>
            </a:prstGeom>
            <a:noFill/>
            <a:ln>
              <a:noFill/>
            </a:ln>
          </p:spPr>
          <p:txBody>
            <a:bodyPr anchorCtr="0" anchor="t" bIns="110475" lIns="110475" spcFirstLastPara="1" rIns="110475" wrap="square" tIns="110475">
              <a:noAutofit/>
            </a:bodyPr>
            <a:lstStyle/>
            <a:p>
              <a:pPr indent="0" lvl="0" marL="0" marR="0" rtl="0" algn="l">
                <a:lnSpc>
                  <a:spcPct val="90000"/>
                </a:lnSpc>
                <a:spcBef>
                  <a:spcPts val="0"/>
                </a:spcBef>
                <a:spcAft>
                  <a:spcPts val="0"/>
                </a:spcAft>
                <a:buClr>
                  <a:schemeClr val="accent1"/>
                </a:buClr>
                <a:buSzPts val="2900"/>
                <a:buFont typeface="Calibri"/>
                <a:buNone/>
              </a:pPr>
              <a:r>
                <a:rPr b="0" i="0" lang="hu-HU" sz="2900" u="none" cap="none" strike="noStrike">
                  <a:solidFill>
                    <a:schemeClr val="accent1"/>
                  </a:solidFill>
                  <a:latin typeface="Calibri"/>
                  <a:ea typeface="Calibri"/>
                  <a:cs typeface="Calibri"/>
                  <a:sym typeface="Calibri"/>
                </a:rPr>
                <a:t>Våldsbejakande vänsterextremism</a:t>
              </a:r>
              <a:endParaRPr b="0" i="0" sz="2900" u="none" cap="none" strike="noStrike">
                <a:solidFill>
                  <a:schemeClr val="accent1"/>
                </a:solidFill>
                <a:latin typeface="Calibri"/>
                <a:ea typeface="Calibri"/>
                <a:cs typeface="Calibri"/>
                <a:sym typeface="Calibri"/>
              </a:endParaRPr>
            </a:p>
          </p:txBody>
        </p:sp>
        <p:cxnSp>
          <p:nvCxnSpPr>
            <p:cNvPr id="293" name="Google Shape;293;p14"/>
            <p:cNvCxnSpPr/>
            <p:nvPr/>
          </p:nvCxnSpPr>
          <p:spPr>
            <a:xfrm>
              <a:off x="0" y="2610696"/>
              <a:ext cx="5968999" cy="0"/>
            </a:xfrm>
            <a:prstGeom prst="straightConnector1">
              <a:avLst/>
            </a:prstGeom>
            <a:solidFill>
              <a:srgbClr val="4372C3"/>
            </a:solidFill>
            <a:ln cap="flat" cmpd="sng" w="12700">
              <a:solidFill>
                <a:srgbClr val="4372C3"/>
              </a:solidFill>
              <a:prstDash val="solid"/>
              <a:miter lim="800000"/>
              <a:headEnd len="sm" w="sm" type="none"/>
              <a:tailEnd len="sm" w="sm" type="none"/>
            </a:ln>
          </p:spPr>
        </p:cxnSp>
        <p:sp>
          <p:nvSpPr>
            <p:cNvPr id="294" name="Google Shape;294;p14"/>
            <p:cNvSpPr/>
            <p:nvPr/>
          </p:nvSpPr>
          <p:spPr>
            <a:xfrm>
              <a:off x="0" y="2610696"/>
              <a:ext cx="5968999" cy="87005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p14"/>
            <p:cNvSpPr txBox="1"/>
            <p:nvPr/>
          </p:nvSpPr>
          <p:spPr>
            <a:xfrm>
              <a:off x="0" y="2610696"/>
              <a:ext cx="5968999" cy="870055"/>
            </a:xfrm>
            <a:prstGeom prst="rect">
              <a:avLst/>
            </a:prstGeom>
            <a:noFill/>
            <a:ln>
              <a:noFill/>
            </a:ln>
          </p:spPr>
          <p:txBody>
            <a:bodyPr anchorCtr="0" anchor="t" bIns="110475" lIns="110475" spcFirstLastPara="1" rIns="110475" wrap="square" tIns="110475">
              <a:noAutofit/>
            </a:bodyPr>
            <a:lstStyle/>
            <a:p>
              <a:pPr indent="0" lvl="0" marL="0" marR="0" rtl="0" algn="l">
                <a:lnSpc>
                  <a:spcPct val="90000"/>
                </a:lnSpc>
                <a:spcBef>
                  <a:spcPts val="0"/>
                </a:spcBef>
                <a:spcAft>
                  <a:spcPts val="0"/>
                </a:spcAft>
                <a:buClr>
                  <a:schemeClr val="accent1"/>
                </a:buClr>
                <a:buSzPts val="2900"/>
                <a:buFont typeface="Calibri"/>
                <a:buNone/>
              </a:pPr>
              <a:r>
                <a:rPr b="0" i="0" lang="hu-HU" sz="2900" u="none" cap="none" strike="noStrike">
                  <a:solidFill>
                    <a:schemeClr val="accent1"/>
                  </a:solidFill>
                  <a:latin typeface="Calibri"/>
                  <a:ea typeface="Calibri"/>
                  <a:cs typeface="Calibri"/>
                  <a:sym typeface="Calibri"/>
                </a:rPr>
                <a:t>Etno-nationalistiskt/separatistiskt </a:t>
              </a:r>
              <a:endParaRPr b="0" i="0" sz="2900" u="none" cap="none" strike="noStrike">
                <a:solidFill>
                  <a:schemeClr val="accent1"/>
                </a:solidFill>
                <a:latin typeface="Calibri"/>
                <a:ea typeface="Calibri"/>
                <a:cs typeface="Calibri"/>
                <a:sym typeface="Calibri"/>
              </a:endParaRPr>
            </a:p>
            <a:p>
              <a:pPr indent="0" lvl="0" marL="0" marR="0" rtl="0" algn="l">
                <a:lnSpc>
                  <a:spcPct val="90000"/>
                </a:lnSpc>
                <a:spcBef>
                  <a:spcPts val="0"/>
                </a:spcBef>
                <a:spcAft>
                  <a:spcPts val="0"/>
                </a:spcAft>
                <a:buClr>
                  <a:schemeClr val="accent1"/>
                </a:buClr>
                <a:buSzPts val="2900"/>
                <a:buFont typeface="Calibri"/>
                <a:buNone/>
              </a:pPr>
              <a:r>
                <a:rPr b="0" i="0" lang="hu-HU" sz="2900" u="none" cap="none" strike="noStrike">
                  <a:solidFill>
                    <a:schemeClr val="accent1"/>
                  </a:solidFill>
                  <a:latin typeface="Calibri"/>
                  <a:ea typeface="Calibri"/>
                  <a:cs typeface="Calibri"/>
                  <a:sym typeface="Calibri"/>
                </a:rPr>
                <a:t>våld</a:t>
              </a:r>
              <a:endParaRPr b="0" i="0" sz="2900" u="none" cap="none" strike="noStrike">
                <a:solidFill>
                  <a:schemeClr val="accent1"/>
                </a:solidFill>
                <a:latin typeface="Calibri"/>
                <a:ea typeface="Calibri"/>
                <a:cs typeface="Calibri"/>
                <a:sym typeface="Calibri"/>
              </a:endParaRPr>
            </a:p>
          </p:txBody>
        </p:sp>
        <p:cxnSp>
          <p:nvCxnSpPr>
            <p:cNvPr id="296" name="Google Shape;296;p14"/>
            <p:cNvCxnSpPr/>
            <p:nvPr/>
          </p:nvCxnSpPr>
          <p:spPr>
            <a:xfrm>
              <a:off x="0" y="3480751"/>
              <a:ext cx="5968999" cy="0"/>
            </a:xfrm>
            <a:prstGeom prst="straightConnector1">
              <a:avLst/>
            </a:prstGeom>
            <a:solidFill>
              <a:srgbClr val="4372C3"/>
            </a:solidFill>
            <a:ln cap="flat" cmpd="sng" w="12700">
              <a:solidFill>
                <a:srgbClr val="4372C3"/>
              </a:solidFill>
              <a:prstDash val="solid"/>
              <a:miter lim="800000"/>
              <a:headEnd len="sm" w="sm" type="none"/>
              <a:tailEnd len="sm" w="sm" type="none"/>
            </a:ln>
          </p:spPr>
        </p:cxnSp>
        <p:sp>
          <p:nvSpPr>
            <p:cNvPr id="297" name="Google Shape;297;p14"/>
            <p:cNvSpPr/>
            <p:nvPr/>
          </p:nvSpPr>
          <p:spPr>
            <a:xfrm>
              <a:off x="0" y="3480751"/>
              <a:ext cx="5968999" cy="87005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p14"/>
            <p:cNvSpPr txBox="1"/>
            <p:nvPr/>
          </p:nvSpPr>
          <p:spPr>
            <a:xfrm>
              <a:off x="0" y="3480751"/>
              <a:ext cx="5968999" cy="870055"/>
            </a:xfrm>
            <a:prstGeom prst="rect">
              <a:avLst/>
            </a:prstGeom>
            <a:noFill/>
            <a:ln>
              <a:noFill/>
            </a:ln>
          </p:spPr>
          <p:txBody>
            <a:bodyPr anchorCtr="0" anchor="t" bIns="110475" lIns="110475" spcFirstLastPara="1" rIns="110475" wrap="square" tIns="110475">
              <a:noAutofit/>
            </a:bodyPr>
            <a:lstStyle/>
            <a:p>
              <a:pPr indent="0" lvl="0" marL="0" marR="0" rtl="0" algn="l">
                <a:lnSpc>
                  <a:spcPct val="90000"/>
                </a:lnSpc>
                <a:spcBef>
                  <a:spcPts val="0"/>
                </a:spcBef>
                <a:spcAft>
                  <a:spcPts val="0"/>
                </a:spcAft>
                <a:buClr>
                  <a:schemeClr val="accent1"/>
                </a:buClr>
                <a:buSzPts val="2900"/>
                <a:buFont typeface="Calibri"/>
                <a:buNone/>
              </a:pPr>
              <a:r>
                <a:rPr b="0" i="0" lang="hu-HU" sz="2900" u="none" cap="none" strike="noStrike">
                  <a:solidFill>
                    <a:schemeClr val="accent1"/>
                  </a:solidFill>
                  <a:latin typeface="Calibri"/>
                  <a:ea typeface="Calibri"/>
                  <a:cs typeface="Calibri"/>
                  <a:sym typeface="Calibri"/>
                </a:rPr>
                <a:t>Enstaka problemrelaterat våld </a:t>
              </a:r>
              <a:endParaRPr b="0" i="0" sz="2900" u="none" cap="none" strike="noStrike">
                <a:solidFill>
                  <a:schemeClr val="accent1"/>
                </a:solidFill>
                <a:latin typeface="Calibri"/>
                <a:ea typeface="Calibri"/>
                <a:cs typeface="Calibri"/>
                <a:sym typeface="Calibri"/>
              </a:endParaRPr>
            </a:p>
          </p:txBody>
        </p:sp>
      </p:grpSp>
      <p:sp>
        <p:nvSpPr>
          <p:cNvPr id="299" name="Google Shape;299;p14"/>
          <p:cNvSpPr/>
          <p:nvPr/>
        </p:nvSpPr>
        <p:spPr>
          <a:xfrm>
            <a:off x="7811589" y="1970217"/>
            <a:ext cx="3972560" cy="4604753"/>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400"/>
              <a:buFont typeface="Calibri"/>
              <a:buNone/>
            </a:pPr>
            <a:r>
              <a:rPr b="0" i="0" lang="hu-HU" sz="2400" u="none" cap="none" strike="noStrike">
                <a:solidFill>
                  <a:srgbClr val="FFFFFF"/>
                </a:solidFill>
                <a:latin typeface="Calibri"/>
                <a:ea typeface="Calibri"/>
                <a:cs typeface="Calibri"/>
                <a:sym typeface="Calibri"/>
              </a:rPr>
              <a:t>Det finns många olika grupper och ideologier.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2400"/>
              <a:buFont typeface="Calibri"/>
              <a:buNone/>
            </a:pPr>
            <a:r>
              <a:rPr b="0" i="0" lang="hu-HU" sz="2400" u="none" cap="none" strike="noStrike">
                <a:solidFill>
                  <a:srgbClr val="FFFFFF"/>
                </a:solidFill>
                <a:latin typeface="Calibri"/>
                <a:ea typeface="Calibri"/>
                <a:cs typeface="Calibri"/>
                <a:sym typeface="Calibri"/>
              </a:rPr>
              <a:t>Den gemensamma nämnaren för de alla är </a:t>
            </a:r>
            <a:r>
              <a:rPr b="1" i="0" lang="hu-HU" sz="2400" u="none" cap="none" strike="noStrike">
                <a:solidFill>
                  <a:srgbClr val="FFFF00"/>
                </a:solidFill>
                <a:latin typeface="Calibri"/>
                <a:ea typeface="Calibri"/>
                <a:cs typeface="Calibri"/>
                <a:sym typeface="Calibri"/>
              </a:rPr>
              <a:t>rättfärdigande, främjande och användning av våld </a:t>
            </a:r>
            <a:r>
              <a:rPr b="0" i="0" lang="hu-HU" sz="2400" u="none" cap="none" strike="noStrike">
                <a:solidFill>
                  <a:srgbClr val="FFFFFF"/>
                </a:solidFill>
                <a:latin typeface="Calibri"/>
                <a:ea typeface="Calibri"/>
                <a:cs typeface="Calibri"/>
                <a:sym typeface="Calibri"/>
              </a:rPr>
              <a:t>för att nå gruppens mål.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2400"/>
              <a:buFont typeface="Calibri"/>
              <a:buNone/>
            </a:pPr>
            <a:r>
              <a:rPr b="0" i="0" lang="hu-HU" sz="2400" u="none" cap="none" strike="noStrike">
                <a:solidFill>
                  <a:srgbClr val="FFFFFF"/>
                </a:solidFill>
                <a:latin typeface="Calibri"/>
                <a:ea typeface="Calibri"/>
                <a:cs typeface="Calibri"/>
                <a:sym typeface="Calibri"/>
              </a:rPr>
              <a:t>Detta särskiljer dem från grupper som har extrema trosuppfattningar, t.ex. plattjordare. </a:t>
            </a:r>
            <a:endParaRPr b="0" i="0" sz="1400" u="none" cap="none" strike="noStrike">
              <a:solidFill>
                <a:srgbClr val="000000"/>
              </a:solidFill>
              <a:latin typeface="Arial"/>
              <a:ea typeface="Arial"/>
              <a:cs typeface="Arial"/>
              <a:sym typeface="Arial"/>
            </a:endParaRPr>
          </a:p>
        </p:txBody>
      </p:sp>
      <p:pic>
        <p:nvPicPr>
          <p:cNvPr id="300" name="Google Shape;300;p14"/>
          <p:cNvPicPr preferRelativeResize="0"/>
          <p:nvPr/>
        </p:nvPicPr>
        <p:blipFill rotWithShape="1">
          <a:blip r:embed="rId3">
            <a:alphaModFix/>
          </a:blip>
          <a:srcRect b="0" l="0" r="0" t="0"/>
          <a:stretch/>
        </p:blipFill>
        <p:spPr>
          <a:xfrm>
            <a:off x="5771001" y="4632761"/>
            <a:ext cx="2225233" cy="2225233"/>
          </a:xfrm>
          <a:prstGeom prst="rect">
            <a:avLst/>
          </a:prstGeom>
          <a:noFill/>
          <a:ln>
            <a:noFill/>
          </a:ln>
        </p:spPr>
      </p:pic>
      <p:sp>
        <p:nvSpPr>
          <p:cNvPr id="301" name="Google Shape;301;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5" name="Shape 305"/>
        <p:cNvGrpSpPr/>
        <p:nvPr/>
      </p:nvGrpSpPr>
      <p:grpSpPr>
        <a:xfrm>
          <a:off x="0" y="0"/>
          <a:ext cx="0" cy="0"/>
          <a:chOff x="0" y="0"/>
          <a:chExt cx="0" cy="0"/>
        </a:xfrm>
      </p:grpSpPr>
      <p:sp>
        <p:nvSpPr>
          <p:cNvPr id="306" name="Google Shape;306;p1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07" name="Google Shape;307;p15"/>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08" name="Google Shape;308;p15"/>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09" name="Google Shape;309;p15"/>
          <p:cNvSpPr txBox="1"/>
          <p:nvPr>
            <p:ph type="ctrTitle"/>
          </p:nvPr>
        </p:nvSpPr>
        <p:spPr>
          <a:xfrm>
            <a:off x="1344617" y="1656193"/>
            <a:ext cx="9231410" cy="3542045"/>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lang="hu-HU" sz="4800"/>
            </a:br>
            <a:br>
              <a:rPr lang="hu-HU" sz="4800"/>
            </a:br>
            <a:r>
              <a:rPr lang="hu-HU" sz="4800"/>
              <a:t>2. Hur radikaliseras man?</a:t>
            </a:r>
            <a:br>
              <a:rPr lang="hu-HU" sz="4800"/>
            </a:br>
            <a:r>
              <a:rPr lang="hu-HU" sz="4800"/>
              <a:t>Radikaliseringsprocessen.</a:t>
            </a:r>
            <a:br>
              <a:rPr lang="hu-HU" sz="4800"/>
            </a:br>
            <a:br>
              <a:rPr lang="hu-HU" sz="4800"/>
            </a:br>
            <a:r>
              <a:rPr lang="hu-HU" sz="3100"/>
              <a:t>Lärares och ungdomsledares roll</a:t>
            </a:r>
            <a:br>
              <a:rPr lang="hu-HU" sz="3100"/>
            </a:br>
            <a:r>
              <a:rPr lang="hu-HU" sz="3100"/>
              <a:t>i förebyggande av radikalisering</a:t>
            </a:r>
            <a:br>
              <a:rPr lang="hu-HU" sz="4800"/>
            </a:br>
            <a:endParaRPr sz="4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16"/>
          <p:cNvSpPr txBox="1"/>
          <p:nvPr>
            <p:ph type="title"/>
          </p:nvPr>
        </p:nvSpPr>
        <p:spPr>
          <a:xfrm>
            <a:off x="838200" y="212239"/>
            <a:ext cx="10515600" cy="558574"/>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hu-HU"/>
              <a:t>RADIKALISERINGSPROCESSEN</a:t>
            </a:r>
            <a:endParaRPr/>
          </a:p>
        </p:txBody>
      </p:sp>
      <p:sp>
        <p:nvSpPr>
          <p:cNvPr id="315" name="Google Shape;315;p16"/>
          <p:cNvSpPr txBox="1"/>
          <p:nvPr>
            <p:ph idx="1" type="body"/>
          </p:nvPr>
        </p:nvSpPr>
        <p:spPr>
          <a:xfrm>
            <a:off x="0" y="4826380"/>
            <a:ext cx="5913119" cy="2023071"/>
          </a:xfrm>
          <a:prstGeom prst="rect">
            <a:avLst/>
          </a:prstGeom>
          <a:noFill/>
          <a:ln>
            <a:noFill/>
          </a:ln>
        </p:spPr>
        <p:txBody>
          <a:bodyPr anchorCtr="0" anchor="t" bIns="45700" lIns="91425" spcFirstLastPara="1" rIns="91425" wrap="square" tIns="45700">
            <a:normAutofit fontScale="92500" lnSpcReduction="20000"/>
          </a:bodyPr>
          <a:lstStyle/>
          <a:p>
            <a:pPr indent="0" lvl="0" marL="0" rtl="0" algn="ctr">
              <a:lnSpc>
                <a:spcPct val="90000"/>
              </a:lnSpc>
              <a:spcBef>
                <a:spcPts val="0"/>
              </a:spcBef>
              <a:spcAft>
                <a:spcPts val="0"/>
              </a:spcAft>
              <a:buClr>
                <a:schemeClr val="dk1"/>
              </a:buClr>
              <a:buSzPct val="100000"/>
              <a:buNone/>
            </a:pPr>
            <a:r>
              <a:rPr b="1" lang="hu-HU" sz="2400">
                <a:highlight>
                  <a:srgbClr val="00FFFF"/>
                </a:highlight>
              </a:rPr>
              <a:t>PROCESS</a:t>
            </a:r>
            <a:endParaRPr/>
          </a:p>
          <a:p>
            <a:pPr indent="0" lvl="0" marL="0" rtl="0" algn="ctr">
              <a:lnSpc>
                <a:spcPct val="90000"/>
              </a:lnSpc>
              <a:spcBef>
                <a:spcPts val="1000"/>
              </a:spcBef>
              <a:spcAft>
                <a:spcPts val="0"/>
              </a:spcAft>
              <a:buClr>
                <a:schemeClr val="dk1"/>
              </a:buClr>
              <a:buSzPct val="100000"/>
              <a:buNone/>
            </a:pPr>
            <a:r>
              <a:rPr b="1" lang="hu-HU" sz="2400"/>
              <a:t>KOGNITIVT OCH ATTITYDMÄSSIGT ENGAGEMANG </a:t>
            </a:r>
            <a:endParaRPr/>
          </a:p>
          <a:p>
            <a:pPr indent="0" lvl="0" marL="0" rtl="0" algn="ctr">
              <a:lnSpc>
                <a:spcPct val="90000"/>
              </a:lnSpc>
              <a:spcBef>
                <a:spcPts val="1000"/>
              </a:spcBef>
              <a:spcAft>
                <a:spcPts val="0"/>
              </a:spcAft>
              <a:buClr>
                <a:schemeClr val="dk1"/>
              </a:buClr>
              <a:buSzPct val="100000"/>
              <a:buNone/>
            </a:pPr>
            <a:r>
              <a:rPr lang="hu-HU" sz="2400"/>
              <a:t>antagande av uppfattningen att våld och terrorism är nödvändiga och berättigade</a:t>
            </a:r>
            <a:endParaRPr/>
          </a:p>
          <a:p>
            <a:pPr indent="-50800" lvl="0" marL="228600" rtl="0" algn="l">
              <a:lnSpc>
                <a:spcPct val="90000"/>
              </a:lnSpc>
              <a:spcBef>
                <a:spcPts val="1000"/>
              </a:spcBef>
              <a:spcAft>
                <a:spcPts val="0"/>
              </a:spcAft>
              <a:buClr>
                <a:schemeClr val="dk1"/>
              </a:buClr>
              <a:buSzPct val="100000"/>
              <a:buNone/>
            </a:pPr>
            <a:r>
              <a:t/>
            </a:r>
            <a:endParaRPr/>
          </a:p>
        </p:txBody>
      </p:sp>
      <p:pic>
        <p:nvPicPr>
          <p:cNvPr id="316" name="Google Shape;316;p16"/>
          <p:cNvPicPr preferRelativeResize="0"/>
          <p:nvPr/>
        </p:nvPicPr>
        <p:blipFill rotWithShape="1">
          <a:blip r:embed="rId3">
            <a:alphaModFix/>
          </a:blip>
          <a:srcRect b="0" l="0" r="0" t="0"/>
          <a:stretch/>
        </p:blipFill>
        <p:spPr>
          <a:xfrm>
            <a:off x="721454" y="2328166"/>
            <a:ext cx="10632346" cy="2554445"/>
          </a:xfrm>
          <a:prstGeom prst="rect">
            <a:avLst/>
          </a:prstGeom>
          <a:noFill/>
          <a:ln>
            <a:noFill/>
          </a:ln>
        </p:spPr>
      </p:pic>
      <p:sp>
        <p:nvSpPr>
          <p:cNvPr id="317" name="Google Shape;317;p16"/>
          <p:cNvSpPr txBox="1"/>
          <p:nvPr/>
        </p:nvSpPr>
        <p:spPr>
          <a:xfrm>
            <a:off x="6471921" y="5024304"/>
            <a:ext cx="4881880" cy="1478810"/>
          </a:xfrm>
          <a:prstGeom prst="rect">
            <a:avLst/>
          </a:prstGeom>
          <a:noFill/>
          <a:ln>
            <a:noFill/>
          </a:ln>
        </p:spPr>
        <p:txBody>
          <a:bodyPr anchorCtr="0" anchor="t" bIns="45700" lIns="91425" spcFirstLastPara="1" rIns="91425" wrap="square" tIns="45700">
            <a:normAutofit lnSpcReduction="20000"/>
          </a:bodyPr>
          <a:lstStyle/>
          <a:p>
            <a:pPr indent="0" lvl="0" marL="0" marR="0" rtl="0" algn="ctr">
              <a:lnSpc>
                <a:spcPct val="90000"/>
              </a:lnSpc>
              <a:spcBef>
                <a:spcPts val="0"/>
              </a:spcBef>
              <a:spcAft>
                <a:spcPts val="0"/>
              </a:spcAft>
              <a:buClr>
                <a:srgbClr val="000000"/>
              </a:buClr>
              <a:buSzPts val="2400"/>
              <a:buFont typeface="Arial"/>
              <a:buNone/>
            </a:pPr>
            <a:r>
              <a:rPr b="1" i="0" lang="hu-HU" sz="2400" u="none" cap="none" strike="noStrike">
                <a:solidFill>
                  <a:srgbClr val="000000"/>
                </a:solidFill>
                <a:highlight>
                  <a:srgbClr val="00FFFF"/>
                </a:highlight>
                <a:latin typeface="Calibri"/>
                <a:ea typeface="Calibri"/>
                <a:cs typeface="Calibri"/>
                <a:sym typeface="Calibri"/>
              </a:rPr>
              <a:t>RESULTAT</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000"/>
              </a:spcBef>
              <a:spcAft>
                <a:spcPts val="0"/>
              </a:spcAft>
              <a:buClr>
                <a:srgbClr val="000000"/>
              </a:buClr>
              <a:buSzPts val="2400"/>
              <a:buFont typeface="Arial"/>
              <a:buNone/>
            </a:pPr>
            <a:r>
              <a:rPr b="1" i="0" lang="hu-HU" sz="2400" u="none" cap="none" strike="noStrike">
                <a:solidFill>
                  <a:srgbClr val="000000"/>
                </a:solidFill>
                <a:latin typeface="Calibri"/>
                <a:ea typeface="Calibri"/>
                <a:cs typeface="Calibri"/>
                <a:sym typeface="Calibri"/>
              </a:rPr>
              <a:t>BETEENDEMÄSSIGT ENGAGEMANG</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000"/>
              </a:spcBef>
              <a:spcAft>
                <a:spcPts val="0"/>
              </a:spcAft>
              <a:buClr>
                <a:srgbClr val="000000"/>
              </a:buClr>
              <a:buSzPts val="2400"/>
              <a:buFont typeface="Arial"/>
              <a:buNone/>
            </a:pPr>
            <a:r>
              <a:rPr b="0" i="0" lang="hu-HU" sz="2400" u="none" cap="none" strike="noStrike">
                <a:solidFill>
                  <a:srgbClr val="000000"/>
                </a:solidFill>
                <a:latin typeface="Calibri"/>
                <a:ea typeface="Calibri"/>
                <a:cs typeface="Calibri"/>
                <a:sym typeface="Calibri"/>
              </a:rPr>
              <a:t>uppfattningar OCH beteenden, handlingar</a:t>
            </a:r>
            <a:endParaRPr b="0" i="0" sz="2400" u="none" cap="none" strike="noStrike">
              <a:solidFill>
                <a:srgbClr val="000000"/>
              </a:solidFill>
              <a:latin typeface="Calibri"/>
              <a:ea typeface="Calibri"/>
              <a:cs typeface="Calibri"/>
              <a:sym typeface="Calibri"/>
            </a:endParaRPr>
          </a:p>
        </p:txBody>
      </p:sp>
      <p:pic>
        <p:nvPicPr>
          <p:cNvPr id="318" name="Google Shape;318;p16"/>
          <p:cNvPicPr preferRelativeResize="0"/>
          <p:nvPr/>
        </p:nvPicPr>
        <p:blipFill rotWithShape="1">
          <a:blip r:embed="rId4">
            <a:alphaModFix/>
          </a:blip>
          <a:srcRect b="0" l="0" r="0" t="0"/>
          <a:stretch/>
        </p:blipFill>
        <p:spPr>
          <a:xfrm>
            <a:off x="7206343" y="912506"/>
            <a:ext cx="2224245" cy="2224245"/>
          </a:xfrm>
          <a:prstGeom prst="rect">
            <a:avLst/>
          </a:prstGeom>
          <a:noFill/>
          <a:ln>
            <a:noFill/>
          </a:ln>
        </p:spPr>
      </p:pic>
      <p:pic>
        <p:nvPicPr>
          <p:cNvPr id="319" name="Google Shape;319;p16"/>
          <p:cNvPicPr preferRelativeResize="0"/>
          <p:nvPr/>
        </p:nvPicPr>
        <p:blipFill rotWithShape="1">
          <a:blip r:embed="rId5">
            <a:alphaModFix/>
          </a:blip>
          <a:srcRect b="0" l="0" r="0" t="0"/>
          <a:stretch/>
        </p:blipFill>
        <p:spPr>
          <a:xfrm>
            <a:off x="2668707" y="1198880"/>
            <a:ext cx="1406417" cy="1406417"/>
          </a:xfrm>
          <a:prstGeom prst="rect">
            <a:avLst/>
          </a:prstGeom>
          <a:noFill/>
          <a:ln>
            <a:noFill/>
          </a:ln>
        </p:spPr>
      </p:pic>
      <p:sp>
        <p:nvSpPr>
          <p:cNvPr id="320" name="Google Shape;320;p16"/>
          <p:cNvSpPr txBox="1"/>
          <p:nvPr/>
        </p:nvSpPr>
        <p:spPr>
          <a:xfrm>
            <a:off x="10434508" y="4430238"/>
            <a:ext cx="131492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Illustration av</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Sjoen, 2020</a:t>
            </a:r>
            <a:endParaRPr b="0" i="0" sz="1400" u="none" cap="none" strike="noStrike">
              <a:solidFill>
                <a:srgbClr val="000000"/>
              </a:solidFill>
              <a:latin typeface="Arial"/>
              <a:ea typeface="Arial"/>
              <a:cs typeface="Arial"/>
              <a:sym typeface="Arial"/>
            </a:endParaRPr>
          </a:p>
        </p:txBody>
      </p:sp>
      <p:sp>
        <p:nvSpPr>
          <p:cNvPr id="321" name="Google Shape;321;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327" name="Google Shape;327;p17"/>
          <p:cNvPicPr preferRelativeResize="0"/>
          <p:nvPr/>
        </p:nvPicPr>
        <p:blipFill rotWithShape="1">
          <a:blip r:embed="rId3">
            <a:alphaModFix/>
          </a:blip>
          <a:srcRect b="0" l="0" r="0" t="0"/>
          <a:stretch/>
        </p:blipFill>
        <p:spPr>
          <a:xfrm>
            <a:off x="1021285" y="401750"/>
            <a:ext cx="10149429" cy="2171660"/>
          </a:xfrm>
          <a:prstGeom prst="rect">
            <a:avLst/>
          </a:prstGeom>
          <a:noFill/>
          <a:ln>
            <a:noFill/>
          </a:ln>
        </p:spPr>
      </p:pic>
      <p:sp>
        <p:nvSpPr>
          <p:cNvPr id="328" name="Google Shape;328;p17"/>
          <p:cNvSpPr txBox="1"/>
          <p:nvPr/>
        </p:nvSpPr>
        <p:spPr>
          <a:xfrm>
            <a:off x="838200" y="122463"/>
            <a:ext cx="10515600" cy="558574"/>
          </a:xfrm>
          <a:prstGeom prst="rect">
            <a:avLst/>
          </a:prstGeom>
          <a:noFill/>
          <a:ln>
            <a:noFill/>
          </a:ln>
        </p:spPr>
        <p:txBody>
          <a:bodyPr anchorCtr="0" anchor="ctr" bIns="45700" lIns="91425" spcFirstLastPara="1" rIns="91425" wrap="square" tIns="45700">
            <a:normAutofit fontScale="92500" lnSpcReduction="20000"/>
          </a:bodyPr>
          <a:lstStyle/>
          <a:p>
            <a:pPr indent="0" lvl="0" marL="0" marR="0" rtl="0" algn="l">
              <a:lnSpc>
                <a:spcPct val="90000"/>
              </a:lnSpc>
              <a:spcBef>
                <a:spcPts val="0"/>
              </a:spcBef>
              <a:spcAft>
                <a:spcPts val="0"/>
              </a:spcAft>
              <a:buClr>
                <a:srgbClr val="000000"/>
              </a:buClr>
              <a:buSzPct val="100000"/>
              <a:buFont typeface="Calibri"/>
              <a:buNone/>
            </a:pPr>
            <a:r>
              <a:rPr b="1" i="0" lang="hu-HU" sz="4400" u="none" cap="none" strike="noStrike">
                <a:solidFill>
                  <a:srgbClr val="000000"/>
                </a:solidFill>
                <a:latin typeface="Calibri"/>
                <a:ea typeface="Calibri"/>
                <a:cs typeface="Calibri"/>
                <a:sym typeface="Calibri"/>
              </a:rPr>
              <a:t>Radikaliseringsprocessen</a:t>
            </a:r>
            <a:endParaRPr b="1" i="0" sz="4400" u="none" cap="none" strike="noStrike">
              <a:solidFill>
                <a:srgbClr val="000000"/>
              </a:solidFill>
              <a:latin typeface="Calibri"/>
              <a:ea typeface="Calibri"/>
              <a:cs typeface="Calibri"/>
              <a:sym typeface="Calibri"/>
            </a:endParaRPr>
          </a:p>
        </p:txBody>
      </p:sp>
      <p:pic>
        <p:nvPicPr>
          <p:cNvPr id="329" name="Google Shape;329;p17"/>
          <p:cNvPicPr preferRelativeResize="0"/>
          <p:nvPr/>
        </p:nvPicPr>
        <p:blipFill rotWithShape="1">
          <a:blip r:embed="rId4">
            <a:alphaModFix/>
          </a:blip>
          <a:srcRect b="0" l="0" r="0" t="0"/>
          <a:stretch/>
        </p:blipFill>
        <p:spPr>
          <a:xfrm>
            <a:off x="6669446" y="122463"/>
            <a:ext cx="1194969" cy="1194969"/>
          </a:xfrm>
          <a:prstGeom prst="rect">
            <a:avLst/>
          </a:prstGeom>
          <a:noFill/>
          <a:ln>
            <a:noFill/>
          </a:ln>
        </p:spPr>
      </p:pic>
      <p:sp>
        <p:nvSpPr>
          <p:cNvPr id="330" name="Google Shape;330;p17"/>
          <p:cNvSpPr/>
          <p:nvPr/>
        </p:nvSpPr>
        <p:spPr>
          <a:xfrm>
            <a:off x="447245" y="2033688"/>
            <a:ext cx="5524006" cy="4701849"/>
          </a:xfrm>
          <a:prstGeom prst="rect">
            <a:avLst/>
          </a:prstGeom>
          <a:solidFill>
            <a:srgbClr val="FBE4D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Calibri"/>
              <a:buNone/>
            </a:pPr>
            <a:r>
              <a:rPr b="1" i="0" lang="hu-HU" sz="2400" u="sng" cap="none" strike="noStrike">
                <a:solidFill>
                  <a:srgbClr val="000000"/>
                </a:solidFill>
                <a:latin typeface="Calibri"/>
                <a:ea typeface="Calibri"/>
                <a:cs typeface="Calibri"/>
                <a:sym typeface="Calibri"/>
              </a:rPr>
              <a:t>Processen av KOGNITIVT och SOCIALT  engagemang</a:t>
            </a:r>
            <a:endParaRPr b="1" i="0" sz="2400" u="sng"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ts val="2000"/>
              <a:buFont typeface="Calibri"/>
              <a:buNone/>
            </a:pPr>
            <a:r>
              <a:t/>
            </a:r>
            <a:endParaRPr b="1"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Calibri"/>
              <a:buNone/>
            </a:pPr>
            <a:r>
              <a:rPr b="1" i="0" lang="hu-HU" sz="2000" u="none" cap="none" strike="noStrike">
                <a:solidFill>
                  <a:srgbClr val="000000"/>
                </a:solidFill>
                <a:highlight>
                  <a:srgbClr val="C0C0C0"/>
                </a:highlight>
                <a:latin typeface="Calibri"/>
                <a:ea typeface="Calibri"/>
                <a:cs typeface="Calibri"/>
                <a:sym typeface="Calibri"/>
              </a:rPr>
              <a:t>1. a) Exponering för eller sökande efter den våldsbejakande extremistiska ideologin eller propagandan </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2000"/>
              <a:buFont typeface="Calibri"/>
              <a:buNone/>
            </a:pPr>
            <a:r>
              <a:rPr b="0" i="0" lang="hu-HU" sz="2000" u="none" cap="none" strike="noStrike">
                <a:solidFill>
                  <a:srgbClr val="000000"/>
                </a:solidFill>
                <a:latin typeface="Calibri"/>
                <a:ea typeface="Calibri"/>
                <a:cs typeface="Calibri"/>
                <a:sym typeface="Calibri"/>
              </a:rPr>
              <a:t>genom självradikalisering eller rekrytering; online eller offline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Calibri"/>
              <a:buNone/>
            </a:pPr>
            <a:r>
              <a:rPr b="1" i="0" lang="hu-HU" sz="2000" u="none" cap="none" strike="noStrike">
                <a:solidFill>
                  <a:srgbClr val="000000"/>
                </a:solidFill>
                <a:highlight>
                  <a:srgbClr val="C0C0C0"/>
                </a:highlight>
                <a:latin typeface="Calibri"/>
                <a:ea typeface="Calibri"/>
                <a:cs typeface="Calibri"/>
                <a:sym typeface="Calibri"/>
              </a:rPr>
              <a:t>1. b) Att bli indoktrinerad: </a:t>
            </a:r>
            <a:r>
              <a:rPr b="0" i="0" lang="hu-HU" sz="2000" u="none" cap="none" strike="noStrike">
                <a:solidFill>
                  <a:srgbClr val="000000"/>
                </a:solidFill>
                <a:latin typeface="Calibri"/>
                <a:ea typeface="Calibri"/>
                <a:cs typeface="Calibri"/>
                <a:sym typeface="Calibri"/>
              </a:rPr>
              <a:t>internalisering av ideologin hos den våldsbejakande extremistgruppen</a:t>
            </a:r>
            <a:endParaRPr b="0" i="0" sz="2000" u="none" cap="none" strike="noStrike">
              <a:solidFill>
                <a:srgbClr val="000000"/>
              </a:solidFill>
              <a:latin typeface="Calibri"/>
              <a:ea typeface="Calibri"/>
              <a:cs typeface="Calibri"/>
              <a:sym typeface="Calibri"/>
            </a:endParaRPr>
          </a:p>
          <a:p>
            <a:pPr indent="0" lvl="1" marL="457200" marR="0" rtl="0" algn="l">
              <a:lnSpc>
                <a:spcPct val="100000"/>
              </a:lnSpc>
              <a:spcBef>
                <a:spcPts val="0"/>
              </a:spcBef>
              <a:spcAft>
                <a:spcPts val="0"/>
              </a:spcAft>
              <a:buClr>
                <a:srgbClr val="000000"/>
              </a:buClr>
              <a:buSzPts val="2000"/>
              <a:buFont typeface="Calibri"/>
              <a:buNone/>
            </a:pPr>
            <a:r>
              <a:rPr b="0" i="1" lang="hu-HU" sz="2000" u="none" cap="none" strike="noStrike">
                <a:solidFill>
                  <a:srgbClr val="000000"/>
                </a:solidFill>
                <a:latin typeface="Calibri"/>
                <a:ea typeface="Calibri"/>
                <a:cs typeface="Calibri"/>
                <a:sym typeface="Calibri"/>
              </a:rPr>
              <a:t>T.ex. vilka fienderna är, vad är orsaken, varför våld är berrätigat</a:t>
            </a:r>
            <a:endParaRPr b="0" i="1"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Calibri"/>
              <a:buNone/>
            </a:pPr>
            <a:r>
              <a:rPr b="1" i="0" lang="hu-HU" sz="2000" u="none" cap="none" strike="noStrike">
                <a:solidFill>
                  <a:srgbClr val="000000"/>
                </a:solidFill>
                <a:highlight>
                  <a:srgbClr val="C0C0C0"/>
                </a:highlight>
                <a:latin typeface="Calibri"/>
                <a:ea typeface="Calibri"/>
                <a:cs typeface="Calibri"/>
                <a:sym typeface="Calibri"/>
              </a:rPr>
              <a:t>2. Att bli involverad med våldsbejakande extremister (SOCIALT ENGAGEMANG, </a:t>
            </a:r>
            <a:r>
              <a:rPr b="1" i="0" lang="hu-HU" sz="1800" u="none" cap="none" strike="noStrike">
                <a:solidFill>
                  <a:srgbClr val="000000"/>
                </a:solidFill>
                <a:highlight>
                  <a:srgbClr val="C0C0C0"/>
                </a:highlight>
                <a:latin typeface="Calibri"/>
                <a:ea typeface="Calibri"/>
                <a:cs typeface="Calibri"/>
                <a:sym typeface="Calibri"/>
              </a:rPr>
              <a:t>tillhörighet</a:t>
            </a:r>
            <a:r>
              <a:rPr b="1" i="0" lang="hu-HU" sz="2000" u="none" cap="none" strike="noStrike">
                <a:solidFill>
                  <a:srgbClr val="000000"/>
                </a:solidFill>
                <a:highlight>
                  <a:srgbClr val="C0C0C0"/>
                </a:highlight>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2000"/>
              <a:buFont typeface="Calibri"/>
              <a:buNone/>
            </a:pPr>
            <a:r>
              <a:rPr b="0" i="0" lang="hu-HU" sz="2000" u="none" cap="none" strike="noStrike">
                <a:solidFill>
                  <a:srgbClr val="000000"/>
                </a:solidFill>
                <a:latin typeface="Calibri"/>
                <a:ea typeface="Calibri"/>
                <a:cs typeface="Calibri"/>
                <a:sym typeface="Calibri"/>
              </a:rPr>
              <a:t>Det kan ske samtidigt med, före eller efter indoktrinering.</a:t>
            </a:r>
            <a:endParaRPr b="0" i="0" sz="1400" u="none" cap="none" strike="noStrike">
              <a:solidFill>
                <a:srgbClr val="000000"/>
              </a:solidFill>
              <a:latin typeface="Arial"/>
              <a:ea typeface="Arial"/>
              <a:cs typeface="Arial"/>
              <a:sym typeface="Arial"/>
            </a:endParaRPr>
          </a:p>
        </p:txBody>
      </p:sp>
      <p:pic>
        <p:nvPicPr>
          <p:cNvPr id="331" name="Google Shape;331;p17"/>
          <p:cNvPicPr preferRelativeResize="0"/>
          <p:nvPr/>
        </p:nvPicPr>
        <p:blipFill rotWithShape="1">
          <a:blip r:embed="rId5">
            <a:alphaModFix/>
          </a:blip>
          <a:srcRect b="0" l="0" r="0" t="0"/>
          <a:stretch/>
        </p:blipFill>
        <p:spPr>
          <a:xfrm>
            <a:off x="299719" y="609142"/>
            <a:ext cx="889061" cy="889061"/>
          </a:xfrm>
          <a:prstGeom prst="rect">
            <a:avLst/>
          </a:prstGeom>
          <a:noFill/>
          <a:ln>
            <a:noFill/>
          </a:ln>
        </p:spPr>
      </p:pic>
      <p:sp>
        <p:nvSpPr>
          <p:cNvPr id="332" name="Google Shape;332;p17"/>
          <p:cNvSpPr txBox="1"/>
          <p:nvPr/>
        </p:nvSpPr>
        <p:spPr>
          <a:xfrm>
            <a:off x="10877075" y="1048309"/>
            <a:ext cx="131492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Illustration av</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Sjoen, 2020</a:t>
            </a:r>
            <a:endParaRPr b="0" i="0" sz="1400" u="none" cap="none" strike="noStrike">
              <a:solidFill>
                <a:srgbClr val="000000"/>
              </a:solidFill>
              <a:latin typeface="Arial"/>
              <a:ea typeface="Arial"/>
              <a:cs typeface="Arial"/>
              <a:sym typeface="Arial"/>
            </a:endParaRPr>
          </a:p>
        </p:txBody>
      </p:sp>
      <p:sp>
        <p:nvSpPr>
          <p:cNvPr id="333" name="Google Shape;333;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339" name="Google Shape;339;p18"/>
          <p:cNvPicPr preferRelativeResize="0"/>
          <p:nvPr/>
        </p:nvPicPr>
        <p:blipFill rotWithShape="1">
          <a:blip r:embed="rId3">
            <a:alphaModFix/>
          </a:blip>
          <a:srcRect b="0" l="0" r="0" t="0"/>
          <a:stretch/>
        </p:blipFill>
        <p:spPr>
          <a:xfrm>
            <a:off x="1021285" y="401750"/>
            <a:ext cx="10149429" cy="2171660"/>
          </a:xfrm>
          <a:prstGeom prst="rect">
            <a:avLst/>
          </a:prstGeom>
          <a:noFill/>
          <a:ln>
            <a:noFill/>
          </a:ln>
        </p:spPr>
      </p:pic>
      <p:sp>
        <p:nvSpPr>
          <p:cNvPr id="340" name="Google Shape;340;p18"/>
          <p:cNvSpPr/>
          <p:nvPr/>
        </p:nvSpPr>
        <p:spPr>
          <a:xfrm>
            <a:off x="5850558" y="2381251"/>
            <a:ext cx="4027714" cy="4343400"/>
          </a:xfrm>
          <a:prstGeom prst="rect">
            <a:avLst/>
          </a:prstGeom>
          <a:solidFill>
            <a:srgbClr val="F7CA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Calibri"/>
              <a:buNone/>
            </a:pPr>
            <a:r>
              <a:rPr b="1" i="0" lang="hu-HU" sz="2000" u="none" cap="none" strike="noStrike">
                <a:solidFill>
                  <a:srgbClr val="000000"/>
                </a:solidFill>
                <a:latin typeface="Calibri"/>
                <a:ea typeface="Calibri"/>
                <a:cs typeface="Calibri"/>
                <a:sym typeface="Calibri"/>
              </a:rPr>
              <a:t>Exempel:</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Char char="•"/>
            </a:pPr>
            <a:r>
              <a:rPr b="0" i="0" lang="hu-HU" sz="2000" u="none" cap="none" strike="noStrike">
                <a:solidFill>
                  <a:srgbClr val="000000"/>
                </a:solidFill>
                <a:latin typeface="Calibri"/>
                <a:ea typeface="Calibri"/>
                <a:cs typeface="Calibri"/>
                <a:sym typeface="Calibri"/>
              </a:rPr>
              <a:t>Att stödja öppet en båldsbejakande extremistisk ideologi eller grupp (t.ex. postar, re-tweetar);</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Char char="•"/>
            </a:pPr>
            <a:r>
              <a:rPr b="0" i="0" lang="hu-HU" sz="2000" u="none" cap="none" strike="noStrike">
                <a:solidFill>
                  <a:srgbClr val="000000"/>
                </a:solidFill>
                <a:latin typeface="Calibri"/>
                <a:ea typeface="Calibri"/>
                <a:cs typeface="Calibri"/>
                <a:sym typeface="Calibri"/>
              </a:rPr>
              <a:t>Att främja, sprida propaganda;</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Char char="•"/>
            </a:pPr>
            <a:r>
              <a:rPr b="0" i="0" lang="hu-HU" sz="2000" u="none" cap="none" strike="noStrike">
                <a:solidFill>
                  <a:srgbClr val="000000"/>
                </a:solidFill>
                <a:latin typeface="Calibri"/>
                <a:ea typeface="Calibri"/>
                <a:cs typeface="Calibri"/>
                <a:sym typeface="Calibri"/>
              </a:rPr>
              <a:t>Att stödja monetärt;</a:t>
            </a:r>
            <a:endParaRPr b="0" i="0" sz="20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2000"/>
              <a:buFont typeface="Arial"/>
              <a:buChar char="•"/>
            </a:pPr>
            <a:r>
              <a:rPr b="0" i="0" lang="hu-HU" sz="2000" u="none" cap="none" strike="noStrike">
                <a:solidFill>
                  <a:srgbClr val="000000"/>
                </a:solidFill>
                <a:latin typeface="Calibri"/>
                <a:ea typeface="Calibri"/>
                <a:cs typeface="Calibri"/>
                <a:sym typeface="Calibri"/>
              </a:rPr>
              <a:t>Att rekrytera;</a:t>
            </a:r>
            <a:endParaRPr b="0" i="0" sz="20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2000"/>
              <a:buFont typeface="Arial"/>
              <a:buChar char="•"/>
            </a:pPr>
            <a:r>
              <a:rPr b="0" i="0" lang="hu-HU" sz="2000" u="none" cap="none" strike="noStrike">
                <a:solidFill>
                  <a:srgbClr val="000000"/>
                </a:solidFill>
                <a:latin typeface="Calibri"/>
                <a:ea typeface="Calibri"/>
                <a:cs typeface="Calibri"/>
                <a:sym typeface="Calibri"/>
              </a:rPr>
              <a:t>Att tillhandahålla logistiskt stöd (t.ex. man anordnar resor och boende för rekryter, skaffar ammunition osv.);</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Char char="•"/>
            </a:pPr>
            <a:r>
              <a:rPr b="0" i="0" lang="hu-HU" sz="1800" u="none" cap="none" strike="noStrike">
                <a:solidFill>
                  <a:srgbClr val="000000"/>
                </a:solidFill>
                <a:latin typeface="Calibri"/>
                <a:ea typeface="Calibri"/>
                <a:cs typeface="Calibri"/>
                <a:sym typeface="Calibri"/>
              </a:rPr>
              <a:t>Att begå spontana attacker, provocerar/deltar i slagsmål, hatbrott.</a:t>
            </a:r>
            <a:endParaRPr b="0" i="0" sz="1800" u="none" cap="none" strike="noStrike">
              <a:solidFill>
                <a:srgbClr val="000000"/>
              </a:solidFill>
              <a:latin typeface="Calibri"/>
              <a:ea typeface="Calibri"/>
              <a:cs typeface="Calibri"/>
              <a:sym typeface="Calibri"/>
            </a:endParaRPr>
          </a:p>
        </p:txBody>
      </p:sp>
      <p:sp>
        <p:nvSpPr>
          <p:cNvPr id="341" name="Google Shape;341;p18"/>
          <p:cNvSpPr/>
          <p:nvPr/>
        </p:nvSpPr>
        <p:spPr>
          <a:xfrm>
            <a:off x="9916885" y="2418290"/>
            <a:ext cx="2275115" cy="4343400"/>
          </a:xfrm>
          <a:prstGeom prst="rect">
            <a:avLst/>
          </a:prstGeom>
          <a:solidFill>
            <a:srgbClr val="C55A1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Calibri"/>
              <a:buNone/>
            </a:pPr>
            <a:r>
              <a:rPr b="1" i="0" lang="hu-HU" sz="2000" u="none" cap="none" strike="noStrike">
                <a:solidFill>
                  <a:srgbClr val="000000"/>
                </a:solidFill>
                <a:latin typeface="Calibri"/>
                <a:ea typeface="Calibri"/>
                <a:cs typeface="Calibri"/>
                <a:sym typeface="Calibri"/>
              </a:rPr>
              <a:t>Exempel:</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Char char="•"/>
            </a:pPr>
            <a:r>
              <a:rPr b="0" i="0" lang="hu-HU" sz="2000" u="none" cap="none" strike="noStrike">
                <a:solidFill>
                  <a:srgbClr val="000000"/>
                </a:solidFill>
                <a:latin typeface="Calibri"/>
                <a:ea typeface="Calibri"/>
                <a:cs typeface="Calibri"/>
                <a:sym typeface="Calibri"/>
              </a:rPr>
              <a:t>Att planera och förbereda terroristattacker;</a:t>
            </a:r>
            <a:endParaRPr b="0" i="0" sz="20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2000"/>
              <a:buFont typeface="Arial"/>
              <a:buChar char="•"/>
            </a:pPr>
            <a:r>
              <a:rPr b="0" i="0" lang="hu-HU" sz="2000" u="none" cap="none" strike="noStrike">
                <a:solidFill>
                  <a:srgbClr val="000000"/>
                </a:solidFill>
                <a:latin typeface="Calibri"/>
                <a:ea typeface="Calibri"/>
                <a:cs typeface="Calibri"/>
                <a:sym typeface="Calibri"/>
              </a:rPr>
              <a:t>Att utföra terroristattacker;</a:t>
            </a:r>
            <a:endParaRPr b="0" i="0" sz="20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2000"/>
              <a:buFont typeface="Arial"/>
              <a:buChar char="•"/>
            </a:pPr>
            <a:r>
              <a:rPr b="0" i="0" lang="hu-HU" sz="2000" u="none" cap="none" strike="noStrike">
                <a:solidFill>
                  <a:srgbClr val="000000"/>
                </a:solidFill>
                <a:latin typeface="Calibri"/>
                <a:ea typeface="Calibri"/>
                <a:cs typeface="Calibri"/>
                <a:sym typeface="Calibri"/>
              </a:rPr>
              <a:t>Att resa utomlands för att ansluta sig till en terroristgrupp och kämpa;</a:t>
            </a:r>
            <a:endParaRPr b="0" i="0" sz="20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2000"/>
              <a:buFont typeface="Arial"/>
              <a:buChar char="•"/>
            </a:pPr>
            <a:r>
              <a:rPr b="0" i="0" lang="hu-HU" sz="2000" u="none" cap="none" strike="noStrike">
                <a:solidFill>
                  <a:srgbClr val="000000"/>
                </a:solidFill>
                <a:latin typeface="Calibri"/>
                <a:ea typeface="Calibri"/>
                <a:cs typeface="Calibri"/>
                <a:sym typeface="Calibri"/>
              </a:rPr>
              <a:t>En terroristgrupp som begår krigsbrott, folksmord.</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2000"/>
              <a:buFont typeface="Calibri"/>
              <a:buNone/>
            </a:pPr>
            <a:r>
              <a:t/>
            </a:r>
            <a:endParaRPr b="1" i="0" sz="2000" u="none" cap="none" strike="noStrike">
              <a:solidFill>
                <a:srgbClr val="000000"/>
              </a:solidFill>
              <a:latin typeface="Calibri"/>
              <a:ea typeface="Calibri"/>
              <a:cs typeface="Calibri"/>
              <a:sym typeface="Calibri"/>
            </a:endParaRPr>
          </a:p>
        </p:txBody>
      </p:sp>
      <p:sp>
        <p:nvSpPr>
          <p:cNvPr id="342" name="Google Shape;342;p18"/>
          <p:cNvSpPr txBox="1"/>
          <p:nvPr/>
        </p:nvSpPr>
        <p:spPr>
          <a:xfrm>
            <a:off x="838200" y="122463"/>
            <a:ext cx="10515600" cy="558574"/>
          </a:xfrm>
          <a:prstGeom prst="rect">
            <a:avLst/>
          </a:prstGeom>
          <a:noFill/>
          <a:ln>
            <a:noFill/>
          </a:ln>
        </p:spPr>
        <p:txBody>
          <a:bodyPr anchorCtr="0" anchor="ctr" bIns="45700" lIns="91425" spcFirstLastPara="1" rIns="91425" wrap="square" tIns="45700">
            <a:normAutofit fontScale="92500" lnSpcReduction="20000"/>
          </a:bodyPr>
          <a:lstStyle/>
          <a:p>
            <a:pPr indent="0" lvl="0" marL="0" marR="0" rtl="0" algn="l">
              <a:lnSpc>
                <a:spcPct val="90000"/>
              </a:lnSpc>
              <a:spcBef>
                <a:spcPts val="0"/>
              </a:spcBef>
              <a:spcAft>
                <a:spcPts val="0"/>
              </a:spcAft>
              <a:buClr>
                <a:srgbClr val="000000"/>
              </a:buClr>
              <a:buSzPct val="100000"/>
              <a:buFont typeface="Calibri"/>
              <a:buNone/>
            </a:pPr>
            <a:r>
              <a:rPr b="1" i="0" lang="hu-HU" sz="4400" u="none" cap="none" strike="noStrike">
                <a:solidFill>
                  <a:srgbClr val="000000"/>
                </a:solidFill>
                <a:latin typeface="Calibri"/>
                <a:ea typeface="Calibri"/>
                <a:cs typeface="Calibri"/>
                <a:sym typeface="Calibri"/>
              </a:rPr>
              <a:t>Radikaliseringsprocessen</a:t>
            </a:r>
            <a:endParaRPr b="1" i="0" sz="4400" u="none" cap="none" strike="noStrike">
              <a:solidFill>
                <a:srgbClr val="000000"/>
              </a:solidFill>
              <a:latin typeface="Calibri"/>
              <a:ea typeface="Calibri"/>
              <a:cs typeface="Calibri"/>
              <a:sym typeface="Calibri"/>
            </a:endParaRPr>
          </a:p>
        </p:txBody>
      </p:sp>
      <p:pic>
        <p:nvPicPr>
          <p:cNvPr id="343" name="Google Shape;343;p18"/>
          <p:cNvPicPr preferRelativeResize="0"/>
          <p:nvPr/>
        </p:nvPicPr>
        <p:blipFill rotWithShape="1">
          <a:blip r:embed="rId4">
            <a:alphaModFix/>
          </a:blip>
          <a:srcRect b="0" l="0" r="0" t="0"/>
          <a:stretch/>
        </p:blipFill>
        <p:spPr>
          <a:xfrm>
            <a:off x="6669446" y="122463"/>
            <a:ext cx="1194969" cy="1194969"/>
          </a:xfrm>
          <a:prstGeom prst="rect">
            <a:avLst/>
          </a:prstGeom>
          <a:noFill/>
          <a:ln>
            <a:noFill/>
          </a:ln>
        </p:spPr>
      </p:pic>
      <p:pic>
        <p:nvPicPr>
          <p:cNvPr id="344" name="Google Shape;344;p18"/>
          <p:cNvPicPr preferRelativeResize="0"/>
          <p:nvPr/>
        </p:nvPicPr>
        <p:blipFill rotWithShape="1">
          <a:blip r:embed="rId5">
            <a:alphaModFix/>
          </a:blip>
          <a:srcRect b="0" l="0" r="0" t="0"/>
          <a:stretch/>
        </p:blipFill>
        <p:spPr>
          <a:xfrm>
            <a:off x="299719" y="609142"/>
            <a:ext cx="889061" cy="889061"/>
          </a:xfrm>
          <a:prstGeom prst="rect">
            <a:avLst/>
          </a:prstGeom>
          <a:noFill/>
          <a:ln>
            <a:noFill/>
          </a:ln>
        </p:spPr>
      </p:pic>
      <p:sp>
        <p:nvSpPr>
          <p:cNvPr id="345" name="Google Shape;345;p18"/>
          <p:cNvSpPr txBox="1"/>
          <p:nvPr/>
        </p:nvSpPr>
        <p:spPr>
          <a:xfrm>
            <a:off x="10577355" y="1138694"/>
            <a:ext cx="131492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Illustration av</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Sjoen, 2020</a:t>
            </a:r>
            <a:endParaRPr b="0" i="0" sz="1400" u="none" cap="none" strike="noStrike">
              <a:solidFill>
                <a:srgbClr val="000000"/>
              </a:solidFill>
              <a:latin typeface="Arial"/>
              <a:ea typeface="Arial"/>
              <a:cs typeface="Arial"/>
              <a:sym typeface="Arial"/>
            </a:endParaRPr>
          </a:p>
        </p:txBody>
      </p:sp>
      <p:sp>
        <p:nvSpPr>
          <p:cNvPr id="346" name="Google Shape;346;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350" name="Shape 350"/>
        <p:cNvGrpSpPr/>
        <p:nvPr/>
      </p:nvGrpSpPr>
      <p:grpSpPr>
        <a:xfrm>
          <a:off x="0" y="0"/>
          <a:ext cx="0" cy="0"/>
          <a:chOff x="0" y="0"/>
          <a:chExt cx="0" cy="0"/>
        </a:xfrm>
      </p:grpSpPr>
      <p:sp>
        <p:nvSpPr>
          <p:cNvPr id="351" name="Google Shape;351;p19"/>
          <p:cNvSpPr txBox="1"/>
          <p:nvPr>
            <p:ph type="ctrTitle"/>
          </p:nvPr>
        </p:nvSpPr>
        <p:spPr>
          <a:xfrm>
            <a:off x="1524000" y="494510"/>
            <a:ext cx="9144000" cy="103890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hu-HU"/>
              <a:t>Diskussion</a:t>
            </a:r>
            <a:endParaRPr/>
          </a:p>
        </p:txBody>
      </p:sp>
      <p:sp>
        <p:nvSpPr>
          <p:cNvPr id="352" name="Google Shape;352;p19"/>
          <p:cNvSpPr txBox="1"/>
          <p:nvPr>
            <p:ph idx="1" type="subTitle"/>
          </p:nvPr>
        </p:nvSpPr>
        <p:spPr>
          <a:xfrm>
            <a:off x="950026" y="1920437"/>
            <a:ext cx="10291948" cy="3810991"/>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None/>
            </a:pPr>
            <a:r>
              <a:rPr lang="hu-HU" sz="2800"/>
              <a:t>Vilken roll har lärare, ungdomsarbetare och skolor i förebyggande och intervention i olika faser av radikaliseringsprocessen?</a:t>
            </a:r>
            <a:endParaRPr/>
          </a:p>
          <a:p>
            <a:pPr indent="0" lvl="0" marL="0" rtl="0" algn="ctr">
              <a:lnSpc>
                <a:spcPct val="90000"/>
              </a:lnSpc>
              <a:spcBef>
                <a:spcPts val="1000"/>
              </a:spcBef>
              <a:spcAft>
                <a:spcPts val="0"/>
              </a:spcAft>
              <a:buClr>
                <a:schemeClr val="dk1"/>
              </a:buClr>
              <a:buSzPts val="2800"/>
              <a:buNone/>
            </a:pPr>
            <a:r>
              <a:t/>
            </a:r>
            <a:endParaRPr sz="2800"/>
          </a:p>
        </p:txBody>
      </p:sp>
      <p:pic>
        <p:nvPicPr>
          <p:cNvPr id="353" name="Google Shape;353;p19"/>
          <p:cNvPicPr preferRelativeResize="0"/>
          <p:nvPr/>
        </p:nvPicPr>
        <p:blipFill rotWithShape="1">
          <a:blip r:embed="rId3">
            <a:alphaModFix/>
          </a:blip>
          <a:srcRect b="0" l="0" r="0" t="0"/>
          <a:stretch/>
        </p:blipFill>
        <p:spPr>
          <a:xfrm>
            <a:off x="950026" y="3564004"/>
            <a:ext cx="10638442" cy="2554445"/>
          </a:xfrm>
          <a:prstGeom prst="rect">
            <a:avLst/>
          </a:prstGeom>
          <a:noFill/>
          <a:ln>
            <a:noFill/>
          </a:ln>
        </p:spPr>
      </p:pic>
      <p:sp>
        <p:nvSpPr>
          <p:cNvPr id="354" name="Google Shape;354;p19"/>
          <p:cNvSpPr txBox="1"/>
          <p:nvPr/>
        </p:nvSpPr>
        <p:spPr>
          <a:xfrm>
            <a:off x="11065129" y="4318006"/>
            <a:ext cx="131492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Illustration av</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Sjoen, 2020</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8" name="Shape 358"/>
        <p:cNvGrpSpPr/>
        <p:nvPr/>
      </p:nvGrpSpPr>
      <p:grpSpPr>
        <a:xfrm>
          <a:off x="0" y="0"/>
          <a:ext cx="0" cy="0"/>
          <a:chOff x="0" y="0"/>
          <a:chExt cx="0" cy="0"/>
        </a:xfrm>
      </p:grpSpPr>
      <p:sp>
        <p:nvSpPr>
          <p:cNvPr id="359" name="Google Shape;359;p20"/>
          <p:cNvSpPr txBox="1"/>
          <p:nvPr>
            <p:ph type="title"/>
          </p:nvPr>
        </p:nvSpPr>
        <p:spPr>
          <a:xfrm>
            <a:off x="897391" y="209776"/>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hu-HU" u="sng"/>
              <a:t>TRE NIVÅER AV RADIKALISERINGSFÖREBYGGANDE</a:t>
            </a:r>
            <a:br>
              <a:rPr b="1" lang="hu-HU"/>
            </a:br>
            <a:endParaRPr b="1"/>
          </a:p>
        </p:txBody>
      </p:sp>
      <p:sp>
        <p:nvSpPr>
          <p:cNvPr id="360" name="Google Shape;360;p20"/>
          <p:cNvSpPr txBox="1"/>
          <p:nvPr>
            <p:ph idx="1" type="body"/>
          </p:nvPr>
        </p:nvSpPr>
        <p:spPr>
          <a:xfrm>
            <a:off x="779008" y="186058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361" name="Google Shape;361;p20"/>
          <p:cNvPicPr preferRelativeResize="0"/>
          <p:nvPr/>
        </p:nvPicPr>
        <p:blipFill rotWithShape="1">
          <a:blip r:embed="rId3">
            <a:alphaModFix/>
          </a:blip>
          <a:srcRect b="0" l="0" r="0" t="0"/>
          <a:stretch/>
        </p:blipFill>
        <p:spPr>
          <a:xfrm>
            <a:off x="835138" y="949935"/>
            <a:ext cx="10633983" cy="2556590"/>
          </a:xfrm>
          <a:prstGeom prst="rect">
            <a:avLst/>
          </a:prstGeom>
          <a:noFill/>
          <a:ln>
            <a:noFill/>
          </a:ln>
        </p:spPr>
      </p:pic>
      <p:sp>
        <p:nvSpPr>
          <p:cNvPr id="362" name="Google Shape;362;p20"/>
          <p:cNvSpPr/>
          <p:nvPr/>
        </p:nvSpPr>
        <p:spPr>
          <a:xfrm>
            <a:off x="2047570" y="2812130"/>
            <a:ext cx="664028" cy="945051"/>
          </a:xfrm>
          <a:prstGeom prst="upArrow">
            <a:avLst>
              <a:gd fmla="val 50000" name="adj1"/>
              <a:gd fmla="val 50000" name="adj2"/>
            </a:avLst>
          </a:prstGeom>
          <a:solidFill>
            <a:srgbClr val="00B050"/>
          </a:solidFill>
          <a:ln cap="flat" cmpd="sng" w="5715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63" name="Google Shape;363;p20"/>
          <p:cNvSpPr/>
          <p:nvPr/>
        </p:nvSpPr>
        <p:spPr>
          <a:xfrm>
            <a:off x="4938801" y="2812130"/>
            <a:ext cx="664028" cy="945051"/>
          </a:xfrm>
          <a:prstGeom prst="upArrow">
            <a:avLst>
              <a:gd fmla="val 50000" name="adj1"/>
              <a:gd fmla="val 50000" name="adj2"/>
            </a:avLst>
          </a:prstGeom>
          <a:solidFill>
            <a:srgbClr val="FFC000"/>
          </a:solidFill>
          <a:ln cap="flat" cmpd="sng" w="5715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64" name="Google Shape;364;p20"/>
          <p:cNvSpPr/>
          <p:nvPr/>
        </p:nvSpPr>
        <p:spPr>
          <a:xfrm>
            <a:off x="8403344" y="3196623"/>
            <a:ext cx="664028" cy="945051"/>
          </a:xfrm>
          <a:prstGeom prst="upArrow">
            <a:avLst>
              <a:gd fmla="val 50000" name="adj1"/>
              <a:gd fmla="val 50000" name="adj2"/>
            </a:avLst>
          </a:prstGeom>
          <a:solidFill>
            <a:srgbClr val="FF0000"/>
          </a:solidFill>
          <a:ln cap="flat" cmpd="sng" w="5715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65" name="Google Shape;365;p20"/>
          <p:cNvSpPr/>
          <p:nvPr/>
        </p:nvSpPr>
        <p:spPr>
          <a:xfrm>
            <a:off x="867850" y="3501000"/>
            <a:ext cx="2981100" cy="3124200"/>
          </a:xfrm>
          <a:prstGeom prst="rect">
            <a:avLst/>
          </a:prstGeom>
          <a:solidFill>
            <a:schemeClr val="accent6"/>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Calibri"/>
              <a:buNone/>
            </a:pPr>
            <a:r>
              <a:rPr b="1" i="0" lang="hu-HU" sz="2000" u="sng" cap="none" strike="noStrike">
                <a:solidFill>
                  <a:srgbClr val="000000"/>
                </a:solidFill>
                <a:latin typeface="Calibri"/>
                <a:ea typeface="Calibri"/>
                <a:cs typeface="Calibri"/>
                <a:sym typeface="Calibri"/>
              </a:rPr>
              <a:t>PRIMÄRT FÖREBYGGANDE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Calibri"/>
              <a:buNone/>
            </a:pPr>
            <a:r>
              <a:rPr b="1" i="0" lang="hu-HU" sz="1800" u="none" cap="none" strike="noStrike">
                <a:solidFill>
                  <a:srgbClr val="000000"/>
                </a:solidFill>
                <a:latin typeface="Calibri"/>
                <a:ea typeface="Calibri"/>
                <a:cs typeface="Calibri"/>
                <a:sym typeface="Calibri"/>
              </a:rPr>
              <a:t>Utbildningsprogram om</a:t>
            </a:r>
            <a:endParaRPr b="1" i="0" sz="1800" u="none" cap="none" strike="noStrike">
              <a:solidFill>
                <a:srgbClr val="000000"/>
              </a:solidFill>
              <a:latin typeface="Calibri"/>
              <a:ea typeface="Calibri"/>
              <a:cs typeface="Calibri"/>
              <a:sym typeface="Calibri"/>
            </a:endParaRPr>
          </a:p>
          <a:p>
            <a:pPr indent="-285750" lvl="0" marL="285750" marR="0" rtl="0" algn="ctr">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Calibri"/>
                <a:ea typeface="Calibri"/>
                <a:cs typeface="Calibri"/>
                <a:sym typeface="Calibri"/>
              </a:rPr>
              <a:t>demokratiska värden; </a:t>
            </a:r>
            <a:endParaRPr b="0" i="0" sz="1400" u="none" cap="none" strike="noStrike">
              <a:solidFill>
                <a:srgbClr val="000000"/>
              </a:solidFill>
              <a:latin typeface="Arial"/>
              <a:ea typeface="Arial"/>
              <a:cs typeface="Arial"/>
              <a:sym typeface="Arial"/>
            </a:endParaRPr>
          </a:p>
          <a:p>
            <a:pPr indent="-285750" lvl="0" marL="285750" marR="0" rtl="0" algn="ctr">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Calibri"/>
                <a:ea typeface="Calibri"/>
                <a:cs typeface="Calibri"/>
                <a:sym typeface="Calibri"/>
              </a:rPr>
              <a:t>mänskliga rättigheter;</a:t>
            </a:r>
            <a:endParaRPr b="0" i="0" sz="1400" u="none" cap="none" strike="noStrike">
              <a:solidFill>
                <a:srgbClr val="000000"/>
              </a:solidFill>
              <a:latin typeface="Arial"/>
              <a:ea typeface="Arial"/>
              <a:cs typeface="Arial"/>
              <a:sym typeface="Arial"/>
            </a:endParaRPr>
          </a:p>
          <a:p>
            <a:pPr indent="-285750" lvl="0" marL="285750" marR="0" rtl="0" algn="ctr">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Calibri"/>
                <a:ea typeface="Calibri"/>
                <a:cs typeface="Calibri"/>
                <a:sym typeface="Calibri"/>
              </a:rPr>
              <a:t>uppskattning av mångfalden osv.;</a:t>
            </a:r>
            <a:endParaRPr b="0" i="0" sz="1400" u="none" cap="none" strike="noStrike">
              <a:solidFill>
                <a:srgbClr val="000000"/>
              </a:solidFill>
              <a:latin typeface="Arial"/>
              <a:ea typeface="Arial"/>
              <a:cs typeface="Arial"/>
              <a:sym typeface="Arial"/>
            </a:endParaRPr>
          </a:p>
          <a:p>
            <a:pPr indent="-285750" lvl="0" marL="285750" marR="0" rtl="0" algn="ctr">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Calibri"/>
                <a:ea typeface="Calibri"/>
                <a:cs typeface="Calibri"/>
                <a:sym typeface="Calibri"/>
              </a:rPr>
              <a:t>ökning av medvetenheten om problemet med radikalisering.</a:t>
            </a:r>
            <a:endParaRPr b="0" i="0" sz="1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66" name="Google Shape;366;p20"/>
          <p:cNvSpPr/>
          <p:nvPr/>
        </p:nvSpPr>
        <p:spPr>
          <a:xfrm>
            <a:off x="4012592" y="3589517"/>
            <a:ext cx="3297000" cy="3124200"/>
          </a:xfrm>
          <a:prstGeom prst="rect">
            <a:avLst/>
          </a:prstGeom>
          <a:solidFill>
            <a:schemeClr val="accent4"/>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Calibri"/>
              <a:buNone/>
            </a:pPr>
            <a:r>
              <a:rPr b="1" i="0" lang="hu-HU" sz="2000" u="sng" cap="none" strike="noStrike">
                <a:solidFill>
                  <a:srgbClr val="000000"/>
                </a:solidFill>
                <a:latin typeface="Calibri"/>
                <a:ea typeface="Calibri"/>
                <a:cs typeface="Calibri"/>
                <a:sym typeface="Calibri"/>
              </a:rPr>
              <a:t>SEKUNDÄRT FÖREBYGGANDE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Calibri"/>
              <a:buNone/>
            </a:pPr>
            <a:r>
              <a:rPr b="1" i="0" lang="hu-HU" sz="1800" u="none" cap="none" strike="noStrike">
                <a:solidFill>
                  <a:srgbClr val="000000"/>
                </a:solidFill>
                <a:latin typeface="Calibri"/>
                <a:ea typeface="Calibri"/>
                <a:cs typeface="Calibri"/>
                <a:sym typeface="Calibri"/>
              </a:rPr>
              <a:t>Identifikation av utsatta befolkningsgrupper och tillhandlahållande av förtida inriktade insatser.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1800"/>
              <a:buFont typeface="Calibri"/>
              <a:buNone/>
            </a:pPr>
            <a:r>
              <a:t/>
            </a:r>
            <a:endParaRPr b="1" i="0" sz="1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Calibri"/>
              <a:buNone/>
            </a:pPr>
            <a:r>
              <a:rPr b="0" i="1" lang="hu-HU" sz="1800" u="none" cap="none" strike="noStrike">
                <a:solidFill>
                  <a:srgbClr val="000000"/>
                </a:solidFill>
                <a:latin typeface="Calibri"/>
                <a:ea typeface="Calibri"/>
                <a:cs typeface="Calibri"/>
                <a:sym typeface="Calibri"/>
              </a:rPr>
              <a:t>1.) Vilka är sårbara för radikalisering?</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Calibri"/>
              <a:buNone/>
            </a:pPr>
            <a:r>
              <a:rPr b="0" i="1" lang="hu-HU" sz="1800" u="none" cap="none" strike="noStrike">
                <a:solidFill>
                  <a:srgbClr val="000000"/>
                </a:solidFill>
                <a:latin typeface="Calibri"/>
                <a:ea typeface="Calibri"/>
                <a:cs typeface="Calibri"/>
                <a:sym typeface="Calibri"/>
              </a:rPr>
              <a:t>2.) Vilka är de tidiga tecknen på radikalisering?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Calibri"/>
              <a:buNone/>
            </a:pPr>
            <a:r>
              <a:rPr b="1" i="0" lang="hu-HU" sz="1800" u="none" cap="none" strike="noStrike">
                <a:solidFill>
                  <a:srgbClr val="000000"/>
                </a:solidFill>
                <a:latin typeface="Calibri"/>
                <a:ea typeface="Calibri"/>
                <a:cs typeface="Calibri"/>
                <a:sym typeface="Calibri"/>
              </a:rPr>
              <a:t>Detta är utbildningens fokus. </a:t>
            </a:r>
            <a:endParaRPr b="0" i="0" sz="1400" u="none" cap="none" strike="noStrike">
              <a:solidFill>
                <a:srgbClr val="000000"/>
              </a:solidFill>
              <a:latin typeface="Arial"/>
              <a:ea typeface="Arial"/>
              <a:cs typeface="Arial"/>
              <a:sym typeface="Arial"/>
            </a:endParaRPr>
          </a:p>
        </p:txBody>
      </p:sp>
      <p:sp>
        <p:nvSpPr>
          <p:cNvPr id="367" name="Google Shape;367;p20"/>
          <p:cNvSpPr/>
          <p:nvPr/>
        </p:nvSpPr>
        <p:spPr>
          <a:xfrm>
            <a:off x="7362175" y="3638512"/>
            <a:ext cx="3825649" cy="3026228"/>
          </a:xfrm>
          <a:prstGeom prst="rect">
            <a:avLst/>
          </a:prstGeom>
          <a:solidFill>
            <a:srgbClr val="FF0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Calibri"/>
              <a:buNone/>
            </a:pPr>
            <a:r>
              <a:rPr b="1" i="0" lang="hu-HU" sz="2000" u="sng" cap="none" strike="noStrike">
                <a:solidFill>
                  <a:srgbClr val="000000"/>
                </a:solidFill>
                <a:latin typeface="Calibri"/>
                <a:ea typeface="Calibri"/>
                <a:cs typeface="Calibri"/>
                <a:sym typeface="Calibri"/>
              </a:rPr>
              <a:t>TERTIÄRT FÖREBYGGANDE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Calibri"/>
              <a:buNone/>
            </a:pPr>
            <a:r>
              <a:rPr b="1" i="0" lang="hu-HU" sz="2000" u="sng" cap="none" strike="noStrike">
                <a:solidFill>
                  <a:srgbClr val="000000"/>
                </a:solidFill>
                <a:latin typeface="Calibri"/>
                <a:ea typeface="Calibri"/>
                <a:cs typeface="Calibri"/>
                <a:sym typeface="Calibri"/>
              </a:rPr>
              <a:t>tillhandlahållande av insatser</a:t>
            </a:r>
            <a:endParaRPr b="1" i="0" sz="2000" u="sng"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000"/>
              <a:buFont typeface="Calibri"/>
              <a:buNone/>
            </a:pPr>
            <a:r>
              <a:rPr b="0" i="0" lang="hu-HU" sz="1800" u="none" cap="none" strike="noStrike">
                <a:solidFill>
                  <a:srgbClr val="000000"/>
                </a:solidFill>
                <a:latin typeface="Calibri"/>
                <a:ea typeface="Calibri"/>
                <a:cs typeface="Calibri"/>
                <a:sym typeface="Calibri"/>
              </a:rPr>
              <a:t>som stöder avradikalisering och avslutninger för våldsbejakande extremister (t.ex. utträde).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1800"/>
              <a:buFont typeface="Calibri"/>
              <a:buNone/>
            </a:pPr>
            <a:r>
              <a:t/>
            </a:r>
            <a:endParaRPr b="1" i="0" sz="1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Calibri"/>
              <a:buNone/>
            </a:pPr>
            <a:r>
              <a:rPr b="1" i="0" lang="hu-HU" sz="1800" u="none" cap="none" strike="noStrike">
                <a:solidFill>
                  <a:srgbClr val="000000"/>
                </a:solidFill>
                <a:latin typeface="Calibri"/>
                <a:ea typeface="Calibri"/>
                <a:cs typeface="Calibri"/>
                <a:sym typeface="Calibri"/>
              </a:rPr>
              <a:t>Uppgifter: att hjälpa med återintegreringsprocessen, att minska stigmatiseringen, att stödja familjer. </a:t>
            </a:r>
            <a:endParaRPr b="0" i="0" sz="1400" u="none" cap="none" strike="noStrike">
              <a:solidFill>
                <a:srgbClr val="000000"/>
              </a:solidFill>
              <a:latin typeface="Arial"/>
              <a:ea typeface="Arial"/>
              <a:cs typeface="Arial"/>
              <a:sym typeface="Arial"/>
            </a:endParaRPr>
          </a:p>
        </p:txBody>
      </p:sp>
      <p:sp>
        <p:nvSpPr>
          <p:cNvPr id="368" name="Google Shape;368;p20"/>
          <p:cNvSpPr txBox="1"/>
          <p:nvPr/>
        </p:nvSpPr>
        <p:spPr>
          <a:xfrm>
            <a:off x="10811658" y="1860585"/>
            <a:ext cx="131492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Illustration av</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Sjoen, 2020</a:t>
            </a:r>
            <a:endParaRPr b="0" i="0" sz="1400" u="none" cap="none" strike="noStrike">
              <a:solidFill>
                <a:srgbClr val="000000"/>
              </a:solidFill>
              <a:latin typeface="Arial"/>
              <a:ea typeface="Arial"/>
              <a:cs typeface="Arial"/>
              <a:sym typeface="Arial"/>
            </a:endParaRPr>
          </a:p>
        </p:txBody>
      </p:sp>
      <p:sp>
        <p:nvSpPr>
          <p:cNvPr id="369" name="Google Shape;369;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3" name="Shape 373"/>
        <p:cNvGrpSpPr/>
        <p:nvPr/>
      </p:nvGrpSpPr>
      <p:grpSpPr>
        <a:xfrm>
          <a:off x="0" y="0"/>
          <a:ext cx="0" cy="0"/>
          <a:chOff x="0" y="0"/>
          <a:chExt cx="0" cy="0"/>
        </a:xfrm>
      </p:grpSpPr>
      <p:sp>
        <p:nvSpPr>
          <p:cNvPr id="374" name="Google Shape;374;p2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75" name="Google Shape;375;p21"/>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76" name="Google Shape;376;p21"/>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77" name="Google Shape;377;p21"/>
          <p:cNvSpPr txBox="1"/>
          <p:nvPr>
            <p:ph type="ctrTitle"/>
          </p:nvPr>
        </p:nvSpPr>
        <p:spPr>
          <a:xfrm>
            <a:off x="1344617" y="1656193"/>
            <a:ext cx="9231410" cy="3542045"/>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lang="hu-HU" sz="4800"/>
            </a:br>
            <a:br>
              <a:rPr lang="hu-HU" sz="4800"/>
            </a:br>
            <a:br>
              <a:rPr lang="hu-HU" sz="4800"/>
            </a:br>
            <a:r>
              <a:rPr lang="hu-HU" sz="4800"/>
              <a:t>3. Våldsbejakande extremistiskt tänkesätt</a:t>
            </a:r>
            <a:br>
              <a:rPr lang="hu-HU" sz="4800"/>
            </a:br>
            <a:br>
              <a:rPr lang="hu-HU" sz="4800"/>
            </a:br>
            <a:br>
              <a:rPr lang="hu-HU" sz="4800"/>
            </a:br>
            <a:br>
              <a:rPr lang="hu-HU" sz="4800"/>
            </a:br>
            <a:endParaRPr sz="4800"/>
          </a:p>
        </p:txBody>
      </p:sp>
      <p:pic>
        <p:nvPicPr>
          <p:cNvPr id="378" name="Google Shape;378;p21"/>
          <p:cNvPicPr preferRelativeResize="0"/>
          <p:nvPr/>
        </p:nvPicPr>
        <p:blipFill rotWithShape="1">
          <a:blip r:embed="rId3">
            <a:alphaModFix/>
          </a:blip>
          <a:srcRect b="0" l="0" r="0" t="0"/>
          <a:stretch/>
        </p:blipFill>
        <p:spPr>
          <a:xfrm>
            <a:off x="4872259" y="3249848"/>
            <a:ext cx="2255716" cy="226181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22"/>
          <p:cNvSpPr txBox="1"/>
          <p:nvPr>
            <p:ph type="title"/>
          </p:nvPr>
        </p:nvSpPr>
        <p:spPr>
          <a:xfrm>
            <a:off x="503737" y="481114"/>
            <a:ext cx="10515600" cy="558574"/>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b="1" lang="hu-HU"/>
              <a:t>Våldsbejakande extremistiskt </a:t>
            </a:r>
            <a:endParaRPr b="1"/>
          </a:p>
          <a:p>
            <a:pPr indent="0" lvl="0" marL="0" rtl="0" algn="l">
              <a:lnSpc>
                <a:spcPct val="90000"/>
              </a:lnSpc>
              <a:spcBef>
                <a:spcPts val="0"/>
              </a:spcBef>
              <a:spcAft>
                <a:spcPts val="0"/>
              </a:spcAft>
              <a:buClr>
                <a:schemeClr val="dk1"/>
              </a:buClr>
              <a:buSzPct val="100000"/>
              <a:buFont typeface="Calibri"/>
              <a:buNone/>
            </a:pPr>
            <a:r>
              <a:rPr b="1" lang="hu-HU"/>
              <a:t>tänkesätt</a:t>
            </a:r>
            <a:endParaRPr b="1"/>
          </a:p>
        </p:txBody>
      </p:sp>
      <p:sp>
        <p:nvSpPr>
          <p:cNvPr id="384" name="Google Shape;384;p22"/>
          <p:cNvSpPr/>
          <p:nvPr/>
        </p:nvSpPr>
        <p:spPr>
          <a:xfrm>
            <a:off x="395582" y="1701955"/>
            <a:ext cx="4585976" cy="2878093"/>
          </a:xfrm>
          <a:prstGeom prst="rect">
            <a:avLst/>
          </a:prstGeom>
          <a:solidFill>
            <a:srgbClr val="F7CAA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000"/>
              <a:buFont typeface="Calibri"/>
              <a:buNone/>
            </a:pPr>
            <a:r>
              <a:t/>
            </a:r>
            <a:endParaRPr b="1" i="0" sz="2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000"/>
              <a:buFont typeface="Calibri"/>
              <a:buNone/>
            </a:pPr>
            <a:r>
              <a:rPr b="1" i="0" lang="hu-HU" sz="20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385" name="Google Shape;385;p22"/>
          <p:cNvSpPr txBox="1"/>
          <p:nvPr/>
        </p:nvSpPr>
        <p:spPr>
          <a:xfrm>
            <a:off x="503737" y="2023091"/>
            <a:ext cx="4477821" cy="3219224"/>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400"/>
              <a:buFont typeface="Arial"/>
              <a:buNone/>
            </a:pPr>
            <a:r>
              <a:rPr b="1" i="0" lang="hu-HU" sz="2400" u="sng" cap="none" strike="noStrike">
                <a:solidFill>
                  <a:srgbClr val="000000"/>
                </a:solidFill>
                <a:latin typeface="Calibri"/>
                <a:ea typeface="Calibri"/>
                <a:cs typeface="Calibri"/>
                <a:sym typeface="Calibri"/>
              </a:rPr>
              <a:t>Kännetecken för tänkesättet</a:t>
            </a:r>
            <a:endParaRPr b="1" i="0" sz="2400" u="sng" cap="none" strike="noStrike">
              <a:solidFill>
                <a:srgbClr val="000000"/>
              </a:solidFill>
              <a:latin typeface="Calibri"/>
              <a:ea typeface="Calibri"/>
              <a:cs typeface="Calibri"/>
              <a:sym typeface="Calibri"/>
            </a:endParaRPr>
          </a:p>
          <a:p>
            <a:pPr indent="-228600" lvl="0" marL="228600" marR="0" rtl="0" algn="l">
              <a:lnSpc>
                <a:spcPct val="90000"/>
              </a:lnSpc>
              <a:spcBef>
                <a:spcPts val="1000"/>
              </a:spcBef>
              <a:spcAft>
                <a:spcPts val="0"/>
              </a:spcAft>
              <a:buClr>
                <a:srgbClr val="000000"/>
              </a:buClr>
              <a:buSzPts val="2400"/>
              <a:buFont typeface="Arial"/>
              <a:buChar char="•"/>
            </a:pPr>
            <a:r>
              <a:rPr b="0" i="0" lang="hu-HU" sz="2400" u="none" cap="none" strike="noStrike">
                <a:solidFill>
                  <a:srgbClr val="000000"/>
                </a:solidFill>
                <a:latin typeface="Calibri"/>
                <a:ea typeface="Calibri"/>
                <a:cs typeface="Calibri"/>
                <a:sym typeface="Calibri"/>
              </a:rPr>
              <a:t>Svartvitt tänkande;</a:t>
            </a:r>
            <a:endParaRPr b="0" i="0" sz="2400" u="none" cap="none" strike="noStrike">
              <a:solidFill>
                <a:srgbClr val="000000"/>
              </a:solidFill>
              <a:latin typeface="Calibri"/>
              <a:ea typeface="Calibri"/>
              <a:cs typeface="Calibri"/>
              <a:sym typeface="Calibri"/>
            </a:endParaRPr>
          </a:p>
          <a:p>
            <a:pPr indent="-228600" lvl="0" marL="228600" marR="0" rtl="0" algn="l">
              <a:lnSpc>
                <a:spcPct val="90000"/>
              </a:lnSpc>
              <a:spcBef>
                <a:spcPts val="1000"/>
              </a:spcBef>
              <a:spcAft>
                <a:spcPts val="0"/>
              </a:spcAft>
              <a:buClr>
                <a:srgbClr val="000000"/>
              </a:buClr>
              <a:buSzPts val="2400"/>
              <a:buFont typeface="Arial"/>
              <a:buChar char="•"/>
            </a:pPr>
            <a:r>
              <a:rPr b="0" i="0" lang="hu-HU" sz="2400" u="none" cap="none" strike="noStrike">
                <a:solidFill>
                  <a:srgbClr val="000000"/>
                </a:solidFill>
                <a:latin typeface="Calibri"/>
                <a:ea typeface="Calibri"/>
                <a:cs typeface="Calibri"/>
                <a:sym typeface="Calibri"/>
              </a:rPr>
              <a:t>Överlägsenhetskänsla;</a:t>
            </a:r>
            <a:endParaRPr b="0" i="0" sz="2400" u="none" cap="none" strike="noStrike">
              <a:solidFill>
                <a:srgbClr val="000000"/>
              </a:solidFill>
              <a:latin typeface="Calibri"/>
              <a:ea typeface="Calibri"/>
              <a:cs typeface="Calibri"/>
              <a:sym typeface="Calibri"/>
            </a:endParaRPr>
          </a:p>
          <a:p>
            <a:pPr indent="-228600" lvl="0" marL="228600" marR="0" rtl="0" algn="l">
              <a:lnSpc>
                <a:spcPct val="90000"/>
              </a:lnSpc>
              <a:spcBef>
                <a:spcPts val="1000"/>
              </a:spcBef>
              <a:spcAft>
                <a:spcPts val="0"/>
              </a:spcAft>
              <a:buClr>
                <a:srgbClr val="000000"/>
              </a:buClr>
              <a:buSzPts val="2400"/>
              <a:buFont typeface="Arial"/>
              <a:buChar char="•"/>
            </a:pPr>
            <a:r>
              <a:rPr b="0" i="0" lang="hu-HU" sz="2400" u="none" cap="none" strike="noStrike">
                <a:solidFill>
                  <a:srgbClr val="000000"/>
                </a:solidFill>
                <a:latin typeface="Calibri"/>
                <a:ea typeface="Calibri"/>
                <a:cs typeface="Calibri"/>
                <a:sym typeface="Calibri"/>
              </a:rPr>
              <a:t>Dehumanisering av fienden.</a:t>
            </a:r>
            <a:endParaRPr b="0" i="0" sz="1400" u="none" cap="none" strike="noStrike">
              <a:solidFill>
                <a:srgbClr val="000000"/>
              </a:solidFill>
              <a:latin typeface="Arial"/>
              <a:ea typeface="Arial"/>
              <a:cs typeface="Arial"/>
              <a:sym typeface="Arial"/>
            </a:endParaRPr>
          </a:p>
          <a:p>
            <a:pPr indent="-50800" lvl="0" marL="228600" marR="0" rtl="0" algn="l">
              <a:lnSpc>
                <a:spcPct val="90000"/>
              </a:lnSpc>
              <a:spcBef>
                <a:spcPts val="100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p:txBody>
      </p:sp>
      <p:pic>
        <p:nvPicPr>
          <p:cNvPr id="386" name="Google Shape;386;p22"/>
          <p:cNvPicPr preferRelativeResize="0"/>
          <p:nvPr/>
        </p:nvPicPr>
        <p:blipFill rotWithShape="1">
          <a:blip r:embed="rId3">
            <a:alphaModFix/>
          </a:blip>
          <a:srcRect b="0" l="0" r="0" t="0"/>
          <a:stretch/>
        </p:blipFill>
        <p:spPr>
          <a:xfrm>
            <a:off x="7638508" y="288242"/>
            <a:ext cx="2256842" cy="2256842"/>
          </a:xfrm>
          <a:prstGeom prst="rect">
            <a:avLst/>
          </a:prstGeom>
          <a:noFill/>
          <a:ln>
            <a:noFill/>
          </a:ln>
        </p:spPr>
      </p:pic>
      <p:sp>
        <p:nvSpPr>
          <p:cNvPr id="387" name="Google Shape;387;p22"/>
          <p:cNvSpPr txBox="1"/>
          <p:nvPr>
            <p:ph idx="1" type="body"/>
          </p:nvPr>
        </p:nvSpPr>
        <p:spPr>
          <a:xfrm>
            <a:off x="5221186" y="2634434"/>
            <a:ext cx="6194959" cy="3742521"/>
          </a:xfrm>
          <a:prstGeom prst="rect">
            <a:avLst/>
          </a:prstGeom>
          <a:solidFill>
            <a:schemeClr val="accent1"/>
          </a:solidFill>
          <a:ln>
            <a:noFill/>
          </a:ln>
        </p:spPr>
        <p:txBody>
          <a:bodyPr anchorCtr="0" anchor="t" bIns="45700" lIns="91425" spcFirstLastPara="1" rIns="91425" wrap="square" tIns="45700">
            <a:normAutofit lnSpcReduction="20000"/>
          </a:bodyPr>
          <a:lstStyle/>
          <a:p>
            <a:pPr indent="-228600" lvl="0" marL="228600" rtl="0" algn="l">
              <a:lnSpc>
                <a:spcPct val="90000"/>
              </a:lnSpc>
              <a:spcBef>
                <a:spcPts val="0"/>
              </a:spcBef>
              <a:spcAft>
                <a:spcPts val="0"/>
              </a:spcAft>
              <a:buClr>
                <a:schemeClr val="lt1"/>
              </a:buClr>
              <a:buSzPts val="2800"/>
              <a:buChar char="•"/>
            </a:pPr>
            <a:r>
              <a:rPr b="1" lang="hu-HU" u="sng">
                <a:solidFill>
                  <a:schemeClr val="lt1"/>
                </a:solidFill>
              </a:rPr>
              <a:t>Ens</a:t>
            </a:r>
            <a:r>
              <a:rPr b="1" lang="hu-HU" sz="2800" u="sng">
                <a:solidFill>
                  <a:schemeClr val="lt1"/>
                </a:solidFill>
              </a:rPr>
              <a:t> PERSON</a:t>
            </a:r>
            <a:r>
              <a:rPr b="1" lang="hu-HU" u="sng">
                <a:solidFill>
                  <a:schemeClr val="lt1"/>
                </a:solidFill>
              </a:rPr>
              <a:t>LIGA</a:t>
            </a:r>
            <a:r>
              <a:rPr b="1" lang="hu-HU" sz="2800" u="sng">
                <a:solidFill>
                  <a:schemeClr val="lt1"/>
                </a:solidFill>
              </a:rPr>
              <a:t> IDENTIT</a:t>
            </a:r>
            <a:r>
              <a:rPr b="1" lang="hu-HU" u="sng">
                <a:solidFill>
                  <a:schemeClr val="lt1"/>
                </a:solidFill>
              </a:rPr>
              <a:t>ET</a:t>
            </a:r>
            <a:r>
              <a:rPr b="1" lang="hu-HU" sz="2800" u="sng">
                <a:solidFill>
                  <a:schemeClr val="lt1"/>
                </a:solidFill>
              </a:rPr>
              <a:t> </a:t>
            </a:r>
            <a:r>
              <a:rPr b="1" lang="hu-HU" u="sng">
                <a:solidFill>
                  <a:schemeClr val="lt1"/>
                </a:solidFill>
              </a:rPr>
              <a:t>ersätts med</a:t>
            </a:r>
            <a:r>
              <a:rPr b="1" lang="hu-HU" sz="2800" u="sng">
                <a:solidFill>
                  <a:schemeClr val="lt1"/>
                </a:solidFill>
              </a:rPr>
              <a:t> GRUP</a:t>
            </a:r>
            <a:r>
              <a:rPr b="1" lang="hu-HU" u="sng">
                <a:solidFill>
                  <a:schemeClr val="lt1"/>
                </a:solidFill>
              </a:rPr>
              <a:t>P</a:t>
            </a:r>
            <a:r>
              <a:rPr b="1" lang="hu-HU" sz="2800" u="sng">
                <a:solidFill>
                  <a:schemeClr val="lt1"/>
                </a:solidFill>
              </a:rPr>
              <a:t>IDENTIT</a:t>
            </a:r>
            <a:r>
              <a:rPr b="1" lang="hu-HU" u="sng">
                <a:solidFill>
                  <a:schemeClr val="lt1"/>
                </a:solidFill>
              </a:rPr>
              <a:t>ETEN</a:t>
            </a:r>
            <a:endParaRPr b="1" sz="2800" u="sng">
              <a:solidFill>
                <a:schemeClr val="lt1"/>
              </a:solidFill>
            </a:endParaRPr>
          </a:p>
          <a:p>
            <a:pPr indent="-228600" lvl="0" marL="228600" rtl="0" algn="l">
              <a:lnSpc>
                <a:spcPct val="90000"/>
              </a:lnSpc>
              <a:spcBef>
                <a:spcPts val="1000"/>
              </a:spcBef>
              <a:spcAft>
                <a:spcPts val="0"/>
              </a:spcAft>
              <a:buClr>
                <a:schemeClr val="lt1"/>
              </a:buClr>
              <a:buSzPts val="2800"/>
              <a:buChar char="•"/>
            </a:pPr>
            <a:r>
              <a:rPr lang="hu-HU">
                <a:solidFill>
                  <a:schemeClr val="lt1"/>
                </a:solidFill>
              </a:rPr>
              <a:t>G</a:t>
            </a:r>
            <a:r>
              <a:rPr lang="hu-HU" sz="2800">
                <a:solidFill>
                  <a:schemeClr val="lt1"/>
                </a:solidFill>
              </a:rPr>
              <a:t>ruppen kan </a:t>
            </a:r>
            <a:r>
              <a:rPr lang="hu-HU">
                <a:solidFill>
                  <a:schemeClr val="lt1"/>
                </a:solidFill>
              </a:rPr>
              <a:t>uppfylla flera</a:t>
            </a:r>
            <a:r>
              <a:rPr lang="hu-HU" sz="2800">
                <a:solidFill>
                  <a:schemeClr val="lt1"/>
                </a:solidFill>
              </a:rPr>
              <a:t> </a:t>
            </a:r>
            <a:r>
              <a:rPr lang="hu-HU">
                <a:solidFill>
                  <a:schemeClr val="lt1"/>
                </a:solidFill>
              </a:rPr>
              <a:t>grundläggande </a:t>
            </a:r>
            <a:r>
              <a:rPr lang="hu-HU" sz="2800">
                <a:solidFill>
                  <a:schemeClr val="lt1"/>
                </a:solidFill>
              </a:rPr>
              <a:t>psy</a:t>
            </a:r>
            <a:r>
              <a:rPr lang="hu-HU">
                <a:solidFill>
                  <a:schemeClr val="lt1"/>
                </a:solidFill>
              </a:rPr>
              <a:t>k</a:t>
            </a:r>
            <a:r>
              <a:rPr lang="hu-HU" sz="2800">
                <a:solidFill>
                  <a:schemeClr val="lt1"/>
                </a:solidFill>
              </a:rPr>
              <a:t>ologi</a:t>
            </a:r>
            <a:r>
              <a:rPr lang="hu-HU">
                <a:solidFill>
                  <a:schemeClr val="lt1"/>
                </a:solidFill>
              </a:rPr>
              <a:t>ska</a:t>
            </a:r>
            <a:r>
              <a:rPr lang="hu-HU" sz="2800">
                <a:solidFill>
                  <a:schemeClr val="lt1"/>
                </a:solidFill>
              </a:rPr>
              <a:t> </a:t>
            </a:r>
            <a:r>
              <a:rPr lang="hu-HU">
                <a:solidFill>
                  <a:schemeClr val="lt1"/>
                </a:solidFill>
              </a:rPr>
              <a:t>behov såsom:</a:t>
            </a:r>
            <a:endParaRPr sz="2800">
              <a:solidFill>
                <a:schemeClr val="lt1"/>
              </a:solidFill>
            </a:endParaRPr>
          </a:p>
          <a:p>
            <a:pPr indent="-354330" lvl="1" marL="800100" rtl="0" algn="l">
              <a:lnSpc>
                <a:spcPct val="90000"/>
              </a:lnSpc>
              <a:spcBef>
                <a:spcPts val="500"/>
              </a:spcBef>
              <a:spcAft>
                <a:spcPts val="0"/>
              </a:spcAft>
              <a:buClr>
                <a:schemeClr val="lt1"/>
              </a:buClr>
              <a:buSzPts val="2400"/>
              <a:buChar char="•"/>
            </a:pPr>
            <a:r>
              <a:rPr lang="hu-HU">
                <a:solidFill>
                  <a:schemeClr val="lt1"/>
                </a:solidFill>
              </a:rPr>
              <a:t>tillhörighet; </a:t>
            </a:r>
            <a:endParaRPr/>
          </a:p>
          <a:p>
            <a:pPr indent="-354330" lvl="1" marL="800100" rtl="0" algn="l">
              <a:lnSpc>
                <a:spcPct val="90000"/>
              </a:lnSpc>
              <a:spcBef>
                <a:spcPts val="500"/>
              </a:spcBef>
              <a:spcAft>
                <a:spcPts val="0"/>
              </a:spcAft>
              <a:buClr>
                <a:schemeClr val="lt1"/>
              </a:buClr>
              <a:buSzPts val="2400"/>
              <a:buChar char="•"/>
            </a:pPr>
            <a:r>
              <a:rPr lang="hu-HU">
                <a:solidFill>
                  <a:schemeClr val="lt1"/>
                </a:solidFill>
              </a:rPr>
              <a:t>självkänsla;</a:t>
            </a:r>
            <a:endParaRPr/>
          </a:p>
          <a:p>
            <a:pPr indent="-354330" lvl="1" marL="800100" rtl="0" algn="l">
              <a:lnSpc>
                <a:spcPct val="90000"/>
              </a:lnSpc>
              <a:spcBef>
                <a:spcPts val="500"/>
              </a:spcBef>
              <a:spcAft>
                <a:spcPts val="0"/>
              </a:spcAft>
              <a:buClr>
                <a:schemeClr val="lt1"/>
              </a:buClr>
              <a:buSzPts val="2400"/>
              <a:buChar char="•"/>
            </a:pPr>
            <a:r>
              <a:rPr lang="hu-HU">
                <a:solidFill>
                  <a:schemeClr val="lt1"/>
                </a:solidFill>
              </a:rPr>
              <a:t>mening;</a:t>
            </a:r>
            <a:endParaRPr/>
          </a:p>
          <a:p>
            <a:pPr indent="-354330" lvl="1" marL="800100" rtl="0" algn="l">
              <a:lnSpc>
                <a:spcPct val="90000"/>
              </a:lnSpc>
              <a:spcBef>
                <a:spcPts val="500"/>
              </a:spcBef>
              <a:spcAft>
                <a:spcPts val="0"/>
              </a:spcAft>
              <a:buClr>
                <a:schemeClr val="lt1"/>
              </a:buClr>
              <a:buSzPts val="2400"/>
              <a:buChar char="•"/>
            </a:pPr>
            <a:r>
              <a:rPr lang="hu-HU">
                <a:solidFill>
                  <a:schemeClr val="lt1"/>
                </a:solidFill>
              </a:rPr>
              <a:t>en ny världsbild: tänkemönster gällande världen utan oklarheter och komplexitet;</a:t>
            </a:r>
            <a:endParaRPr>
              <a:solidFill>
                <a:schemeClr val="lt1"/>
              </a:solidFill>
            </a:endParaRPr>
          </a:p>
          <a:p>
            <a:pPr indent="-354330" lvl="1" marL="800100" rtl="0" algn="l">
              <a:lnSpc>
                <a:spcPct val="90000"/>
              </a:lnSpc>
              <a:spcBef>
                <a:spcPts val="500"/>
              </a:spcBef>
              <a:spcAft>
                <a:spcPts val="0"/>
              </a:spcAft>
              <a:buClr>
                <a:schemeClr val="lt1"/>
              </a:buClr>
              <a:buSzPts val="2400"/>
              <a:buChar char="•"/>
            </a:pPr>
            <a:r>
              <a:rPr lang="hu-HU">
                <a:solidFill>
                  <a:schemeClr val="lt1"/>
                </a:solidFill>
              </a:rPr>
              <a:t>egenmakt.</a:t>
            </a:r>
            <a:endParaRPr>
              <a:solidFill>
                <a:schemeClr val="lt1"/>
              </a:solidFill>
            </a:endParaRPr>
          </a:p>
        </p:txBody>
      </p:sp>
      <p:sp>
        <p:nvSpPr>
          <p:cNvPr id="388" name="Google Shape;388;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3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7">
                                            <p:txEl>
                                              <p:pRg end="0" st="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7">
                                            <p:txEl>
                                              <p:pRg end="1" st="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7">
                                            <p:txEl>
                                              <p:pRg end="2" st="2"/>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7">
                                            <p:txEl>
                                              <p:pRg end="3" st="3"/>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7">
                                            <p:txEl>
                                              <p:pRg end="4" st="4"/>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7">
                                            <p:txEl>
                                              <p:pRg end="5" st="5"/>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7">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Svartvitt tänkande</a:t>
            </a:r>
            <a:endParaRPr/>
          </a:p>
        </p:txBody>
      </p:sp>
      <p:sp>
        <p:nvSpPr>
          <p:cNvPr id="394" name="Google Shape;394;p2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32500" lnSpcReduction="20000"/>
          </a:bodyPr>
          <a:lstStyle/>
          <a:p>
            <a:pPr indent="-228600" lvl="0" marL="228600" rtl="0" algn="l">
              <a:lnSpc>
                <a:spcPct val="90000"/>
              </a:lnSpc>
              <a:spcBef>
                <a:spcPts val="0"/>
              </a:spcBef>
              <a:spcAft>
                <a:spcPts val="0"/>
              </a:spcAft>
              <a:buClr>
                <a:srgbClr val="000000"/>
              </a:buClr>
              <a:buSzPct val="100000"/>
              <a:buChar char="•"/>
            </a:pPr>
            <a:r>
              <a:rPr lang="hu-HU" sz="6800">
                <a:solidFill>
                  <a:srgbClr val="000000"/>
                </a:solidFill>
              </a:rPr>
              <a:t>Svartvitt</a:t>
            </a:r>
            <a:r>
              <a:rPr b="0" i="0" lang="hu-HU" sz="6800" u="none" strike="noStrike">
                <a:solidFill>
                  <a:srgbClr val="000000"/>
                </a:solidFill>
                <a:latin typeface="Calibri"/>
                <a:ea typeface="Calibri"/>
                <a:cs typeface="Calibri"/>
                <a:sym typeface="Calibri"/>
              </a:rPr>
              <a:t> </a:t>
            </a:r>
            <a:r>
              <a:rPr lang="hu-HU" sz="6800">
                <a:solidFill>
                  <a:srgbClr val="000000"/>
                </a:solidFill>
              </a:rPr>
              <a:t>tänkande innebär att medlemmar av extremistiska grupper använder alltför förenklade kategorier för att beskriva världen, vilket skapar en uppdelning mellan "oss" och "dem". De framställer sin grupp som rätt och god och andra som fiender och onda.</a:t>
            </a:r>
            <a:endParaRPr sz="6800">
              <a:solidFill>
                <a:srgbClr val="000000"/>
              </a:solidFill>
            </a:endParaRPr>
          </a:p>
          <a:p>
            <a:pPr indent="0" lvl="0" marL="228600" rtl="0" algn="l">
              <a:lnSpc>
                <a:spcPct val="90000"/>
              </a:lnSpc>
              <a:spcBef>
                <a:spcPts val="0"/>
              </a:spcBef>
              <a:spcAft>
                <a:spcPts val="0"/>
              </a:spcAft>
              <a:buSzPct val="81447"/>
              <a:buNone/>
            </a:pPr>
            <a:r>
              <a:rPr lang="hu-HU" sz="6800">
                <a:solidFill>
                  <a:srgbClr val="000000"/>
                </a:solidFill>
              </a:rPr>
              <a:t>De tillåter inte frågor, tvivel eller kritik som skulle öppna utrymme för diskussion att ifrågasätta deras åsikter</a:t>
            </a:r>
            <a:r>
              <a:rPr b="0" i="0" lang="hu-HU" sz="6800" u="none" strike="noStrike">
                <a:solidFill>
                  <a:srgbClr val="000000"/>
                </a:solidFill>
                <a:latin typeface="Calibri"/>
                <a:ea typeface="Calibri"/>
                <a:cs typeface="Calibri"/>
                <a:sym typeface="Calibri"/>
              </a:rPr>
              <a:t>. </a:t>
            </a:r>
            <a:endParaRPr b="0" i="0" sz="6800" u="none" strike="noStrike">
              <a:solidFill>
                <a:srgbClr val="000000"/>
              </a:solidFill>
              <a:latin typeface="Calibri"/>
              <a:ea typeface="Calibri"/>
              <a:cs typeface="Calibri"/>
              <a:sym typeface="Calibri"/>
            </a:endParaRPr>
          </a:p>
          <a:p>
            <a:pPr indent="-88265" lvl="0" marL="228600" rtl="0" algn="l">
              <a:lnSpc>
                <a:spcPct val="90000"/>
              </a:lnSpc>
              <a:spcBef>
                <a:spcPts val="1000"/>
              </a:spcBef>
              <a:spcAft>
                <a:spcPts val="0"/>
              </a:spcAft>
              <a:buClr>
                <a:schemeClr val="dk1"/>
              </a:buClr>
              <a:buSzPct val="100000"/>
              <a:buNone/>
            </a:pPr>
            <a:r>
              <a:t/>
            </a:r>
            <a:endParaRPr sz="6800">
              <a:solidFill>
                <a:srgbClr val="000000"/>
              </a:solidFill>
              <a:latin typeface="Calibri"/>
              <a:ea typeface="Calibri"/>
              <a:cs typeface="Calibri"/>
              <a:sym typeface="Calibri"/>
            </a:endParaRPr>
          </a:p>
          <a:p>
            <a:pPr indent="-228600" lvl="0" marL="228600" rtl="0" algn="l">
              <a:lnSpc>
                <a:spcPct val="90000"/>
              </a:lnSpc>
              <a:spcBef>
                <a:spcPts val="1000"/>
              </a:spcBef>
              <a:spcAft>
                <a:spcPts val="0"/>
              </a:spcAft>
              <a:buClr>
                <a:srgbClr val="000000"/>
              </a:buClr>
              <a:buSzPct val="100000"/>
              <a:buChar char="•"/>
            </a:pPr>
            <a:r>
              <a:rPr lang="hu-HU" sz="6800"/>
              <a:t>Svartvitt tänkande </a:t>
            </a:r>
            <a:r>
              <a:rPr lang="hu-HU" sz="6800">
                <a:solidFill>
                  <a:srgbClr val="000000"/>
                </a:solidFill>
              </a:rPr>
              <a:t>betyder att man tänker i alltför förenklade termer, i enkla kategorier som rätt eller fel, utan någon nyans eller komplexitet</a:t>
            </a:r>
            <a:r>
              <a:rPr b="0" i="0" lang="hu-HU" sz="6800" u="none" strike="noStrike">
                <a:solidFill>
                  <a:srgbClr val="000000"/>
                </a:solidFill>
                <a:latin typeface="Calibri"/>
                <a:ea typeface="Calibri"/>
                <a:cs typeface="Calibri"/>
                <a:sym typeface="Calibri"/>
              </a:rPr>
              <a:t>. </a:t>
            </a:r>
            <a:endParaRPr b="0" i="0" sz="6800" u="none" strike="noStrike">
              <a:solidFill>
                <a:srgbClr val="000000"/>
              </a:solidFill>
              <a:latin typeface="Calibri"/>
              <a:ea typeface="Calibri"/>
              <a:cs typeface="Calibri"/>
              <a:sym typeface="Calibri"/>
            </a:endParaRPr>
          </a:p>
          <a:p>
            <a:pPr indent="-88265" lvl="0" marL="228600" rtl="0" algn="l">
              <a:lnSpc>
                <a:spcPct val="90000"/>
              </a:lnSpc>
              <a:spcBef>
                <a:spcPts val="1000"/>
              </a:spcBef>
              <a:spcAft>
                <a:spcPts val="0"/>
              </a:spcAft>
              <a:buClr>
                <a:schemeClr val="dk1"/>
              </a:buClr>
              <a:buSzPct val="100000"/>
              <a:buNone/>
            </a:pPr>
            <a:r>
              <a:t/>
            </a:r>
            <a:endParaRPr sz="6800">
              <a:solidFill>
                <a:srgbClr val="000000"/>
              </a:solidFill>
              <a:latin typeface="Calibri"/>
              <a:ea typeface="Calibri"/>
              <a:cs typeface="Calibri"/>
              <a:sym typeface="Calibri"/>
            </a:endParaRPr>
          </a:p>
          <a:p>
            <a:pPr indent="-228600" lvl="0" marL="228600" rtl="0" algn="l">
              <a:lnSpc>
                <a:spcPct val="90000"/>
              </a:lnSpc>
              <a:spcBef>
                <a:spcPts val="1000"/>
              </a:spcBef>
              <a:spcAft>
                <a:spcPts val="0"/>
              </a:spcAft>
              <a:buClr>
                <a:srgbClr val="000000"/>
              </a:buClr>
              <a:buSzPct val="100000"/>
              <a:buChar char="•"/>
            </a:pPr>
            <a:r>
              <a:rPr lang="hu-HU" sz="6800">
                <a:solidFill>
                  <a:srgbClr val="000000"/>
                </a:solidFill>
              </a:rPr>
              <a:t>Motsatsen till svartvitt tänkande är nyanser, komplexitet och kritiskt tänkande. Konsekvenserna kan bli att vi går miste om fakta eller aspekter av verkligheten, och vi får en snedvriden förståelse. Vi kan fatta dåliga beslut baserat på en förvrängd åsikt</a:t>
            </a:r>
            <a:r>
              <a:rPr b="0" i="0" lang="hu-HU" sz="6800" u="none" strike="noStrike">
                <a:solidFill>
                  <a:srgbClr val="000000"/>
                </a:solidFill>
                <a:latin typeface="Calibri"/>
                <a:ea typeface="Calibri"/>
                <a:cs typeface="Calibri"/>
                <a:sym typeface="Calibri"/>
              </a:rPr>
              <a:t>. </a:t>
            </a:r>
            <a:endParaRPr b="0" i="0" sz="6800" u="none" strike="noStrike">
              <a:solidFill>
                <a:srgbClr val="000000"/>
              </a:solidFill>
              <a:latin typeface="Calibri"/>
              <a:ea typeface="Calibri"/>
              <a:cs typeface="Calibri"/>
              <a:sym typeface="Calibri"/>
            </a:endParaRPr>
          </a:p>
          <a:p>
            <a:pPr indent="-88265" lvl="0" marL="228600" rtl="0" algn="l">
              <a:lnSpc>
                <a:spcPct val="90000"/>
              </a:lnSpc>
              <a:spcBef>
                <a:spcPts val="1000"/>
              </a:spcBef>
              <a:spcAft>
                <a:spcPts val="0"/>
              </a:spcAft>
              <a:buClr>
                <a:schemeClr val="dk1"/>
              </a:buClr>
              <a:buSzPct val="100000"/>
              <a:buNone/>
            </a:pPr>
            <a:r>
              <a:t/>
            </a:r>
            <a:endParaRPr sz="6800">
              <a:solidFill>
                <a:srgbClr val="000000"/>
              </a:solidFill>
              <a:latin typeface="Calibri"/>
              <a:ea typeface="Calibri"/>
              <a:cs typeface="Calibri"/>
              <a:sym typeface="Calibri"/>
            </a:endParaRPr>
          </a:p>
          <a:p>
            <a:pPr indent="-170815" lvl="0" marL="228600" rtl="0" algn="l">
              <a:lnSpc>
                <a:spcPct val="90000"/>
              </a:lnSpc>
              <a:spcBef>
                <a:spcPts val="1000"/>
              </a:spcBef>
              <a:spcAft>
                <a:spcPts val="0"/>
              </a:spcAft>
              <a:buClr>
                <a:schemeClr val="dk1"/>
              </a:buClr>
              <a:buSzPct val="100000"/>
              <a:buNone/>
            </a:pPr>
            <a:r>
              <a:t/>
            </a:r>
            <a:endParaRPr/>
          </a:p>
        </p:txBody>
      </p:sp>
      <p:sp>
        <p:nvSpPr>
          <p:cNvPr id="395" name="Google Shape;395;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399" name="Shape 399"/>
        <p:cNvGrpSpPr/>
        <p:nvPr/>
      </p:nvGrpSpPr>
      <p:grpSpPr>
        <a:xfrm>
          <a:off x="0" y="0"/>
          <a:ext cx="0" cy="0"/>
          <a:chOff x="0" y="0"/>
          <a:chExt cx="0" cy="0"/>
        </a:xfrm>
      </p:grpSpPr>
      <p:sp>
        <p:nvSpPr>
          <p:cNvPr id="400" name="Google Shape;400;p24"/>
          <p:cNvSpPr txBox="1"/>
          <p:nvPr>
            <p:ph type="ctrTitle"/>
          </p:nvPr>
        </p:nvSpPr>
        <p:spPr>
          <a:xfrm>
            <a:off x="1524000" y="951710"/>
            <a:ext cx="9144000" cy="103890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hu-HU"/>
              <a:t>Diskussionsfråga</a:t>
            </a:r>
            <a:endParaRPr/>
          </a:p>
        </p:txBody>
      </p:sp>
      <p:sp>
        <p:nvSpPr>
          <p:cNvPr id="401" name="Google Shape;401;p24"/>
          <p:cNvSpPr txBox="1"/>
          <p:nvPr>
            <p:ph idx="1" type="subTitle"/>
          </p:nvPr>
        </p:nvSpPr>
        <p:spPr>
          <a:xfrm>
            <a:off x="950026" y="2418080"/>
            <a:ext cx="10291948" cy="3313348"/>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None/>
            </a:pPr>
            <a:r>
              <a:t/>
            </a:r>
            <a:endParaRPr sz="2800"/>
          </a:p>
          <a:p>
            <a:pPr indent="0" lvl="0" marL="0" rtl="0" algn="ctr">
              <a:lnSpc>
                <a:spcPct val="90000"/>
              </a:lnSpc>
              <a:spcBef>
                <a:spcPts val="1000"/>
              </a:spcBef>
              <a:spcAft>
                <a:spcPts val="0"/>
              </a:spcAft>
              <a:buClr>
                <a:schemeClr val="dk1"/>
              </a:buClr>
              <a:buSzPts val="3600"/>
              <a:buNone/>
            </a:pPr>
            <a:r>
              <a:rPr b="1" lang="hu-HU" sz="3600"/>
              <a:t>Hur kan man underlätta kritiskt tänkande i klassrummet?</a:t>
            </a:r>
            <a:endParaRPr/>
          </a:p>
          <a:p>
            <a:pPr indent="0" lvl="0" marL="0" rtl="0" algn="ctr">
              <a:lnSpc>
                <a:spcPct val="90000"/>
              </a:lnSpc>
              <a:spcBef>
                <a:spcPts val="1000"/>
              </a:spcBef>
              <a:spcAft>
                <a:spcPts val="0"/>
              </a:spcAft>
              <a:buClr>
                <a:schemeClr val="dk1"/>
              </a:buClr>
              <a:buSzPts val="3600"/>
              <a:buNone/>
            </a:pPr>
            <a:r>
              <a:t/>
            </a:r>
            <a:endParaRPr b="1" sz="3600"/>
          </a:p>
          <a:p>
            <a:pPr indent="0" lvl="0" marL="0" rtl="0" algn="ctr">
              <a:lnSpc>
                <a:spcPct val="90000"/>
              </a:lnSpc>
              <a:spcBef>
                <a:spcPts val="1000"/>
              </a:spcBef>
              <a:spcAft>
                <a:spcPts val="0"/>
              </a:spcAft>
              <a:buClr>
                <a:schemeClr val="dk1"/>
              </a:buClr>
              <a:buSzPts val="2800"/>
              <a:buNone/>
            </a:pPr>
            <a:r>
              <a:t/>
            </a:r>
            <a:endParaRPr sz="2800"/>
          </a:p>
        </p:txBody>
      </p:sp>
      <p:pic>
        <p:nvPicPr>
          <p:cNvPr id="402" name="Google Shape;402;p24"/>
          <p:cNvPicPr preferRelativeResize="0"/>
          <p:nvPr/>
        </p:nvPicPr>
        <p:blipFill rotWithShape="1">
          <a:blip r:embed="rId3">
            <a:alphaModFix/>
          </a:blip>
          <a:srcRect b="0" l="0" r="0" t="0"/>
          <a:stretch/>
        </p:blipFill>
        <p:spPr>
          <a:xfrm>
            <a:off x="7514896" y="3624262"/>
            <a:ext cx="3905250" cy="323373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25"/>
          <p:cNvSpPr txBox="1"/>
          <p:nvPr>
            <p:ph type="title"/>
          </p:nvPr>
        </p:nvSpPr>
        <p:spPr>
          <a:xfrm>
            <a:off x="838200" y="203200"/>
            <a:ext cx="10515600" cy="7966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Att främja kritiskt tänkande</a:t>
            </a:r>
            <a:endParaRPr/>
          </a:p>
        </p:txBody>
      </p:sp>
      <p:sp>
        <p:nvSpPr>
          <p:cNvPr id="408" name="Google Shape;408;p25"/>
          <p:cNvSpPr txBox="1"/>
          <p:nvPr>
            <p:ph idx="1" type="body"/>
          </p:nvPr>
        </p:nvSpPr>
        <p:spPr>
          <a:xfrm>
            <a:off x="838200" y="985520"/>
            <a:ext cx="10515600" cy="5669280"/>
          </a:xfrm>
          <a:prstGeom prst="rect">
            <a:avLst/>
          </a:prstGeom>
          <a:noFill/>
          <a:ln>
            <a:noFill/>
          </a:ln>
        </p:spPr>
        <p:txBody>
          <a:bodyPr anchorCtr="0" anchor="t" bIns="45700" lIns="91425" spcFirstLastPara="1" rIns="91425" wrap="square" tIns="45700">
            <a:normAutofit fontScale="62500" lnSpcReduction="20000"/>
          </a:bodyPr>
          <a:lstStyle/>
          <a:p>
            <a:pPr indent="0" lvl="0" marL="0" rtl="0" algn="l">
              <a:lnSpc>
                <a:spcPct val="90000"/>
              </a:lnSpc>
              <a:spcBef>
                <a:spcPts val="0"/>
              </a:spcBef>
              <a:spcAft>
                <a:spcPts val="0"/>
              </a:spcAft>
              <a:buClr>
                <a:srgbClr val="000000"/>
              </a:buClr>
              <a:buSzPct val="100000"/>
              <a:buNone/>
            </a:pPr>
            <a:r>
              <a:rPr b="1" lang="hu-HU">
                <a:solidFill>
                  <a:srgbClr val="000000"/>
                </a:solidFill>
                <a:highlight>
                  <a:srgbClr val="00FFFF"/>
                </a:highlight>
                <a:latin typeface="Arial"/>
                <a:ea typeface="Arial"/>
                <a:cs typeface="Arial"/>
                <a:sym typeface="Arial"/>
              </a:rPr>
              <a:t>Hur</a:t>
            </a:r>
            <a:r>
              <a:rPr b="1" i="0" lang="hu-HU" u="none" strike="noStrike">
                <a:solidFill>
                  <a:srgbClr val="000000"/>
                </a:solidFill>
                <a:highlight>
                  <a:srgbClr val="00FFFF"/>
                </a:highlight>
                <a:latin typeface="Arial"/>
                <a:ea typeface="Arial"/>
                <a:cs typeface="Arial"/>
                <a:sym typeface="Arial"/>
              </a:rPr>
              <a:t> </a:t>
            </a:r>
            <a:r>
              <a:rPr b="1" lang="hu-HU">
                <a:solidFill>
                  <a:srgbClr val="000000"/>
                </a:solidFill>
                <a:highlight>
                  <a:srgbClr val="00FFFF"/>
                </a:highlight>
                <a:latin typeface="Arial"/>
                <a:ea typeface="Arial"/>
                <a:cs typeface="Arial"/>
                <a:sym typeface="Arial"/>
              </a:rPr>
              <a:t>k</a:t>
            </a:r>
            <a:r>
              <a:rPr b="1" i="0" lang="hu-HU" u="none" strike="noStrike">
                <a:solidFill>
                  <a:srgbClr val="000000"/>
                </a:solidFill>
                <a:highlight>
                  <a:srgbClr val="00FFFF"/>
                </a:highlight>
                <a:latin typeface="Arial"/>
                <a:ea typeface="Arial"/>
                <a:cs typeface="Arial"/>
                <a:sym typeface="Arial"/>
              </a:rPr>
              <a:t>an man främja </a:t>
            </a:r>
            <a:r>
              <a:rPr b="1" lang="hu-HU">
                <a:solidFill>
                  <a:srgbClr val="000000"/>
                </a:solidFill>
                <a:highlight>
                  <a:srgbClr val="00FFFF"/>
                </a:highlight>
                <a:latin typeface="Arial"/>
                <a:ea typeface="Arial"/>
                <a:cs typeface="Arial"/>
                <a:sym typeface="Arial"/>
              </a:rPr>
              <a:t>k</a:t>
            </a:r>
            <a:r>
              <a:rPr b="1" i="0" lang="hu-HU" u="none" strike="noStrike">
                <a:solidFill>
                  <a:srgbClr val="000000"/>
                </a:solidFill>
                <a:highlight>
                  <a:srgbClr val="00FFFF"/>
                </a:highlight>
                <a:latin typeface="Arial"/>
                <a:ea typeface="Arial"/>
                <a:cs typeface="Arial"/>
                <a:sym typeface="Arial"/>
              </a:rPr>
              <a:t>riti</a:t>
            </a:r>
            <a:r>
              <a:rPr b="1" lang="hu-HU">
                <a:solidFill>
                  <a:srgbClr val="000000"/>
                </a:solidFill>
                <a:highlight>
                  <a:srgbClr val="00FFFF"/>
                </a:highlight>
                <a:latin typeface="Arial"/>
                <a:ea typeface="Arial"/>
                <a:cs typeface="Arial"/>
                <a:sym typeface="Arial"/>
              </a:rPr>
              <a:t>skt</a:t>
            </a:r>
            <a:r>
              <a:rPr b="1" i="0" lang="hu-HU" u="none" strike="noStrike">
                <a:solidFill>
                  <a:srgbClr val="000000"/>
                </a:solidFill>
                <a:highlight>
                  <a:srgbClr val="00FFFF"/>
                </a:highlight>
                <a:latin typeface="Arial"/>
                <a:ea typeface="Arial"/>
                <a:cs typeface="Arial"/>
                <a:sym typeface="Arial"/>
              </a:rPr>
              <a:t> </a:t>
            </a:r>
            <a:r>
              <a:rPr b="1" lang="hu-HU">
                <a:solidFill>
                  <a:srgbClr val="000000"/>
                </a:solidFill>
                <a:highlight>
                  <a:srgbClr val="00FFFF"/>
                </a:highlight>
                <a:latin typeface="Arial"/>
                <a:ea typeface="Arial"/>
                <a:cs typeface="Arial"/>
                <a:sym typeface="Arial"/>
              </a:rPr>
              <a:t>tänkande</a:t>
            </a:r>
            <a:r>
              <a:rPr b="1" i="0" lang="hu-HU" u="none" strike="noStrike">
                <a:solidFill>
                  <a:srgbClr val="000000"/>
                </a:solidFill>
                <a:highlight>
                  <a:srgbClr val="00FFFF"/>
                </a:highlight>
                <a:latin typeface="Arial"/>
                <a:ea typeface="Arial"/>
                <a:cs typeface="Arial"/>
                <a:sym typeface="Arial"/>
              </a:rPr>
              <a:t>?</a:t>
            </a:r>
            <a:endParaRPr/>
          </a:p>
          <a:p>
            <a:pPr indent="-215265" lvl="0" marL="228600" rtl="0" algn="l">
              <a:lnSpc>
                <a:spcPct val="90000"/>
              </a:lnSpc>
              <a:spcBef>
                <a:spcPts val="1000"/>
              </a:spcBef>
              <a:spcAft>
                <a:spcPts val="0"/>
              </a:spcAft>
              <a:buClr>
                <a:srgbClr val="000000"/>
              </a:buClr>
              <a:buSzPct val="100000"/>
              <a:buChar char="•"/>
            </a:pPr>
            <a:r>
              <a:rPr lang="hu-HU">
                <a:solidFill>
                  <a:srgbClr val="000000"/>
                </a:solidFill>
                <a:latin typeface="Arial"/>
                <a:ea typeface="Arial"/>
                <a:cs typeface="Arial"/>
                <a:sym typeface="Arial"/>
              </a:rPr>
              <a:t>Om vi förmår skapa och främja en kommunikationskultur där kritiskt tänkande, konstruktiv kritik, prövning av idéer och argument, ställa frågor och uttrycka tvivel värderas och belönas.</a:t>
            </a:r>
            <a:endParaRPr>
              <a:solidFill>
                <a:srgbClr val="000000"/>
              </a:solidFill>
              <a:latin typeface="Arial"/>
              <a:ea typeface="Arial"/>
              <a:cs typeface="Arial"/>
              <a:sym typeface="Arial"/>
            </a:endParaRPr>
          </a:p>
          <a:p>
            <a:pPr indent="-215265" lvl="0" marL="228600" rtl="0" algn="l">
              <a:lnSpc>
                <a:spcPct val="90000"/>
              </a:lnSpc>
              <a:spcBef>
                <a:spcPts val="1000"/>
              </a:spcBef>
              <a:spcAft>
                <a:spcPts val="0"/>
              </a:spcAft>
              <a:buClr>
                <a:srgbClr val="000000"/>
              </a:buClr>
              <a:buSzPct val="100000"/>
              <a:buChar char="•"/>
            </a:pPr>
            <a:r>
              <a:rPr lang="hu-HU">
                <a:solidFill>
                  <a:srgbClr val="000000"/>
                </a:solidFill>
                <a:latin typeface="Arial"/>
                <a:ea typeface="Arial"/>
                <a:cs typeface="Arial"/>
                <a:sym typeface="Arial"/>
              </a:rPr>
              <a:t>Det är viktigt att uttryckligen kommunicera värdet av kritiskt tänkande, fungera som positiva förebilder och utrusta eleverna med verktygslådan för kritiskt tänkande (gör det tydligt vilka beteenden som är konstruktiva och hjälpsamma och vilka som är destruktiva).</a:t>
            </a:r>
            <a:endParaRPr>
              <a:solidFill>
                <a:srgbClr val="000000"/>
              </a:solidFill>
              <a:latin typeface="Arial"/>
              <a:ea typeface="Arial"/>
              <a:cs typeface="Arial"/>
              <a:sym typeface="Arial"/>
            </a:endParaRPr>
          </a:p>
          <a:p>
            <a:pPr indent="-215265" lvl="0" marL="228600" rtl="0" algn="l">
              <a:lnSpc>
                <a:spcPct val="90000"/>
              </a:lnSpc>
              <a:spcBef>
                <a:spcPts val="1000"/>
              </a:spcBef>
              <a:spcAft>
                <a:spcPts val="0"/>
              </a:spcAft>
              <a:buClr>
                <a:srgbClr val="000000"/>
              </a:buClr>
              <a:buSzPct val="100000"/>
              <a:buChar char="•"/>
            </a:pPr>
            <a:r>
              <a:rPr lang="hu-HU">
                <a:solidFill>
                  <a:srgbClr val="000000"/>
                </a:solidFill>
                <a:latin typeface="Arial"/>
                <a:ea typeface="Arial"/>
                <a:cs typeface="Arial"/>
                <a:sym typeface="Arial"/>
              </a:rPr>
              <a:t>I en kultur som denna förstår medlemmar i samhället att alla tjänar på kritiskt tänkande eftersom det resulterar i bättre kvalitet på argument och beslut. </a:t>
            </a:r>
            <a:endParaRPr/>
          </a:p>
          <a:p>
            <a:pPr indent="0" lvl="0" marL="0" rtl="0" algn="l">
              <a:lnSpc>
                <a:spcPct val="90000"/>
              </a:lnSpc>
              <a:spcBef>
                <a:spcPts val="1000"/>
              </a:spcBef>
              <a:spcAft>
                <a:spcPts val="0"/>
              </a:spcAft>
              <a:buClr>
                <a:srgbClr val="000000"/>
              </a:buClr>
              <a:buSzPct val="100000"/>
              <a:buNone/>
            </a:pPr>
            <a:r>
              <a:rPr b="1" lang="hu-HU">
                <a:solidFill>
                  <a:srgbClr val="000000"/>
                </a:solidFill>
                <a:highlight>
                  <a:srgbClr val="00FFFF"/>
                </a:highlight>
                <a:latin typeface="Arial"/>
                <a:ea typeface="Arial"/>
                <a:cs typeface="Arial"/>
                <a:sym typeface="Arial"/>
              </a:rPr>
              <a:t>Vilka är några av metoderna som kritiskt tänkande kan underlättas med</a:t>
            </a:r>
            <a:r>
              <a:rPr b="1" i="0" lang="hu-HU" u="none" strike="noStrike">
                <a:solidFill>
                  <a:srgbClr val="000000"/>
                </a:solidFill>
                <a:highlight>
                  <a:srgbClr val="00FFFF"/>
                </a:highlight>
                <a:latin typeface="Arial"/>
                <a:ea typeface="Arial"/>
                <a:cs typeface="Arial"/>
                <a:sym typeface="Arial"/>
              </a:rPr>
              <a:t>?</a:t>
            </a:r>
            <a:endParaRPr/>
          </a:p>
          <a:p>
            <a:pPr indent="-215265" lvl="0" marL="228600" rtl="0" algn="l">
              <a:lnSpc>
                <a:spcPct val="90000"/>
              </a:lnSpc>
              <a:spcBef>
                <a:spcPts val="1000"/>
              </a:spcBef>
              <a:spcAft>
                <a:spcPts val="0"/>
              </a:spcAft>
              <a:buClr>
                <a:srgbClr val="000000"/>
              </a:buClr>
              <a:buSzPct val="100000"/>
              <a:buChar char="•"/>
            </a:pPr>
            <a:r>
              <a:rPr lang="hu-HU">
                <a:solidFill>
                  <a:srgbClr val="000000"/>
                </a:solidFill>
                <a:latin typeface="Arial"/>
                <a:ea typeface="Arial"/>
                <a:cs typeface="Arial"/>
                <a:sym typeface="Arial"/>
              </a:rPr>
              <a:t>Metoder med vilka kritiskt tänkande kan underlättas är: </a:t>
            </a:r>
            <a:endParaRPr b="0" i="0" u="none" strike="noStrike">
              <a:solidFill>
                <a:srgbClr val="000000"/>
              </a:solidFill>
              <a:latin typeface="Arial"/>
              <a:ea typeface="Arial"/>
              <a:cs typeface="Arial"/>
              <a:sym typeface="Arial"/>
            </a:endParaRPr>
          </a:p>
          <a:p>
            <a:pPr indent="-217169" lvl="1" marL="685800" rtl="0" algn="l">
              <a:lnSpc>
                <a:spcPct val="90000"/>
              </a:lnSpc>
              <a:spcBef>
                <a:spcPts val="500"/>
              </a:spcBef>
              <a:spcAft>
                <a:spcPts val="0"/>
              </a:spcAft>
              <a:buClr>
                <a:srgbClr val="000000"/>
              </a:buClr>
              <a:buSzPct val="100000"/>
              <a:buChar char="•"/>
            </a:pPr>
            <a:r>
              <a:rPr lang="hu-HU">
                <a:solidFill>
                  <a:srgbClr val="000000"/>
                </a:solidFill>
                <a:latin typeface="Arial"/>
                <a:ea typeface="Arial"/>
                <a:cs typeface="Arial"/>
                <a:sym typeface="Arial"/>
              </a:rPr>
              <a:t>att undersöka en fråga eller ett ämne ur flera perspektiv;</a:t>
            </a:r>
            <a:endParaRPr b="0" i="0" u="none" strike="noStrike">
              <a:solidFill>
                <a:srgbClr val="000000"/>
              </a:solidFill>
              <a:latin typeface="Arial"/>
              <a:ea typeface="Arial"/>
              <a:cs typeface="Arial"/>
              <a:sym typeface="Arial"/>
            </a:endParaRPr>
          </a:p>
          <a:p>
            <a:pPr indent="-217169" lvl="1" marL="685800" rtl="0" algn="l">
              <a:lnSpc>
                <a:spcPct val="90000"/>
              </a:lnSpc>
              <a:spcBef>
                <a:spcPts val="500"/>
              </a:spcBef>
              <a:spcAft>
                <a:spcPts val="0"/>
              </a:spcAft>
              <a:buClr>
                <a:srgbClr val="000000"/>
              </a:buClr>
              <a:buSzPct val="100000"/>
              <a:buChar char="•"/>
            </a:pPr>
            <a:r>
              <a:rPr lang="hu-HU">
                <a:solidFill>
                  <a:srgbClr val="000000"/>
                </a:solidFill>
                <a:latin typeface="Arial"/>
                <a:ea typeface="Arial"/>
                <a:cs typeface="Arial"/>
                <a:sym typeface="Arial"/>
              </a:rPr>
              <a:t>att samla argument för och emot;</a:t>
            </a:r>
            <a:endParaRPr>
              <a:solidFill>
                <a:srgbClr val="000000"/>
              </a:solidFill>
              <a:latin typeface="Arial"/>
              <a:ea typeface="Arial"/>
              <a:cs typeface="Arial"/>
              <a:sym typeface="Arial"/>
            </a:endParaRPr>
          </a:p>
          <a:p>
            <a:pPr indent="-217169" lvl="1" marL="685800" rtl="0" algn="l">
              <a:lnSpc>
                <a:spcPct val="90000"/>
              </a:lnSpc>
              <a:spcBef>
                <a:spcPts val="500"/>
              </a:spcBef>
              <a:spcAft>
                <a:spcPts val="0"/>
              </a:spcAft>
              <a:buClr>
                <a:srgbClr val="000000"/>
              </a:buClr>
              <a:buSzPct val="100000"/>
              <a:buChar char="•"/>
            </a:pPr>
            <a:r>
              <a:rPr lang="hu-HU">
                <a:solidFill>
                  <a:srgbClr val="000000"/>
                </a:solidFill>
                <a:latin typeface="Arial"/>
                <a:ea typeface="Arial"/>
                <a:cs typeface="Arial"/>
                <a:sym typeface="Arial"/>
              </a:rPr>
              <a:t>att utse en "djävulens advokat" vars uppgift är att hitta de svaga punkterna i våra idéer/argument och ge konstruktiv kritik;</a:t>
            </a:r>
            <a:endParaRPr>
              <a:solidFill>
                <a:srgbClr val="000000"/>
              </a:solidFill>
              <a:latin typeface="Arial"/>
              <a:ea typeface="Arial"/>
              <a:cs typeface="Arial"/>
              <a:sym typeface="Arial"/>
            </a:endParaRPr>
          </a:p>
          <a:p>
            <a:pPr indent="-217169" lvl="1" marL="685800" rtl="0" algn="l">
              <a:lnSpc>
                <a:spcPct val="90000"/>
              </a:lnSpc>
              <a:spcBef>
                <a:spcPts val="500"/>
              </a:spcBef>
              <a:spcAft>
                <a:spcPts val="0"/>
              </a:spcAft>
              <a:buClr>
                <a:srgbClr val="000000"/>
              </a:buClr>
              <a:buSzPct val="100000"/>
              <a:buChar char="•"/>
            </a:pPr>
            <a:r>
              <a:rPr lang="hu-HU">
                <a:solidFill>
                  <a:srgbClr val="000000"/>
                </a:solidFill>
                <a:latin typeface="Arial"/>
                <a:ea typeface="Arial"/>
                <a:cs typeface="Arial"/>
                <a:sym typeface="Arial"/>
              </a:rPr>
              <a:t>att ställa frågor osv.</a:t>
            </a:r>
            <a:r>
              <a:rPr b="0" i="0" lang="hu-HU" u="none" strike="noStrike">
                <a:solidFill>
                  <a:srgbClr val="000000"/>
                </a:solidFill>
                <a:latin typeface="Arial"/>
                <a:ea typeface="Arial"/>
                <a:cs typeface="Arial"/>
                <a:sym typeface="Arial"/>
              </a:rPr>
              <a:t> </a:t>
            </a:r>
            <a:endParaRPr b="0" i="0" u="none" strike="noStrike">
              <a:solidFill>
                <a:srgbClr val="000000"/>
              </a:solidFill>
              <a:latin typeface="Arial"/>
              <a:ea typeface="Arial"/>
              <a:cs typeface="Arial"/>
              <a:sym typeface="Arial"/>
            </a:endParaRPr>
          </a:p>
          <a:p>
            <a:pPr indent="0" lvl="0" marL="0" rtl="0" algn="l">
              <a:lnSpc>
                <a:spcPct val="90000"/>
              </a:lnSpc>
              <a:spcBef>
                <a:spcPts val="1000"/>
              </a:spcBef>
              <a:spcAft>
                <a:spcPts val="0"/>
              </a:spcAft>
              <a:buClr>
                <a:srgbClr val="000000"/>
              </a:buClr>
              <a:buSzPct val="100000"/>
              <a:buNone/>
            </a:pPr>
            <a:r>
              <a:rPr b="1" lang="hu-HU">
                <a:solidFill>
                  <a:srgbClr val="000000"/>
                </a:solidFill>
                <a:highlight>
                  <a:srgbClr val="00FFFF"/>
                </a:highlight>
                <a:latin typeface="Arial"/>
                <a:ea typeface="Arial"/>
                <a:cs typeface="Arial"/>
                <a:sym typeface="Arial"/>
              </a:rPr>
              <a:t>Vilken kompetens behövs</a:t>
            </a:r>
            <a:r>
              <a:rPr b="1" i="0" lang="hu-HU" u="none" strike="noStrike">
                <a:solidFill>
                  <a:srgbClr val="000000"/>
                </a:solidFill>
                <a:highlight>
                  <a:srgbClr val="00FFFF"/>
                </a:highlight>
                <a:latin typeface="Arial"/>
                <a:ea typeface="Arial"/>
                <a:cs typeface="Arial"/>
                <a:sym typeface="Arial"/>
              </a:rPr>
              <a:t>? </a:t>
            </a:r>
            <a:endParaRPr/>
          </a:p>
          <a:p>
            <a:pPr indent="-215265" lvl="0" marL="228600" rtl="0" algn="l">
              <a:lnSpc>
                <a:spcPct val="90000"/>
              </a:lnSpc>
              <a:spcBef>
                <a:spcPts val="1000"/>
              </a:spcBef>
              <a:spcAft>
                <a:spcPts val="0"/>
              </a:spcAft>
              <a:buClr>
                <a:srgbClr val="000000"/>
              </a:buClr>
              <a:buSzPct val="100000"/>
              <a:buChar char="•"/>
            </a:pPr>
            <a:r>
              <a:rPr lang="hu-HU">
                <a:solidFill>
                  <a:srgbClr val="000000"/>
                </a:solidFill>
                <a:latin typeface="Arial"/>
                <a:ea typeface="Arial"/>
                <a:cs typeface="Arial"/>
                <a:sym typeface="Arial"/>
              </a:rPr>
              <a:t>För att vi ska kunna göra detta är det viktigt att vi tolererar den osäkerhet som följer med att inte alltid veta rätt svar direkt. Det är också viktigt för alla att lära sig att ge feedback konstruktivt och med respekt. Det är viktigt att lära sig och öva på att man är välkommen att inte hålla med en annans åsikt men det är inte okej att bete sig respektlöst. </a:t>
            </a:r>
            <a:endParaRPr>
              <a:solidFill>
                <a:srgbClr val="000000"/>
              </a:solidFill>
              <a:latin typeface="Arial"/>
              <a:ea typeface="Arial"/>
              <a:cs typeface="Arial"/>
              <a:sym typeface="Arial"/>
            </a:endParaRPr>
          </a:p>
          <a:p>
            <a:pPr indent="-104140" lvl="0" marL="228600" rtl="0" algn="l">
              <a:lnSpc>
                <a:spcPct val="90000"/>
              </a:lnSpc>
              <a:spcBef>
                <a:spcPts val="1000"/>
              </a:spcBef>
              <a:spcAft>
                <a:spcPts val="0"/>
              </a:spcAft>
              <a:buClr>
                <a:schemeClr val="dk1"/>
              </a:buClr>
              <a:buSzPct val="100000"/>
              <a:buNone/>
            </a:pPr>
            <a:r>
              <a:t/>
            </a:r>
            <a:endParaRPr/>
          </a:p>
        </p:txBody>
      </p:sp>
      <p:sp>
        <p:nvSpPr>
          <p:cNvPr id="409" name="Google Shape;409;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26"/>
          <p:cNvSpPr txBox="1"/>
          <p:nvPr>
            <p:ph type="title"/>
          </p:nvPr>
        </p:nvSpPr>
        <p:spPr>
          <a:xfrm>
            <a:off x="838200" y="284797"/>
            <a:ext cx="10515600" cy="10096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Överlägsenhetskänsla </a:t>
            </a:r>
            <a:endParaRPr/>
          </a:p>
        </p:txBody>
      </p:sp>
      <p:sp>
        <p:nvSpPr>
          <p:cNvPr id="415" name="Google Shape;415;p26"/>
          <p:cNvSpPr txBox="1"/>
          <p:nvPr>
            <p:ph idx="1" type="body"/>
          </p:nvPr>
        </p:nvSpPr>
        <p:spPr>
          <a:xfrm>
            <a:off x="838200" y="1690688"/>
            <a:ext cx="10515600" cy="4486275"/>
          </a:xfrm>
          <a:prstGeom prst="rect">
            <a:avLst/>
          </a:prstGeom>
          <a:noFill/>
          <a:ln>
            <a:noFill/>
          </a:ln>
        </p:spPr>
        <p:txBody>
          <a:bodyPr anchorCtr="0" anchor="t" bIns="45700" lIns="91425" spcFirstLastPara="1" rIns="91425" wrap="square" tIns="45700">
            <a:normAutofit fontScale="77500" lnSpcReduction="20000"/>
          </a:bodyPr>
          <a:lstStyle/>
          <a:p>
            <a:pPr indent="-228600" lvl="0" marL="228600" rtl="0" algn="l">
              <a:lnSpc>
                <a:spcPct val="90000"/>
              </a:lnSpc>
              <a:spcBef>
                <a:spcPts val="0"/>
              </a:spcBef>
              <a:spcAft>
                <a:spcPts val="0"/>
              </a:spcAft>
              <a:buClr>
                <a:srgbClr val="000000"/>
              </a:buClr>
              <a:buSzPct val="100000"/>
              <a:buChar char="•"/>
            </a:pPr>
            <a:r>
              <a:rPr lang="hu-HU">
                <a:solidFill>
                  <a:srgbClr val="000000"/>
                </a:solidFill>
              </a:rPr>
              <a:t>Överlägsenhetskänsla</a:t>
            </a:r>
            <a:r>
              <a:rPr b="0" i="0" lang="hu-HU" u="none" strike="noStrike">
                <a:solidFill>
                  <a:srgbClr val="000000"/>
                </a:solidFill>
                <a:latin typeface="Calibri"/>
                <a:ea typeface="Calibri"/>
                <a:cs typeface="Calibri"/>
                <a:sym typeface="Calibri"/>
              </a:rPr>
              <a:t> </a:t>
            </a:r>
            <a:r>
              <a:rPr lang="hu-HU">
                <a:solidFill>
                  <a:srgbClr val="000000"/>
                </a:solidFill>
              </a:rPr>
              <a:t>innebär att medlemmar av extremistiska grupper ser sig själva som överlägsna, bättre och mer värda än andra. De tilldelar sin grupp ett högre värde samtidigt som de förnedrar andra grupper</a:t>
            </a:r>
            <a:r>
              <a:rPr b="0" i="0" lang="hu-HU" u="none" strike="noStrike">
                <a:solidFill>
                  <a:srgbClr val="000000"/>
                </a:solidFill>
                <a:latin typeface="Calibri"/>
                <a:ea typeface="Calibri"/>
                <a:cs typeface="Calibri"/>
                <a:sym typeface="Calibri"/>
              </a:rPr>
              <a:t>. </a:t>
            </a:r>
            <a:endParaRPr>
              <a:solidFill>
                <a:srgbClr val="000000"/>
              </a:solidFill>
              <a:latin typeface="Calibri"/>
              <a:ea typeface="Calibri"/>
              <a:cs typeface="Calibri"/>
              <a:sym typeface="Calibri"/>
            </a:endParaRPr>
          </a:p>
          <a:p>
            <a:pPr indent="-90804" lvl="0" marL="228600" rtl="0" algn="l">
              <a:lnSpc>
                <a:spcPct val="90000"/>
              </a:lnSpc>
              <a:spcBef>
                <a:spcPts val="1000"/>
              </a:spcBef>
              <a:spcAft>
                <a:spcPts val="0"/>
              </a:spcAft>
              <a:buClr>
                <a:schemeClr val="dk1"/>
              </a:buClr>
              <a:buSzPct val="100000"/>
              <a:buNone/>
            </a:pPr>
            <a:r>
              <a:t/>
            </a:r>
            <a:endParaRPr b="0" i="0" u="none" strike="noStrike">
              <a:solidFill>
                <a:srgbClr val="000000"/>
              </a:solidFill>
              <a:latin typeface="Calibri"/>
              <a:ea typeface="Calibri"/>
              <a:cs typeface="Calibri"/>
              <a:sym typeface="Calibri"/>
            </a:endParaRPr>
          </a:p>
          <a:p>
            <a:pPr indent="-228600" lvl="0" marL="228600" rtl="0" algn="l">
              <a:lnSpc>
                <a:spcPct val="90000"/>
              </a:lnSpc>
              <a:spcBef>
                <a:spcPts val="1000"/>
              </a:spcBef>
              <a:spcAft>
                <a:spcPts val="0"/>
              </a:spcAft>
              <a:buClr>
                <a:srgbClr val="000000"/>
              </a:buClr>
              <a:buSzPct val="100000"/>
              <a:buChar char="•"/>
            </a:pPr>
            <a:r>
              <a:rPr lang="hu-HU">
                <a:solidFill>
                  <a:srgbClr val="000000"/>
                </a:solidFill>
              </a:rPr>
              <a:t>Att vara stolt över de olika grupper vi tillhör är en viktig källa till en sund självkänsla. Det skiljer sig dock från en sund känsla av självvärde eftersom det inte går ihop med att se ner på andra eller att tänka på oss själva som överlägsna dem. Andra grupper och kulturer bör respekteras</a:t>
            </a:r>
            <a:r>
              <a:rPr b="0" i="0" lang="hu-HU" u="none" strike="noStrike">
                <a:solidFill>
                  <a:srgbClr val="000000"/>
                </a:solidFill>
                <a:latin typeface="Calibri"/>
                <a:ea typeface="Calibri"/>
                <a:cs typeface="Calibri"/>
                <a:sym typeface="Calibri"/>
              </a:rPr>
              <a:t>. </a:t>
            </a:r>
            <a:endParaRPr b="0" i="0" u="none" strike="noStrike">
              <a:solidFill>
                <a:srgbClr val="000000"/>
              </a:solidFill>
              <a:latin typeface="Calibri"/>
              <a:ea typeface="Calibri"/>
              <a:cs typeface="Calibri"/>
              <a:sym typeface="Calibri"/>
            </a:endParaRPr>
          </a:p>
          <a:p>
            <a:pPr indent="-90804" lvl="0" marL="228600" rtl="0" algn="l">
              <a:lnSpc>
                <a:spcPct val="90000"/>
              </a:lnSpc>
              <a:spcBef>
                <a:spcPts val="1000"/>
              </a:spcBef>
              <a:spcAft>
                <a:spcPts val="0"/>
              </a:spcAft>
              <a:buClr>
                <a:schemeClr val="dk1"/>
              </a:buClr>
              <a:buSzPct val="100000"/>
              <a:buNone/>
            </a:pPr>
            <a:r>
              <a:t/>
            </a:r>
            <a:endParaRPr>
              <a:solidFill>
                <a:srgbClr val="000000"/>
              </a:solidFill>
              <a:latin typeface="Calibri"/>
              <a:ea typeface="Calibri"/>
              <a:cs typeface="Calibri"/>
              <a:sym typeface="Calibri"/>
            </a:endParaRPr>
          </a:p>
          <a:p>
            <a:pPr indent="-228600" lvl="0" marL="228600" rtl="0" algn="l">
              <a:lnSpc>
                <a:spcPct val="90000"/>
              </a:lnSpc>
              <a:spcBef>
                <a:spcPts val="1000"/>
              </a:spcBef>
              <a:spcAft>
                <a:spcPts val="0"/>
              </a:spcAft>
              <a:buClr>
                <a:srgbClr val="000000"/>
              </a:buClr>
              <a:buSzPct val="100000"/>
              <a:buChar char="•"/>
            </a:pPr>
            <a:r>
              <a:rPr lang="hu-HU">
                <a:solidFill>
                  <a:srgbClr val="000000"/>
                </a:solidFill>
              </a:rPr>
              <a:t>Att tillhöra grupper, som ens nation, region, stad, familj samt fotbollslag eller idrottslagssupporter, vara ett fan av ett band eller sångare, vara medlem i idrottslag eller musikklubb, scouter osv. kan alla vara viktiga källor till positiva känslor om oss själva och känslor av självkänsla</a:t>
            </a:r>
            <a:r>
              <a:rPr b="0" i="0" lang="hu-HU" u="none" strike="noStrike">
                <a:solidFill>
                  <a:srgbClr val="000000"/>
                </a:solidFill>
                <a:latin typeface="Calibri"/>
                <a:ea typeface="Calibri"/>
                <a:cs typeface="Calibri"/>
                <a:sym typeface="Calibri"/>
              </a:rPr>
              <a:t>. </a:t>
            </a:r>
            <a:endParaRPr>
              <a:solidFill>
                <a:srgbClr val="000000"/>
              </a:solidFill>
              <a:latin typeface="Calibri"/>
              <a:ea typeface="Calibri"/>
              <a:cs typeface="Calibri"/>
              <a:sym typeface="Calibri"/>
            </a:endParaRPr>
          </a:p>
          <a:p>
            <a:pPr indent="-90804" lvl="0" marL="228600" rtl="0" algn="l">
              <a:lnSpc>
                <a:spcPct val="90000"/>
              </a:lnSpc>
              <a:spcBef>
                <a:spcPts val="1000"/>
              </a:spcBef>
              <a:spcAft>
                <a:spcPts val="0"/>
              </a:spcAft>
              <a:buClr>
                <a:schemeClr val="dk1"/>
              </a:buClr>
              <a:buSzPct val="100000"/>
              <a:buNone/>
            </a:pPr>
            <a:r>
              <a:t/>
            </a:r>
            <a:endParaRPr>
              <a:latin typeface="Calibri"/>
              <a:ea typeface="Calibri"/>
              <a:cs typeface="Calibri"/>
              <a:sym typeface="Calibri"/>
            </a:endParaRPr>
          </a:p>
          <a:p>
            <a:pPr indent="0" lvl="0" marL="0" rtl="0" algn="l">
              <a:lnSpc>
                <a:spcPct val="90000"/>
              </a:lnSpc>
              <a:spcBef>
                <a:spcPts val="1000"/>
              </a:spcBef>
              <a:spcAft>
                <a:spcPts val="0"/>
              </a:spcAft>
              <a:buClr>
                <a:schemeClr val="dk1"/>
              </a:buClr>
              <a:buSzPct val="100000"/>
              <a:buNone/>
            </a:pPr>
            <a:r>
              <a:rPr lang="hu-HU">
                <a:latin typeface="Calibri"/>
                <a:ea typeface="Calibri"/>
                <a:cs typeface="Calibri"/>
                <a:sym typeface="Calibri"/>
              </a:rPr>
              <a:t>   </a:t>
            </a:r>
            <a:endParaRPr b="1">
              <a:latin typeface="Calibri"/>
              <a:ea typeface="Calibri"/>
              <a:cs typeface="Calibri"/>
              <a:sym typeface="Calibri"/>
            </a:endParaRPr>
          </a:p>
        </p:txBody>
      </p:sp>
      <p:sp>
        <p:nvSpPr>
          <p:cNvPr id="416" name="Google Shape;416;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420" name="Shape 420"/>
        <p:cNvGrpSpPr/>
        <p:nvPr/>
      </p:nvGrpSpPr>
      <p:grpSpPr>
        <a:xfrm>
          <a:off x="0" y="0"/>
          <a:ext cx="0" cy="0"/>
          <a:chOff x="0" y="0"/>
          <a:chExt cx="0" cy="0"/>
        </a:xfrm>
      </p:grpSpPr>
      <p:sp>
        <p:nvSpPr>
          <p:cNvPr id="421" name="Google Shape;421;p27"/>
          <p:cNvSpPr txBox="1"/>
          <p:nvPr>
            <p:ph type="ctrTitle"/>
          </p:nvPr>
        </p:nvSpPr>
        <p:spPr>
          <a:xfrm>
            <a:off x="1524000" y="951710"/>
            <a:ext cx="9144000" cy="103890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hu-HU"/>
              <a:t>Diskussionsfråga</a:t>
            </a:r>
            <a:endParaRPr/>
          </a:p>
        </p:txBody>
      </p:sp>
      <p:sp>
        <p:nvSpPr>
          <p:cNvPr id="422" name="Google Shape;422;p27"/>
          <p:cNvSpPr txBox="1"/>
          <p:nvPr>
            <p:ph idx="1" type="subTitle"/>
          </p:nvPr>
        </p:nvSpPr>
        <p:spPr>
          <a:xfrm>
            <a:off x="950026" y="2418080"/>
            <a:ext cx="10291948" cy="3313348"/>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None/>
            </a:pPr>
            <a:r>
              <a:t/>
            </a:r>
            <a:endParaRPr sz="2800"/>
          </a:p>
          <a:p>
            <a:pPr indent="0" lvl="0" marL="0" rtl="0" algn="ctr">
              <a:lnSpc>
                <a:spcPct val="90000"/>
              </a:lnSpc>
              <a:spcBef>
                <a:spcPts val="1000"/>
              </a:spcBef>
              <a:spcAft>
                <a:spcPts val="0"/>
              </a:spcAft>
              <a:buClr>
                <a:schemeClr val="dk1"/>
              </a:buClr>
              <a:buSzPts val="3600"/>
              <a:buNone/>
            </a:pPr>
            <a:r>
              <a:rPr b="1" lang="hu-HU" sz="3600"/>
              <a:t>Vilka är källorna till självkänsla</a:t>
            </a:r>
            <a:r>
              <a:rPr b="1" lang="hu-HU" sz="3600">
                <a:latin typeface="Calibri"/>
                <a:ea typeface="Calibri"/>
                <a:cs typeface="Calibri"/>
                <a:sym typeface="Calibri"/>
              </a:rPr>
              <a:t>? </a:t>
            </a:r>
            <a:endParaRPr sz="3600"/>
          </a:p>
          <a:p>
            <a:pPr indent="0" lvl="0" marL="0" rtl="0" algn="ctr">
              <a:lnSpc>
                <a:spcPct val="90000"/>
              </a:lnSpc>
              <a:spcBef>
                <a:spcPts val="1000"/>
              </a:spcBef>
              <a:spcAft>
                <a:spcPts val="0"/>
              </a:spcAft>
              <a:buClr>
                <a:schemeClr val="dk1"/>
              </a:buClr>
              <a:buSzPts val="2800"/>
              <a:buNone/>
            </a:pPr>
            <a:r>
              <a:t/>
            </a:r>
            <a:endParaRPr sz="2800"/>
          </a:p>
          <a:p>
            <a:pPr indent="0" lvl="0" marL="0" rtl="0" algn="ctr">
              <a:lnSpc>
                <a:spcPct val="90000"/>
              </a:lnSpc>
              <a:spcBef>
                <a:spcPts val="1000"/>
              </a:spcBef>
              <a:spcAft>
                <a:spcPts val="0"/>
              </a:spcAft>
              <a:buClr>
                <a:schemeClr val="dk1"/>
              </a:buClr>
              <a:buSzPts val="3600"/>
              <a:buNone/>
            </a:pPr>
            <a:r>
              <a:rPr b="1" lang="hu-HU" sz="3600"/>
              <a:t>Hur kan man odla en sund känsla av gruppbaserad självkänsla samtidigt som man uppskattar mångfald</a:t>
            </a:r>
            <a:r>
              <a:rPr b="1" lang="hu-HU" sz="3600">
                <a:latin typeface="Calibri"/>
                <a:ea typeface="Calibri"/>
                <a:cs typeface="Calibri"/>
                <a:sym typeface="Calibri"/>
              </a:rPr>
              <a:t>?</a:t>
            </a:r>
            <a:endParaRPr/>
          </a:p>
          <a:p>
            <a:pPr indent="0" lvl="0" marL="0" rtl="0" algn="ctr">
              <a:lnSpc>
                <a:spcPct val="90000"/>
              </a:lnSpc>
              <a:spcBef>
                <a:spcPts val="1000"/>
              </a:spcBef>
              <a:spcAft>
                <a:spcPts val="0"/>
              </a:spcAft>
              <a:buClr>
                <a:schemeClr val="dk1"/>
              </a:buClr>
              <a:buSzPts val="2800"/>
              <a:buNone/>
            </a:pPr>
            <a:r>
              <a:t/>
            </a:r>
            <a:endParaRPr sz="2800"/>
          </a:p>
        </p:txBody>
      </p:sp>
      <p:pic>
        <p:nvPicPr>
          <p:cNvPr id="423" name="Google Shape;423;p27"/>
          <p:cNvPicPr preferRelativeResize="0"/>
          <p:nvPr/>
        </p:nvPicPr>
        <p:blipFill rotWithShape="1">
          <a:blip r:embed="rId3">
            <a:alphaModFix/>
          </a:blip>
          <a:srcRect b="0" l="0" r="0" t="0"/>
          <a:stretch/>
        </p:blipFill>
        <p:spPr>
          <a:xfrm>
            <a:off x="91439" y="113452"/>
            <a:ext cx="2208531" cy="294470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Dehumanisering </a:t>
            </a:r>
            <a:endParaRPr/>
          </a:p>
        </p:txBody>
      </p:sp>
      <p:sp>
        <p:nvSpPr>
          <p:cNvPr id="429" name="Google Shape;429;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77500" lnSpcReduction="20000"/>
          </a:bodyPr>
          <a:lstStyle/>
          <a:p>
            <a:pPr indent="-201930" lvl="0" marL="228600" rtl="0" algn="l">
              <a:lnSpc>
                <a:spcPct val="90000"/>
              </a:lnSpc>
              <a:spcBef>
                <a:spcPts val="0"/>
              </a:spcBef>
              <a:spcAft>
                <a:spcPts val="0"/>
              </a:spcAft>
              <a:buClr>
                <a:srgbClr val="000000"/>
              </a:buClr>
              <a:buSzPct val="100000"/>
              <a:buChar char="•"/>
            </a:pPr>
            <a:r>
              <a:rPr lang="hu-HU">
                <a:solidFill>
                  <a:srgbClr val="000000"/>
                </a:solidFill>
                <a:latin typeface="Arial"/>
                <a:ea typeface="Arial"/>
                <a:cs typeface="Arial"/>
                <a:sym typeface="Arial"/>
              </a:rPr>
              <a:t>De</a:t>
            </a:r>
            <a:r>
              <a:rPr b="0" i="0" lang="hu-HU" u="none" strike="noStrike">
                <a:solidFill>
                  <a:srgbClr val="000000"/>
                </a:solidFill>
                <a:latin typeface="Arial"/>
                <a:ea typeface="Arial"/>
                <a:cs typeface="Arial"/>
                <a:sym typeface="Arial"/>
              </a:rPr>
              <a:t>humani</a:t>
            </a:r>
            <a:r>
              <a:rPr lang="hu-HU">
                <a:solidFill>
                  <a:srgbClr val="000000"/>
                </a:solidFill>
                <a:latin typeface="Arial"/>
                <a:ea typeface="Arial"/>
                <a:cs typeface="Arial"/>
                <a:sym typeface="Arial"/>
              </a:rPr>
              <a:t>sering</a:t>
            </a:r>
            <a:r>
              <a:rPr b="0" i="0" lang="hu-HU" u="none" strike="noStrike">
                <a:solidFill>
                  <a:srgbClr val="000000"/>
                </a:solidFill>
                <a:latin typeface="Arial"/>
                <a:ea typeface="Arial"/>
                <a:cs typeface="Arial"/>
                <a:sym typeface="Arial"/>
              </a:rPr>
              <a:t> </a:t>
            </a:r>
            <a:r>
              <a:rPr lang="hu-HU">
                <a:solidFill>
                  <a:srgbClr val="000000"/>
                </a:solidFill>
                <a:latin typeface="Arial"/>
                <a:ea typeface="Arial"/>
                <a:cs typeface="Arial"/>
                <a:sym typeface="Arial"/>
              </a:rPr>
              <a:t>innebär att extremistiska grupper beskriver andra grupper som de betraktar som "fiender" på ett nedsättande sätt som tar bort deras människovärde - ibland till och med beskriver dem som djur</a:t>
            </a:r>
            <a:r>
              <a:rPr b="0" i="0" lang="hu-HU" u="none" strike="noStrike">
                <a:solidFill>
                  <a:srgbClr val="000000"/>
                </a:solidFill>
                <a:latin typeface="Arial"/>
                <a:ea typeface="Arial"/>
                <a:cs typeface="Arial"/>
                <a:sym typeface="Arial"/>
              </a:rPr>
              <a:t>. </a:t>
            </a:r>
            <a:endParaRPr b="0" i="0" u="none" strike="noStrike">
              <a:solidFill>
                <a:srgbClr val="000000"/>
              </a:solidFill>
              <a:latin typeface="Arial"/>
              <a:ea typeface="Arial"/>
              <a:cs typeface="Arial"/>
              <a:sym typeface="Arial"/>
            </a:endParaRPr>
          </a:p>
          <a:p>
            <a:pPr indent="-201930" lvl="0" marL="228600" rtl="0" algn="l">
              <a:lnSpc>
                <a:spcPct val="90000"/>
              </a:lnSpc>
              <a:spcBef>
                <a:spcPts val="1000"/>
              </a:spcBef>
              <a:spcAft>
                <a:spcPts val="0"/>
              </a:spcAft>
              <a:buClr>
                <a:srgbClr val="000000"/>
              </a:buClr>
              <a:buSzPct val="100000"/>
              <a:buChar char="•"/>
            </a:pPr>
            <a:r>
              <a:rPr lang="hu-HU">
                <a:solidFill>
                  <a:srgbClr val="000000"/>
                </a:solidFill>
                <a:latin typeface="Arial"/>
                <a:ea typeface="Arial"/>
                <a:cs typeface="Arial"/>
                <a:sym typeface="Arial"/>
              </a:rPr>
              <a:t>När vi ser andra som underlägsna, mindre än människor, minskar det vår empati mot dem. Utan empati är det lättare att främja och rättfärdiga våld mot dem – vilket är precis vad extremistiska grupper gör</a:t>
            </a:r>
            <a:r>
              <a:rPr b="0" i="0" lang="hu-HU" u="none" strike="noStrike">
                <a:solidFill>
                  <a:srgbClr val="000000"/>
                </a:solidFill>
                <a:latin typeface="Arial"/>
                <a:ea typeface="Arial"/>
                <a:cs typeface="Arial"/>
                <a:sym typeface="Arial"/>
              </a:rPr>
              <a:t>.</a:t>
            </a:r>
            <a:endParaRPr b="0" i="0" u="none" strike="noStrike">
              <a:solidFill>
                <a:srgbClr val="000000"/>
              </a:solidFill>
              <a:latin typeface="Arial"/>
              <a:ea typeface="Arial"/>
              <a:cs typeface="Arial"/>
              <a:sym typeface="Arial"/>
            </a:endParaRPr>
          </a:p>
          <a:p>
            <a:pPr indent="-64135" lvl="0" marL="228600" rtl="0" algn="l">
              <a:lnSpc>
                <a:spcPct val="90000"/>
              </a:lnSpc>
              <a:spcBef>
                <a:spcPts val="1000"/>
              </a:spcBef>
              <a:spcAft>
                <a:spcPts val="0"/>
              </a:spcAft>
              <a:buClr>
                <a:schemeClr val="dk1"/>
              </a:buClr>
              <a:buSzPct val="100000"/>
              <a:buNone/>
            </a:pPr>
            <a:r>
              <a:t/>
            </a:r>
            <a:endParaRPr>
              <a:solidFill>
                <a:srgbClr val="000000"/>
              </a:solidFill>
              <a:latin typeface="Arial"/>
              <a:ea typeface="Arial"/>
              <a:cs typeface="Arial"/>
              <a:sym typeface="Arial"/>
            </a:endParaRPr>
          </a:p>
          <a:p>
            <a:pPr indent="0" lvl="0" marL="0" rtl="0" algn="l">
              <a:lnSpc>
                <a:spcPct val="90000"/>
              </a:lnSpc>
              <a:spcBef>
                <a:spcPts val="1000"/>
              </a:spcBef>
              <a:spcAft>
                <a:spcPts val="0"/>
              </a:spcAft>
              <a:buClr>
                <a:srgbClr val="000000"/>
              </a:buClr>
              <a:buSzPct val="100000"/>
              <a:buNone/>
            </a:pPr>
            <a:r>
              <a:rPr b="1" lang="hu-HU">
                <a:solidFill>
                  <a:srgbClr val="000000"/>
                </a:solidFill>
                <a:highlight>
                  <a:srgbClr val="00FFFF"/>
                </a:highlight>
                <a:latin typeface="Arial"/>
                <a:ea typeface="Arial"/>
                <a:cs typeface="Arial"/>
                <a:sym typeface="Arial"/>
              </a:rPr>
              <a:t>Hur kan man förebygga dehumanisering?</a:t>
            </a:r>
            <a:endParaRPr b="1">
              <a:solidFill>
                <a:srgbClr val="000000"/>
              </a:solidFill>
              <a:highlight>
                <a:srgbClr val="00FFFF"/>
              </a:highlight>
              <a:latin typeface="Arial"/>
              <a:ea typeface="Arial"/>
              <a:cs typeface="Arial"/>
              <a:sym typeface="Arial"/>
            </a:endParaRPr>
          </a:p>
          <a:p>
            <a:pPr indent="-201930" lvl="0" marL="228600" rtl="0" algn="l">
              <a:lnSpc>
                <a:spcPct val="90000"/>
              </a:lnSpc>
              <a:spcBef>
                <a:spcPts val="1000"/>
              </a:spcBef>
              <a:spcAft>
                <a:spcPts val="0"/>
              </a:spcAft>
              <a:buClr>
                <a:srgbClr val="000000"/>
              </a:buClr>
              <a:buSzPct val="100000"/>
              <a:buChar char="•"/>
            </a:pPr>
            <a:r>
              <a:rPr lang="hu-HU">
                <a:solidFill>
                  <a:srgbClr val="000000"/>
                </a:solidFill>
                <a:latin typeface="Arial"/>
                <a:ea typeface="Arial"/>
                <a:cs typeface="Arial"/>
                <a:sym typeface="Arial"/>
              </a:rPr>
              <a:t>Motsatsen till dehumanisering är empati. Vi kan förhindra dehumanisering till exempel genom att främja empati mot andra</a:t>
            </a:r>
            <a:r>
              <a:rPr b="0" i="0" lang="hu-HU" u="none" strike="noStrike">
                <a:solidFill>
                  <a:srgbClr val="000000"/>
                </a:solidFill>
                <a:latin typeface="Arial"/>
                <a:ea typeface="Arial"/>
                <a:cs typeface="Arial"/>
                <a:sym typeface="Arial"/>
              </a:rPr>
              <a:t>. </a:t>
            </a:r>
            <a:endParaRPr/>
          </a:p>
          <a:p>
            <a:pPr indent="-201930" lvl="0" marL="228600" rtl="0" algn="l">
              <a:lnSpc>
                <a:spcPct val="90000"/>
              </a:lnSpc>
              <a:spcBef>
                <a:spcPts val="1000"/>
              </a:spcBef>
              <a:spcAft>
                <a:spcPts val="0"/>
              </a:spcAft>
              <a:buClr>
                <a:srgbClr val="000000"/>
              </a:buClr>
              <a:buSzPct val="100000"/>
              <a:buChar char="•"/>
            </a:pPr>
            <a:r>
              <a:rPr lang="hu-HU">
                <a:solidFill>
                  <a:srgbClr val="000000"/>
                </a:solidFill>
                <a:latin typeface="Arial"/>
                <a:ea typeface="Arial"/>
                <a:cs typeface="Arial"/>
                <a:sym typeface="Arial"/>
              </a:rPr>
              <a:t>Genom att se personen som en människa med hens personliga berättelse är det lätt att skapa en koppling och utveckla en känsla av empati</a:t>
            </a:r>
            <a:r>
              <a:rPr b="0" i="0" lang="hu-HU" u="none" strike="noStrike">
                <a:solidFill>
                  <a:srgbClr val="000000"/>
                </a:solidFill>
                <a:latin typeface="Arial"/>
                <a:ea typeface="Arial"/>
                <a:cs typeface="Arial"/>
                <a:sym typeface="Arial"/>
              </a:rPr>
              <a:t>. </a:t>
            </a:r>
            <a:endParaRPr>
              <a:solidFill>
                <a:srgbClr val="000000"/>
              </a:solidFill>
              <a:latin typeface="Arial"/>
              <a:ea typeface="Arial"/>
              <a:cs typeface="Arial"/>
              <a:sym typeface="Arial"/>
            </a:endParaRPr>
          </a:p>
          <a:p>
            <a:pPr indent="-64135" lvl="0" marL="228600" rtl="0" algn="l">
              <a:lnSpc>
                <a:spcPct val="90000"/>
              </a:lnSpc>
              <a:spcBef>
                <a:spcPts val="1000"/>
              </a:spcBef>
              <a:spcAft>
                <a:spcPts val="0"/>
              </a:spcAft>
              <a:buClr>
                <a:schemeClr val="dk1"/>
              </a:buClr>
              <a:buSzPct val="100000"/>
              <a:buNone/>
            </a:pPr>
            <a:r>
              <a:t/>
            </a:r>
            <a:endParaRPr>
              <a:solidFill>
                <a:srgbClr val="000000"/>
              </a:solidFill>
              <a:latin typeface="Arial"/>
              <a:ea typeface="Arial"/>
              <a:cs typeface="Arial"/>
              <a:sym typeface="Arial"/>
            </a:endParaRPr>
          </a:p>
          <a:p>
            <a:pPr indent="-64135" lvl="0" marL="228600" rtl="0" algn="l">
              <a:lnSpc>
                <a:spcPct val="90000"/>
              </a:lnSpc>
              <a:spcBef>
                <a:spcPts val="1000"/>
              </a:spcBef>
              <a:spcAft>
                <a:spcPts val="0"/>
              </a:spcAft>
              <a:buClr>
                <a:schemeClr val="dk1"/>
              </a:buClr>
              <a:buSzPct val="100000"/>
              <a:buNone/>
            </a:pPr>
            <a:r>
              <a:t/>
            </a:r>
            <a:endParaRPr/>
          </a:p>
        </p:txBody>
      </p:sp>
      <p:sp>
        <p:nvSpPr>
          <p:cNvPr id="430" name="Google Shape;430;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4" name="Shape 434"/>
        <p:cNvGrpSpPr/>
        <p:nvPr/>
      </p:nvGrpSpPr>
      <p:grpSpPr>
        <a:xfrm>
          <a:off x="0" y="0"/>
          <a:ext cx="0" cy="0"/>
          <a:chOff x="0" y="0"/>
          <a:chExt cx="0" cy="0"/>
        </a:xfrm>
      </p:grpSpPr>
      <p:sp>
        <p:nvSpPr>
          <p:cNvPr id="435" name="Google Shape;435;p2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36" name="Google Shape;436;p29"/>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37" name="Google Shape;437;p29"/>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38" name="Google Shape;438;p29"/>
          <p:cNvSpPr txBox="1"/>
          <p:nvPr>
            <p:ph type="ctrTitle"/>
          </p:nvPr>
        </p:nvSpPr>
        <p:spPr>
          <a:xfrm>
            <a:off x="1344617" y="1656193"/>
            <a:ext cx="9231410" cy="3542045"/>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lang="hu-HU" sz="4800"/>
            </a:br>
            <a:br>
              <a:rPr lang="hu-HU" sz="4800"/>
            </a:br>
            <a:br>
              <a:rPr lang="hu-HU" sz="4800"/>
            </a:br>
            <a:r>
              <a:rPr lang="hu-HU" sz="4800"/>
              <a:t>4. Varför radikaliseras människor?</a:t>
            </a:r>
            <a:br>
              <a:rPr lang="hu-HU" sz="4800"/>
            </a:br>
            <a:r>
              <a:rPr lang="hu-HU" sz="4800"/>
              <a:t> </a:t>
            </a:r>
            <a:br>
              <a:rPr lang="hu-HU" sz="4800"/>
            </a:br>
            <a:br>
              <a:rPr lang="hu-HU" sz="4800"/>
            </a:br>
            <a:br>
              <a:rPr lang="hu-HU" sz="4800"/>
            </a:br>
            <a:endParaRPr sz="4800"/>
          </a:p>
        </p:txBody>
      </p:sp>
      <p:pic>
        <p:nvPicPr>
          <p:cNvPr id="439" name="Google Shape;439;p29"/>
          <p:cNvPicPr preferRelativeResize="0"/>
          <p:nvPr/>
        </p:nvPicPr>
        <p:blipFill rotWithShape="1">
          <a:blip r:embed="rId3">
            <a:alphaModFix/>
          </a:blip>
          <a:srcRect b="0" l="0" r="0" t="0"/>
          <a:stretch/>
        </p:blipFill>
        <p:spPr>
          <a:xfrm>
            <a:off x="4604597" y="3068056"/>
            <a:ext cx="2711450" cy="27114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30"/>
          <p:cNvSpPr txBox="1"/>
          <p:nvPr>
            <p:ph type="title"/>
          </p:nvPr>
        </p:nvSpPr>
        <p:spPr>
          <a:xfrm>
            <a:off x="1349829" y="191166"/>
            <a:ext cx="10515600" cy="908298"/>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hu-HU" sz="3600"/>
              <a:t>Vilka är i riskzonen för radikalisering?</a:t>
            </a:r>
            <a:br>
              <a:rPr lang="hu-HU" sz="3600"/>
            </a:br>
            <a:r>
              <a:rPr b="1" lang="hu-HU"/>
              <a:t>Pådrivande och attraherande faktorer hos radikalisering</a:t>
            </a:r>
            <a:endParaRPr b="1" sz="3600"/>
          </a:p>
        </p:txBody>
      </p:sp>
      <p:sp>
        <p:nvSpPr>
          <p:cNvPr id="445" name="Google Shape;445;p30"/>
          <p:cNvSpPr txBox="1"/>
          <p:nvPr>
            <p:ph idx="1" type="body"/>
          </p:nvPr>
        </p:nvSpPr>
        <p:spPr>
          <a:xfrm>
            <a:off x="952960" y="1240986"/>
            <a:ext cx="4658472" cy="4181908"/>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None/>
            </a:pPr>
            <a:r>
              <a:rPr b="1" lang="hu-HU" u="sng"/>
              <a:t>PÅDRIVANDE FAKTORER:</a:t>
            </a:r>
            <a:endParaRPr/>
          </a:p>
          <a:p>
            <a:pPr indent="0" lvl="0" marL="0" rtl="0" algn="ctr">
              <a:lnSpc>
                <a:spcPct val="90000"/>
              </a:lnSpc>
              <a:spcBef>
                <a:spcPts val="1000"/>
              </a:spcBef>
              <a:spcAft>
                <a:spcPts val="0"/>
              </a:spcAft>
              <a:buClr>
                <a:schemeClr val="lt1"/>
              </a:buClr>
              <a:buSzPts val="3200"/>
              <a:buNone/>
            </a:pPr>
            <a:r>
              <a:rPr b="1" lang="hu-HU" sz="3200" cap="small">
                <a:solidFill>
                  <a:schemeClr val="lt1"/>
                </a:solidFill>
                <a:highlight>
                  <a:srgbClr val="0000FF"/>
                </a:highlight>
              </a:rPr>
              <a:t>sårbarheter </a:t>
            </a:r>
            <a:endParaRPr/>
          </a:p>
          <a:p>
            <a:pPr indent="0" lvl="0" marL="0" rtl="0" algn="ctr">
              <a:lnSpc>
                <a:spcPct val="90000"/>
              </a:lnSpc>
              <a:spcBef>
                <a:spcPts val="0"/>
              </a:spcBef>
              <a:spcAft>
                <a:spcPts val="0"/>
              </a:spcAft>
              <a:buClr>
                <a:schemeClr val="dk1"/>
              </a:buClr>
              <a:buSzPts val="2400"/>
              <a:buNone/>
            </a:pPr>
            <a:r>
              <a:rPr lang="hu-HU" sz="2400"/>
              <a:t>skapar en kognitiv öppning.</a:t>
            </a:r>
            <a:endParaRPr/>
          </a:p>
          <a:p>
            <a:pPr indent="0" lvl="0" marL="0" rtl="0" algn="ctr">
              <a:lnSpc>
                <a:spcPct val="90000"/>
              </a:lnSpc>
              <a:spcBef>
                <a:spcPts val="0"/>
              </a:spcBef>
              <a:spcAft>
                <a:spcPts val="0"/>
              </a:spcAft>
              <a:buClr>
                <a:srgbClr val="FFFF00"/>
              </a:buClr>
              <a:buSzPts val="2400"/>
              <a:buNone/>
            </a:pPr>
            <a:r>
              <a:rPr b="1" lang="hu-HU" sz="2400">
                <a:solidFill>
                  <a:srgbClr val="FFFF00"/>
                </a:solidFill>
                <a:highlight>
                  <a:srgbClr val="0000FF"/>
                </a:highlight>
              </a:rPr>
              <a:t>Sårbarheter kan vara mångfaldiga och är inte specifika för radikalisering.   </a:t>
            </a:r>
            <a:endParaRPr b="1">
              <a:solidFill>
                <a:srgbClr val="FFFF00"/>
              </a:solidFill>
              <a:highlight>
                <a:srgbClr val="0000FF"/>
              </a:highlight>
            </a:endParaRPr>
          </a:p>
        </p:txBody>
      </p:sp>
      <p:sp>
        <p:nvSpPr>
          <p:cNvPr id="446" name="Google Shape;446;p30"/>
          <p:cNvSpPr/>
          <p:nvPr/>
        </p:nvSpPr>
        <p:spPr>
          <a:xfrm>
            <a:off x="2659521" y="3539922"/>
            <a:ext cx="2885704" cy="2671948"/>
          </a:xfrm>
          <a:prstGeom prst="ellipse">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0" i="0" lang="hu-HU" sz="4000" u="none" cap="none" strike="noStrike">
                <a:solidFill>
                  <a:srgbClr val="FFFFFF"/>
                </a:solidFill>
                <a:latin typeface="Calibri"/>
                <a:ea typeface="Calibri"/>
                <a:cs typeface="Calibri"/>
                <a:sym typeface="Calibri"/>
              </a:rPr>
              <a:t>BEHOV</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4400"/>
              <a:buFont typeface="Calibri"/>
              <a:buNone/>
            </a:pPr>
            <a:r>
              <a:t/>
            </a:r>
            <a:endParaRPr b="0" i="0" sz="4400" u="none" cap="none" strike="noStrike">
              <a:solidFill>
                <a:srgbClr val="FFFFFF"/>
              </a:solidFill>
              <a:latin typeface="Calibri"/>
              <a:ea typeface="Calibri"/>
              <a:cs typeface="Calibri"/>
              <a:sym typeface="Calibri"/>
            </a:endParaRPr>
          </a:p>
        </p:txBody>
      </p:sp>
      <p:pic>
        <p:nvPicPr>
          <p:cNvPr id="447" name="Google Shape;447;p30"/>
          <p:cNvPicPr preferRelativeResize="0"/>
          <p:nvPr/>
        </p:nvPicPr>
        <p:blipFill rotWithShape="1">
          <a:blip r:embed="rId3">
            <a:alphaModFix/>
          </a:blip>
          <a:srcRect b="0" l="0" r="0" t="0"/>
          <a:stretch/>
        </p:blipFill>
        <p:spPr>
          <a:xfrm>
            <a:off x="5611432" y="3681444"/>
            <a:ext cx="2524273" cy="2037089"/>
          </a:xfrm>
          <a:prstGeom prst="rect">
            <a:avLst/>
          </a:prstGeom>
          <a:noFill/>
          <a:ln>
            <a:noFill/>
          </a:ln>
        </p:spPr>
      </p:pic>
      <p:pic>
        <p:nvPicPr>
          <p:cNvPr id="448" name="Google Shape;448;p30"/>
          <p:cNvPicPr preferRelativeResize="0"/>
          <p:nvPr/>
        </p:nvPicPr>
        <p:blipFill rotWithShape="1">
          <a:blip r:embed="rId4">
            <a:alphaModFix/>
          </a:blip>
          <a:srcRect b="0" l="0" r="0" t="0"/>
          <a:stretch/>
        </p:blipFill>
        <p:spPr>
          <a:xfrm>
            <a:off x="86735" y="3952545"/>
            <a:ext cx="2576326" cy="1831212"/>
          </a:xfrm>
          <a:prstGeom prst="rect">
            <a:avLst/>
          </a:prstGeom>
          <a:noFill/>
          <a:ln>
            <a:noFill/>
          </a:ln>
        </p:spPr>
      </p:pic>
      <p:sp>
        <p:nvSpPr>
          <p:cNvPr id="449" name="Google Shape;449;p30"/>
          <p:cNvSpPr/>
          <p:nvPr/>
        </p:nvSpPr>
        <p:spPr>
          <a:xfrm>
            <a:off x="9198417" y="4238597"/>
            <a:ext cx="545827" cy="355650"/>
          </a:xfrm>
          <a:prstGeom prst="up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50" name="Google Shape;450;p30"/>
          <p:cNvSpPr/>
          <p:nvPr/>
        </p:nvSpPr>
        <p:spPr>
          <a:xfrm rot="10800000">
            <a:off x="9954618" y="4255497"/>
            <a:ext cx="545828" cy="380995"/>
          </a:xfrm>
          <a:prstGeom prst="up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51" name="Google Shape;451;p30"/>
          <p:cNvSpPr txBox="1"/>
          <p:nvPr/>
        </p:nvSpPr>
        <p:spPr>
          <a:xfrm>
            <a:off x="6094720" y="1240986"/>
            <a:ext cx="5335820" cy="4181908"/>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hu-HU" sz="2800" u="sng" cap="none" strike="noStrike">
                <a:solidFill>
                  <a:srgbClr val="000000"/>
                </a:solidFill>
                <a:latin typeface="Calibri"/>
                <a:ea typeface="Calibri"/>
                <a:cs typeface="Calibri"/>
                <a:sym typeface="Calibri"/>
              </a:rPr>
              <a:t>ATTRAHERANDE FAKTOR:</a:t>
            </a:r>
            <a:endParaRPr b="0" i="0" sz="1400" u="none" cap="none" strike="noStrike">
              <a:solidFill>
                <a:srgbClr val="000000"/>
              </a:solidFill>
              <a:latin typeface="Arial"/>
              <a:ea typeface="Arial"/>
              <a:cs typeface="Arial"/>
              <a:sym typeface="Arial"/>
            </a:endParaRPr>
          </a:p>
        </p:txBody>
      </p:sp>
      <p:pic>
        <p:nvPicPr>
          <p:cNvPr id="452" name="Google Shape;452;p30"/>
          <p:cNvPicPr preferRelativeResize="0"/>
          <p:nvPr/>
        </p:nvPicPr>
        <p:blipFill rotWithShape="1">
          <a:blip r:embed="rId5">
            <a:alphaModFix/>
          </a:blip>
          <a:srcRect b="0" l="0" r="0" t="0"/>
          <a:stretch/>
        </p:blipFill>
        <p:spPr>
          <a:xfrm>
            <a:off x="3550031" y="4875896"/>
            <a:ext cx="1068284" cy="1068284"/>
          </a:xfrm>
          <a:prstGeom prst="rect">
            <a:avLst/>
          </a:prstGeom>
          <a:noFill/>
          <a:ln>
            <a:noFill/>
          </a:ln>
        </p:spPr>
      </p:pic>
      <p:sp>
        <p:nvSpPr>
          <p:cNvPr id="453" name="Google Shape;453;p30"/>
          <p:cNvSpPr/>
          <p:nvPr/>
        </p:nvSpPr>
        <p:spPr>
          <a:xfrm>
            <a:off x="8057948" y="1674343"/>
            <a:ext cx="3372592" cy="2536534"/>
          </a:xfrm>
          <a:prstGeom prst="rect">
            <a:avLst/>
          </a:prstGeom>
          <a:solidFill>
            <a:srgbClr val="F4B08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Calibri"/>
              <a:buNone/>
            </a:pPr>
            <a:r>
              <a:rPr b="1" i="0" lang="hu-HU" sz="2800" u="none" cap="none" strike="noStrike">
                <a:solidFill>
                  <a:srgbClr val="000000"/>
                </a:solidFill>
                <a:latin typeface="Calibri"/>
                <a:ea typeface="Calibri"/>
                <a:cs typeface="Calibri"/>
                <a:sym typeface="Calibri"/>
              </a:rPr>
              <a:t>Indoktrinering i</a:t>
            </a:r>
            <a:endParaRPr b="1"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Calibri"/>
              <a:buNone/>
            </a:pPr>
            <a:r>
              <a:rPr b="1" i="0" lang="hu-HU" sz="2800" u="none" cap="none" strike="noStrike">
                <a:solidFill>
                  <a:srgbClr val="000000"/>
                </a:solidFill>
                <a:latin typeface="Calibri"/>
                <a:ea typeface="Calibri"/>
                <a:cs typeface="Calibri"/>
                <a:sym typeface="Calibri"/>
              </a:rPr>
              <a:t>VE IDEOLOGI OCH PROPAGANDA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Calibri"/>
              <a:buNone/>
            </a:pPr>
            <a:r>
              <a:rPr b="0" i="0" lang="hu-HU" sz="2000" u="none" cap="none" strike="noStrike">
                <a:solidFill>
                  <a:srgbClr val="000000"/>
                </a:solidFill>
                <a:latin typeface="Calibri"/>
                <a:ea typeface="Calibri"/>
                <a:cs typeface="Calibri"/>
                <a:sym typeface="Calibri"/>
              </a:rPr>
              <a:t>KOGNITIVT/ATTITYDSMÄSSIGT ENGAGEMANG</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Calibri"/>
              <a:buNone/>
            </a:pPr>
            <a:r>
              <a:rPr b="0" i="0" lang="hu-HU" sz="2000" u="none" cap="none" strike="noStrike">
                <a:solidFill>
                  <a:srgbClr val="000000"/>
                </a:solidFill>
                <a:latin typeface="Calibri"/>
                <a:ea typeface="Calibri"/>
                <a:cs typeface="Calibri"/>
                <a:sym typeface="Calibri"/>
              </a:rPr>
              <a:t>Via självradikalisering eller rekrytering offline eller online</a:t>
            </a:r>
            <a:endParaRPr b="0" i="0" sz="1400" u="none" cap="none" strike="noStrike">
              <a:solidFill>
                <a:srgbClr val="000000"/>
              </a:solidFill>
              <a:latin typeface="Arial"/>
              <a:ea typeface="Arial"/>
              <a:cs typeface="Arial"/>
              <a:sym typeface="Arial"/>
            </a:endParaRPr>
          </a:p>
        </p:txBody>
      </p:sp>
      <p:sp>
        <p:nvSpPr>
          <p:cNvPr id="454" name="Google Shape;454;p30"/>
          <p:cNvSpPr/>
          <p:nvPr/>
        </p:nvSpPr>
        <p:spPr>
          <a:xfrm>
            <a:off x="8159962" y="4636492"/>
            <a:ext cx="3372592" cy="2263577"/>
          </a:xfrm>
          <a:prstGeom prst="rect">
            <a:avLst/>
          </a:prstGeom>
          <a:solidFill>
            <a:srgbClr val="FEE599"/>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000"/>
              <a:buFont typeface="Calibri"/>
              <a:buNone/>
            </a:pPr>
            <a:r>
              <a:t/>
            </a:r>
            <a:endParaRPr b="1" i="0" sz="2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000"/>
              <a:buFont typeface="Calibri"/>
              <a:buNone/>
            </a:pPr>
            <a:r>
              <a:rPr b="1" i="0" lang="hu-HU" sz="2000" u="none" cap="none" strike="noStrike">
                <a:solidFill>
                  <a:srgbClr val="000000"/>
                </a:solidFill>
                <a:latin typeface="Calibri"/>
                <a:ea typeface="Calibri"/>
                <a:cs typeface="Calibri"/>
                <a:sym typeface="Calibri"/>
              </a:rPr>
              <a:t>Att ansluta sig / rekryteras till </a:t>
            </a:r>
            <a:endParaRPr b="1"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Calibri"/>
              <a:buNone/>
            </a:pPr>
            <a:r>
              <a:rPr b="1" i="0" lang="hu-HU" sz="2800" u="none" cap="none" strike="noStrike">
                <a:solidFill>
                  <a:srgbClr val="000000"/>
                </a:solidFill>
                <a:latin typeface="Calibri"/>
                <a:ea typeface="Calibri"/>
                <a:cs typeface="Calibri"/>
                <a:sym typeface="Calibri"/>
              </a:rPr>
              <a:t>VE GRUPPER: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Calibri"/>
              <a:buNone/>
            </a:pPr>
            <a:r>
              <a:rPr b="0" i="0" lang="hu-HU" sz="2400" u="none" cap="none" strike="noStrike">
                <a:solidFill>
                  <a:srgbClr val="000000"/>
                </a:solidFill>
                <a:latin typeface="Calibri"/>
                <a:ea typeface="Calibri"/>
                <a:cs typeface="Calibri"/>
                <a:sym typeface="Calibri"/>
              </a:rPr>
              <a:t>SOCIALT ENGAGEMANG och GRUPPDYNAMIK</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Calibri"/>
              <a:buNone/>
            </a:pPr>
            <a:r>
              <a:rPr b="0" i="0" lang="hu-HU" sz="1600" u="none" cap="none" strike="noStrike">
                <a:solidFill>
                  <a:srgbClr val="000000"/>
                </a:solidFill>
                <a:latin typeface="Calibri"/>
                <a:ea typeface="Calibri"/>
                <a:cs typeface="Calibri"/>
                <a:sym typeface="Calibri"/>
              </a:rPr>
              <a:t>Offline och/eller online.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Calibri"/>
              <a:buNone/>
            </a:pPr>
            <a:r>
              <a:rPr b="0" i="0" lang="hu-HU" sz="1600" u="none" cap="none" strike="noStrike">
                <a:solidFill>
                  <a:srgbClr val="000000"/>
                </a:solidFill>
                <a:latin typeface="Calibri"/>
                <a:ea typeface="Calibri"/>
                <a:cs typeface="Calibri"/>
                <a:sym typeface="Calibri"/>
              </a:rPr>
              <a:t>Samtidigt med, före eller efter indoktrinering</a:t>
            </a:r>
            <a:endParaRPr b="0" i="0" sz="1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55" name="Google Shape;455;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4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31"/>
          <p:cNvSpPr txBox="1"/>
          <p:nvPr>
            <p:ph idx="1" type="body"/>
          </p:nvPr>
        </p:nvSpPr>
        <p:spPr>
          <a:xfrm rot="-5400000">
            <a:off x="-2391871" y="2997205"/>
            <a:ext cx="6145450" cy="548059"/>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hu-HU" sz="2000"/>
              <a:t>International Center for the Study of Radicalisation (ICSR)</a:t>
            </a:r>
            <a:endParaRPr/>
          </a:p>
        </p:txBody>
      </p:sp>
      <p:pic>
        <p:nvPicPr>
          <p:cNvPr id="461" name="Google Shape;461;p31"/>
          <p:cNvPicPr preferRelativeResize="0"/>
          <p:nvPr/>
        </p:nvPicPr>
        <p:blipFill rotWithShape="1">
          <a:blip r:embed="rId3">
            <a:alphaModFix/>
          </a:blip>
          <a:srcRect b="0" l="0" r="0" t="0"/>
          <a:stretch/>
        </p:blipFill>
        <p:spPr>
          <a:xfrm>
            <a:off x="1038011" y="0"/>
            <a:ext cx="9839786" cy="6964382"/>
          </a:xfrm>
          <a:prstGeom prst="rect">
            <a:avLst/>
          </a:prstGeom>
          <a:noFill/>
          <a:ln>
            <a:noFill/>
          </a:ln>
        </p:spPr>
      </p:pic>
      <p:sp>
        <p:nvSpPr>
          <p:cNvPr id="462" name="Google Shape;462;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32"/>
          <p:cNvSpPr txBox="1"/>
          <p:nvPr>
            <p:ph type="title"/>
          </p:nvPr>
        </p:nvSpPr>
        <p:spPr>
          <a:xfrm>
            <a:off x="838200" y="408668"/>
            <a:ext cx="6694714"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r>
              <a:rPr b="1" lang="hu-HU" sz="3600">
                <a:latin typeface="Arial"/>
                <a:ea typeface="Arial"/>
                <a:cs typeface="Arial"/>
                <a:sym typeface="Arial"/>
              </a:rPr>
              <a:t>Identifikation av människor som är utsatta för radikalisering</a:t>
            </a:r>
            <a:br>
              <a:rPr lang="hu-HU">
                <a:latin typeface="Arial"/>
                <a:ea typeface="Arial"/>
                <a:cs typeface="Arial"/>
                <a:sym typeface="Arial"/>
              </a:rPr>
            </a:br>
            <a:r>
              <a:rPr lang="hu-HU" sz="2200">
                <a:latin typeface="Arial"/>
                <a:ea typeface="Arial"/>
                <a:cs typeface="Arial"/>
                <a:sym typeface="Arial"/>
              </a:rPr>
              <a:t>(Channel Duty Guidance, Storbritannien, 2020)</a:t>
            </a:r>
            <a:endParaRPr/>
          </a:p>
        </p:txBody>
      </p:sp>
      <p:sp>
        <p:nvSpPr>
          <p:cNvPr id="468" name="Google Shape;468;p32"/>
          <p:cNvSpPr txBox="1"/>
          <p:nvPr>
            <p:ph idx="1" type="body"/>
          </p:nvPr>
        </p:nvSpPr>
        <p:spPr>
          <a:xfrm>
            <a:off x="838200" y="1876676"/>
            <a:ext cx="10515600" cy="4879975"/>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90000"/>
              </a:lnSpc>
              <a:spcBef>
                <a:spcPts val="0"/>
              </a:spcBef>
              <a:spcAft>
                <a:spcPts val="0"/>
              </a:spcAft>
              <a:buClr>
                <a:schemeClr val="dk1"/>
              </a:buClr>
              <a:buSzPts val="2000"/>
              <a:buNone/>
            </a:pPr>
            <a:r>
              <a:t/>
            </a:r>
            <a:endParaRPr sz="2000">
              <a:latin typeface="Arial"/>
              <a:ea typeface="Arial"/>
              <a:cs typeface="Arial"/>
              <a:sym typeface="Arial"/>
            </a:endParaRPr>
          </a:p>
          <a:p>
            <a:pPr indent="0" lvl="0" marL="0" rtl="0" algn="l">
              <a:lnSpc>
                <a:spcPct val="90000"/>
              </a:lnSpc>
              <a:spcBef>
                <a:spcPts val="0"/>
              </a:spcBef>
              <a:spcAft>
                <a:spcPts val="0"/>
              </a:spcAft>
              <a:buClr>
                <a:schemeClr val="dk1"/>
              </a:buClr>
              <a:buSzPts val="2000"/>
              <a:buNone/>
            </a:pPr>
            <a:r>
              <a:rPr lang="hu-HU" sz="2000">
                <a:latin typeface="Arial"/>
                <a:ea typeface="Arial"/>
                <a:cs typeface="Arial"/>
                <a:sym typeface="Arial"/>
              </a:rPr>
              <a:t>Det finns inget enskilt sätt att identifiera vem som sannolikt är utsatt för våldsbejakande extremism / terrorism. </a:t>
            </a:r>
            <a:endParaRPr sz="2000">
              <a:latin typeface="Arial"/>
              <a:ea typeface="Arial"/>
              <a:cs typeface="Arial"/>
              <a:sym typeface="Arial"/>
            </a:endParaRPr>
          </a:p>
          <a:p>
            <a:pPr indent="0" lvl="0" marL="0" rtl="0" algn="l">
              <a:lnSpc>
                <a:spcPct val="90000"/>
              </a:lnSpc>
              <a:spcBef>
                <a:spcPts val="1000"/>
              </a:spcBef>
              <a:spcAft>
                <a:spcPts val="0"/>
              </a:spcAft>
              <a:buClr>
                <a:schemeClr val="dk1"/>
              </a:buClr>
              <a:buSzPts val="2000"/>
              <a:buNone/>
            </a:pPr>
            <a:r>
              <a:rPr lang="hu-HU" sz="2000">
                <a:latin typeface="Arial"/>
                <a:ea typeface="Arial"/>
                <a:cs typeface="Arial"/>
                <a:sym typeface="Arial"/>
              </a:rPr>
              <a:t>Faktorer som kan ha betydelse för att någon blir sårbar kan vara:</a:t>
            </a:r>
            <a:endParaRPr sz="2000">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1600"/>
              <a:buNone/>
            </a:pPr>
            <a:r>
              <a:rPr lang="hu-HU" sz="1600" u="sng">
                <a:solidFill>
                  <a:schemeClr val="hlink"/>
                </a:solidFill>
                <a:latin typeface="Arial"/>
                <a:ea typeface="Arial"/>
                <a:cs typeface="Arial"/>
                <a:sym typeface="Arial"/>
                <a:hlinkClick r:id="rId3"/>
              </a:rPr>
              <a:t>https://assets.publishing.service.gov.uk/government/uploads/system/uploads/attachment_data/file/964567/6.6271_HO_HMG_Channel_Duty_Guidance_v14_Web.pdf</a:t>
            </a:r>
            <a:r>
              <a:rPr lang="hu-HU" sz="1600">
                <a:latin typeface="Arial"/>
                <a:ea typeface="Arial"/>
                <a:cs typeface="Arial"/>
                <a:sym typeface="Arial"/>
              </a:rPr>
              <a:t>  (s.18)</a:t>
            </a:r>
            <a:endParaRPr/>
          </a:p>
          <a:p>
            <a:pPr indent="0" lvl="0" marL="0" rtl="0" algn="l">
              <a:lnSpc>
                <a:spcPct val="90000"/>
              </a:lnSpc>
              <a:spcBef>
                <a:spcPts val="1000"/>
              </a:spcBef>
              <a:spcAft>
                <a:spcPts val="0"/>
              </a:spcAft>
              <a:buClr>
                <a:schemeClr val="dk1"/>
              </a:buClr>
              <a:buSzPts val="1800"/>
              <a:buNone/>
            </a:pPr>
            <a:r>
              <a:t/>
            </a:r>
            <a:endParaRPr sz="1800">
              <a:latin typeface="Arial"/>
              <a:ea typeface="Arial"/>
              <a:cs typeface="Arial"/>
              <a:sym typeface="Arial"/>
            </a:endParaRPr>
          </a:p>
          <a:p>
            <a:pPr indent="0" lvl="5" marL="2286000" rtl="0" algn="l">
              <a:lnSpc>
                <a:spcPct val="90000"/>
              </a:lnSpc>
              <a:spcBef>
                <a:spcPts val="500"/>
              </a:spcBef>
              <a:spcAft>
                <a:spcPts val="0"/>
              </a:spcAft>
              <a:buClr>
                <a:schemeClr val="dk1"/>
              </a:buClr>
              <a:buSzPts val="2600"/>
              <a:buNone/>
            </a:pPr>
            <a:r>
              <a:t/>
            </a:r>
            <a:endParaRPr sz="2600">
              <a:latin typeface="Arial"/>
              <a:ea typeface="Arial"/>
              <a:cs typeface="Arial"/>
              <a:sym typeface="Arial"/>
            </a:endParaRPr>
          </a:p>
        </p:txBody>
      </p:sp>
      <p:pic>
        <p:nvPicPr>
          <p:cNvPr id="469" name="Google Shape;469;p32"/>
          <p:cNvPicPr preferRelativeResize="0"/>
          <p:nvPr/>
        </p:nvPicPr>
        <p:blipFill rotWithShape="1">
          <a:blip r:embed="rId4">
            <a:alphaModFix/>
          </a:blip>
          <a:srcRect b="0" l="0" r="0" t="0"/>
          <a:stretch/>
        </p:blipFill>
        <p:spPr>
          <a:xfrm>
            <a:off x="7685997" y="101349"/>
            <a:ext cx="4506003" cy="1853173"/>
          </a:xfrm>
          <a:prstGeom prst="rect">
            <a:avLst/>
          </a:prstGeom>
          <a:noFill/>
          <a:ln>
            <a:noFill/>
          </a:ln>
        </p:spPr>
      </p:pic>
      <p:sp>
        <p:nvSpPr>
          <p:cNvPr id="470" name="Google Shape;470;p32"/>
          <p:cNvSpPr/>
          <p:nvPr/>
        </p:nvSpPr>
        <p:spPr>
          <a:xfrm>
            <a:off x="2822135" y="3070360"/>
            <a:ext cx="6912300" cy="3147600"/>
          </a:xfrm>
          <a:prstGeom prst="rect">
            <a:avLst/>
          </a:prstGeom>
          <a:solidFill>
            <a:srgbClr val="F7CAAC"/>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285750" lvl="5" marL="2571750" marR="0" rtl="0" algn="l">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Arial"/>
                <a:ea typeface="Arial"/>
                <a:cs typeface="Arial"/>
                <a:sym typeface="Arial"/>
              </a:rPr>
              <a:t>bristande självkänsla eller identitet;</a:t>
            </a:r>
            <a:endParaRPr b="0" i="0" sz="1800" u="none" cap="none" strike="noStrike">
              <a:solidFill>
                <a:srgbClr val="000000"/>
              </a:solidFill>
              <a:latin typeface="Arial"/>
              <a:ea typeface="Arial"/>
              <a:cs typeface="Arial"/>
              <a:sym typeface="Arial"/>
            </a:endParaRPr>
          </a:p>
          <a:p>
            <a:pPr indent="-285750" lvl="5" marL="2571750" marR="0" rtl="0" algn="l">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Arial"/>
                <a:ea typeface="Arial"/>
                <a:cs typeface="Arial"/>
                <a:sym typeface="Arial"/>
              </a:rPr>
              <a:t>personliga eller politiska klagomål;</a:t>
            </a:r>
            <a:endParaRPr b="0" i="0" sz="1800" u="none" cap="none" strike="noStrike">
              <a:solidFill>
                <a:srgbClr val="000000"/>
              </a:solidFill>
              <a:latin typeface="Arial"/>
              <a:ea typeface="Arial"/>
              <a:cs typeface="Arial"/>
              <a:sym typeface="Arial"/>
            </a:endParaRPr>
          </a:p>
          <a:p>
            <a:pPr indent="-285750" lvl="5" marL="2571750" marR="0" rtl="0" algn="l">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Arial"/>
                <a:ea typeface="Arial"/>
                <a:cs typeface="Arial"/>
                <a:sym typeface="Arial"/>
              </a:rPr>
              <a:t>att vara ett brottsoffer eller begå brott;</a:t>
            </a:r>
            <a:endParaRPr b="0" i="0" sz="1800" u="none" cap="none" strike="noStrike">
              <a:solidFill>
                <a:srgbClr val="000000"/>
              </a:solidFill>
              <a:latin typeface="Arial"/>
              <a:ea typeface="Arial"/>
              <a:cs typeface="Arial"/>
              <a:sym typeface="Arial"/>
            </a:endParaRPr>
          </a:p>
          <a:p>
            <a:pPr indent="-285750" lvl="5" marL="2571750" marR="0" rtl="0" algn="l">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Arial"/>
                <a:ea typeface="Arial"/>
                <a:cs typeface="Arial"/>
                <a:sym typeface="Arial"/>
              </a:rPr>
              <a:t>mobbning;</a:t>
            </a:r>
            <a:endParaRPr b="0" i="0" sz="1800" u="none" cap="none" strike="noStrike">
              <a:solidFill>
                <a:srgbClr val="000000"/>
              </a:solidFill>
              <a:latin typeface="Arial"/>
              <a:ea typeface="Arial"/>
              <a:cs typeface="Arial"/>
              <a:sym typeface="Arial"/>
            </a:endParaRPr>
          </a:p>
          <a:p>
            <a:pPr indent="-285750" lvl="5" marL="2571750" marR="0" rtl="0" algn="l">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Arial"/>
                <a:ea typeface="Arial"/>
                <a:cs typeface="Arial"/>
                <a:sym typeface="Arial"/>
              </a:rPr>
              <a:t>hatbrott;</a:t>
            </a:r>
            <a:endParaRPr b="0" i="0" sz="1400" u="none" cap="none" strike="noStrike">
              <a:solidFill>
                <a:srgbClr val="000000"/>
              </a:solidFill>
              <a:latin typeface="Arial"/>
              <a:ea typeface="Arial"/>
              <a:cs typeface="Arial"/>
              <a:sym typeface="Arial"/>
            </a:endParaRPr>
          </a:p>
          <a:p>
            <a:pPr indent="-285750" lvl="5" marL="2571750" marR="0" rtl="0" algn="l">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Arial"/>
                <a:ea typeface="Arial"/>
                <a:cs typeface="Arial"/>
                <a:sym typeface="Arial"/>
              </a:rPr>
              <a:t>antisocialt beteende;</a:t>
            </a:r>
            <a:endParaRPr b="0" i="0" sz="1800" u="none" cap="none" strike="noStrike">
              <a:solidFill>
                <a:srgbClr val="000000"/>
              </a:solidFill>
              <a:latin typeface="Arial"/>
              <a:ea typeface="Arial"/>
              <a:cs typeface="Arial"/>
              <a:sym typeface="Arial"/>
            </a:endParaRPr>
          </a:p>
          <a:p>
            <a:pPr indent="-285750" lvl="5" marL="2571750" marR="0" rtl="0" algn="l">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Arial"/>
                <a:ea typeface="Arial"/>
                <a:cs typeface="Arial"/>
                <a:sym typeface="Arial"/>
              </a:rPr>
              <a:t>spänningar i familjen;</a:t>
            </a:r>
            <a:endParaRPr b="0" i="0" sz="1800" u="none" cap="none" strike="noStrike">
              <a:solidFill>
                <a:srgbClr val="000000"/>
              </a:solidFill>
              <a:latin typeface="Arial"/>
              <a:ea typeface="Arial"/>
              <a:cs typeface="Arial"/>
              <a:sym typeface="Arial"/>
            </a:endParaRPr>
          </a:p>
          <a:p>
            <a:pPr indent="-285750" lvl="5" marL="2571750" marR="0" rtl="0" algn="l">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Arial"/>
                <a:ea typeface="Arial"/>
                <a:cs typeface="Arial"/>
                <a:sym typeface="Arial"/>
              </a:rPr>
              <a:t>tryck från jämnåriga eller familjen;</a:t>
            </a:r>
            <a:endParaRPr b="0" i="0" sz="1800" u="none" cap="none" strike="noStrike">
              <a:solidFill>
                <a:srgbClr val="000000"/>
              </a:solidFill>
              <a:latin typeface="Arial"/>
              <a:ea typeface="Arial"/>
              <a:cs typeface="Arial"/>
              <a:sym typeface="Arial"/>
            </a:endParaRPr>
          </a:p>
          <a:p>
            <a:pPr indent="-285750" lvl="5" marL="2571750" marR="0" rtl="0" algn="l">
              <a:lnSpc>
                <a:spcPct val="100000"/>
              </a:lnSpc>
              <a:spcBef>
                <a:spcPts val="0"/>
              </a:spcBef>
              <a:spcAft>
                <a:spcPts val="0"/>
              </a:spcAft>
              <a:buClr>
                <a:srgbClr val="000000"/>
              </a:buClr>
              <a:buSzPts val="1800"/>
              <a:buFont typeface="Noto Sans Symbols"/>
              <a:buChar char="❑"/>
            </a:pPr>
            <a:r>
              <a:rPr b="0" i="0" lang="hu-HU" sz="1800" u="none" cap="none" strike="noStrike">
                <a:solidFill>
                  <a:srgbClr val="000000"/>
                </a:solidFill>
                <a:latin typeface="Arial"/>
                <a:ea typeface="Arial"/>
                <a:cs typeface="Arial"/>
                <a:sym typeface="Arial"/>
              </a:rPr>
              <a:t>påverkan från andra människor eller via</a:t>
            </a:r>
            <a:br>
              <a:rPr b="0" i="0" lang="hu-HU" sz="1800" u="none" cap="none" strike="noStrike">
                <a:solidFill>
                  <a:srgbClr val="000000"/>
                </a:solidFill>
                <a:latin typeface="Calibri"/>
                <a:ea typeface="Calibri"/>
                <a:cs typeface="Calibri"/>
                <a:sym typeface="Calibri"/>
              </a:rPr>
            </a:br>
            <a:r>
              <a:rPr b="0" i="0" lang="hu-HU" sz="1800" u="none" cap="none" strike="noStrike">
                <a:solidFill>
                  <a:srgbClr val="000000"/>
                </a:solidFill>
                <a:latin typeface="Arial"/>
                <a:ea typeface="Arial"/>
                <a:cs typeface="Arial"/>
                <a:sym typeface="Arial"/>
              </a:rPr>
              <a:t>internet.</a:t>
            </a:r>
            <a:endParaRPr b="0" i="0" sz="1800" u="none" cap="none" strike="noStrike">
              <a:solidFill>
                <a:srgbClr val="000000"/>
              </a:solidFill>
              <a:latin typeface="Arial"/>
              <a:ea typeface="Arial"/>
              <a:cs typeface="Arial"/>
              <a:sym typeface="Arial"/>
            </a:endParaRPr>
          </a:p>
        </p:txBody>
      </p:sp>
      <p:sp>
        <p:nvSpPr>
          <p:cNvPr id="471" name="Google Shape;471;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475" name="Shape 475"/>
        <p:cNvGrpSpPr/>
        <p:nvPr/>
      </p:nvGrpSpPr>
      <p:grpSpPr>
        <a:xfrm>
          <a:off x="0" y="0"/>
          <a:ext cx="0" cy="0"/>
          <a:chOff x="0" y="0"/>
          <a:chExt cx="0" cy="0"/>
        </a:xfrm>
      </p:grpSpPr>
      <p:sp>
        <p:nvSpPr>
          <p:cNvPr id="476" name="Google Shape;476;p33"/>
          <p:cNvSpPr txBox="1"/>
          <p:nvPr>
            <p:ph type="title"/>
          </p:nvPr>
        </p:nvSpPr>
        <p:spPr>
          <a:xfrm>
            <a:off x="838200" y="1960245"/>
            <a:ext cx="10515600" cy="28352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hu-HU"/>
              <a:t>Vilka är tecknen på radikalisering?</a:t>
            </a:r>
            <a:br>
              <a:rPr b="1" lang="hu-HU"/>
            </a:br>
            <a:br>
              <a:rPr b="1" lang="hu-HU"/>
            </a:br>
            <a:r>
              <a:rPr b="1" lang="hu-HU"/>
              <a:t>Diskussion</a:t>
            </a:r>
            <a:endParaRPr b="1"/>
          </a:p>
        </p:txBody>
      </p:sp>
      <p:sp>
        <p:nvSpPr>
          <p:cNvPr id="477" name="Google Shape;477;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81" name="Shape 481"/>
        <p:cNvGrpSpPr/>
        <p:nvPr/>
      </p:nvGrpSpPr>
      <p:grpSpPr>
        <a:xfrm>
          <a:off x="0" y="0"/>
          <a:ext cx="0" cy="0"/>
          <a:chOff x="0" y="0"/>
          <a:chExt cx="0" cy="0"/>
        </a:xfrm>
      </p:grpSpPr>
      <p:sp>
        <p:nvSpPr>
          <p:cNvPr id="482" name="Google Shape;482;p3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83" name="Google Shape;483;p34"/>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84" name="Google Shape;484;p34"/>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85" name="Google Shape;485;p34"/>
          <p:cNvSpPr txBox="1"/>
          <p:nvPr>
            <p:ph type="ctrTitle"/>
          </p:nvPr>
        </p:nvSpPr>
        <p:spPr>
          <a:xfrm>
            <a:off x="1320867" y="1564844"/>
            <a:ext cx="9231410" cy="3542045"/>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b="1" lang="hu-HU" sz="4800"/>
            </a:br>
            <a:r>
              <a:rPr b="1" lang="hu-HU" sz="4800"/>
              <a:t> </a:t>
            </a:r>
            <a:r>
              <a:rPr lang="hu-HU" sz="4000"/>
              <a:t>5. Hatsymboler</a:t>
            </a:r>
            <a:br>
              <a:rPr lang="hu-HU" sz="4000"/>
            </a:br>
            <a:r>
              <a:rPr lang="hu-HU" sz="3100"/>
              <a:t>för våldsbejakande högerextremism och våldsbejakande islamiska extremistgrupper</a:t>
            </a:r>
            <a:br>
              <a:rPr lang="hu-HU" sz="3100"/>
            </a:br>
            <a:br>
              <a:rPr lang="hu-HU" sz="3100"/>
            </a:br>
            <a:br>
              <a:rPr lang="hu-HU" sz="3100"/>
            </a:br>
            <a:br>
              <a:rPr b="1" lang="hu-HU" sz="2200"/>
            </a:br>
            <a:endParaRPr b="1" sz="48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descr="En bild som visar text, recept&#10;&#10;Automatiskt genererad beskrivning" id="492" name="Google Shape;492;p35"/>
          <p:cNvPicPr preferRelativeResize="0"/>
          <p:nvPr>
            <p:ph idx="1" type="body"/>
          </p:nvPr>
        </p:nvPicPr>
        <p:blipFill rotWithShape="1">
          <a:blip r:embed="rId3">
            <a:alphaModFix/>
          </a:blip>
          <a:srcRect b="0" l="0" r="0" t="0"/>
          <a:stretch/>
        </p:blipFill>
        <p:spPr>
          <a:xfrm>
            <a:off x="0" y="0"/>
            <a:ext cx="12192000" cy="6858000"/>
          </a:xfrm>
          <a:prstGeom prst="rect">
            <a:avLst/>
          </a:prstGeom>
          <a:noFill/>
          <a:ln>
            <a:noFill/>
          </a:ln>
        </p:spPr>
      </p:pic>
      <p:sp>
        <p:nvSpPr>
          <p:cNvPr id="493" name="Google Shape;493;p35"/>
          <p:cNvSpPr txBox="1"/>
          <p:nvPr/>
        </p:nvSpPr>
        <p:spPr>
          <a:xfrm>
            <a:off x="1971040" y="-17492"/>
            <a:ext cx="8686800"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hu-HU" sz="2000" u="none" cap="none" strike="noStrike">
                <a:solidFill>
                  <a:schemeClr val="dk1"/>
                </a:solidFill>
                <a:latin typeface="Calibri"/>
                <a:ea typeface="Calibri"/>
                <a:cs typeface="Calibri"/>
                <a:sym typeface="Calibri"/>
              </a:rPr>
              <a:t>Vanligaste symboler hos våldsbejakande högerextremistiska rörelser</a:t>
            </a:r>
            <a:endParaRPr b="0" i="0" sz="1400" u="none" cap="none" strike="noStrike">
              <a:solidFill>
                <a:srgbClr val="000000"/>
              </a:solidFill>
              <a:latin typeface="Arial"/>
              <a:ea typeface="Arial"/>
              <a:cs typeface="Arial"/>
              <a:sym typeface="Arial"/>
            </a:endParaRPr>
          </a:p>
        </p:txBody>
      </p:sp>
      <p:sp>
        <p:nvSpPr>
          <p:cNvPr id="494" name="Google Shape;494;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descr="En bild som visar text, recept&#10;&#10;Automatiskt genererad beskrivning" id="501" name="Google Shape;501;p36"/>
          <p:cNvPicPr preferRelativeResize="0"/>
          <p:nvPr>
            <p:ph idx="1" type="body"/>
          </p:nvPr>
        </p:nvPicPr>
        <p:blipFill rotWithShape="1">
          <a:blip r:embed="rId3">
            <a:alphaModFix/>
          </a:blip>
          <a:srcRect b="0" l="0" r="0" t="0"/>
          <a:stretch/>
        </p:blipFill>
        <p:spPr>
          <a:xfrm>
            <a:off x="2228144" y="1825625"/>
            <a:ext cx="7735712" cy="4351338"/>
          </a:xfrm>
          <a:prstGeom prst="rect">
            <a:avLst/>
          </a:prstGeom>
          <a:noFill/>
          <a:ln>
            <a:noFill/>
          </a:ln>
        </p:spPr>
      </p:pic>
      <p:pic>
        <p:nvPicPr>
          <p:cNvPr descr="En bild som visar text&#10;&#10;Automatiskt genererad beskrivning" id="502" name="Google Shape;502;p36"/>
          <p:cNvPicPr preferRelativeResize="0"/>
          <p:nvPr/>
        </p:nvPicPr>
        <p:blipFill rotWithShape="1">
          <a:blip r:embed="rId4">
            <a:alphaModFix/>
          </a:blip>
          <a:srcRect b="0" l="0" r="0" t="0"/>
          <a:stretch/>
        </p:blipFill>
        <p:spPr>
          <a:xfrm>
            <a:off x="0" y="0"/>
            <a:ext cx="12192000" cy="6858000"/>
          </a:xfrm>
          <a:prstGeom prst="rect">
            <a:avLst/>
          </a:prstGeom>
          <a:noFill/>
          <a:ln>
            <a:noFill/>
          </a:ln>
        </p:spPr>
      </p:pic>
      <p:sp>
        <p:nvSpPr>
          <p:cNvPr id="503" name="Google Shape;503;p36"/>
          <p:cNvSpPr txBox="1"/>
          <p:nvPr/>
        </p:nvSpPr>
        <p:spPr>
          <a:xfrm>
            <a:off x="1971040" y="-17492"/>
            <a:ext cx="86868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000"/>
              <a:buFont typeface="Arial"/>
              <a:buNone/>
            </a:pPr>
            <a:r>
              <a:rPr b="1" i="0" lang="hu-HU" sz="2000" u="none" cap="none" strike="noStrike">
                <a:solidFill>
                  <a:schemeClr val="dk1"/>
                </a:solidFill>
                <a:latin typeface="Calibri"/>
                <a:ea typeface="Calibri"/>
                <a:cs typeface="Calibri"/>
                <a:sym typeface="Calibri"/>
              </a:rPr>
              <a:t>Vanligaste symboler hos våldsbejakande högerextremistiska rörelser</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t/>
            </a:r>
            <a:endParaRPr b="1" i="0" sz="2000" u="none" cap="none" strike="noStrike">
              <a:solidFill>
                <a:schemeClr val="dk1"/>
              </a:solidFill>
              <a:latin typeface="Calibri"/>
              <a:ea typeface="Calibri"/>
              <a:cs typeface="Calibri"/>
              <a:sym typeface="Calibri"/>
            </a:endParaRPr>
          </a:p>
        </p:txBody>
      </p:sp>
      <p:sp>
        <p:nvSpPr>
          <p:cNvPr id="504" name="Google Shape;504;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37"/>
          <p:cNvSpPr txBox="1"/>
          <p:nvPr>
            <p:ph type="title"/>
          </p:nvPr>
        </p:nvSpPr>
        <p:spPr>
          <a:xfrm>
            <a:off x="838200" y="141842"/>
            <a:ext cx="10515600" cy="1145381"/>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hu-HU"/>
              <a:t>Vanligaste symboler </a:t>
            </a:r>
            <a:r>
              <a:rPr b="1" lang="hu-HU" sz="4400"/>
              <a:t>i </a:t>
            </a:r>
            <a:r>
              <a:rPr b="1" lang="hu-HU"/>
              <a:t>våldsbejakande i</a:t>
            </a:r>
            <a:r>
              <a:rPr b="1" lang="hu-HU" sz="4400"/>
              <a:t>slamis</a:t>
            </a:r>
            <a:r>
              <a:rPr b="1" lang="hu-HU"/>
              <a:t>ka</a:t>
            </a:r>
            <a:r>
              <a:rPr b="1" lang="hu-HU" sz="4400"/>
              <a:t> extremist</a:t>
            </a:r>
            <a:r>
              <a:rPr b="1" lang="hu-HU"/>
              <a:t>rörelser</a:t>
            </a:r>
            <a:endParaRPr b="1"/>
          </a:p>
        </p:txBody>
      </p:sp>
      <p:pic>
        <p:nvPicPr>
          <p:cNvPr id="511" name="Google Shape;511;p37"/>
          <p:cNvPicPr preferRelativeResize="0"/>
          <p:nvPr/>
        </p:nvPicPr>
        <p:blipFill rotWithShape="1">
          <a:blip r:embed="rId3">
            <a:alphaModFix/>
          </a:blip>
          <a:srcRect b="0" l="0" r="0" t="0"/>
          <a:stretch/>
        </p:blipFill>
        <p:spPr>
          <a:xfrm>
            <a:off x="333632" y="3969155"/>
            <a:ext cx="11133625" cy="1740528"/>
          </a:xfrm>
          <a:prstGeom prst="rect">
            <a:avLst/>
          </a:prstGeom>
          <a:noFill/>
          <a:ln>
            <a:noFill/>
          </a:ln>
        </p:spPr>
      </p:pic>
      <p:pic>
        <p:nvPicPr>
          <p:cNvPr descr="En bild som visar text&#10;&#10;Automatiskt genererad beskrivning" id="512" name="Google Shape;512;p37"/>
          <p:cNvPicPr preferRelativeResize="0"/>
          <p:nvPr/>
        </p:nvPicPr>
        <p:blipFill rotWithShape="1">
          <a:blip r:embed="rId4">
            <a:alphaModFix/>
          </a:blip>
          <a:srcRect b="0" l="0" r="0" t="0"/>
          <a:stretch/>
        </p:blipFill>
        <p:spPr>
          <a:xfrm>
            <a:off x="168327" y="1719585"/>
            <a:ext cx="11298930" cy="1817208"/>
          </a:xfrm>
          <a:prstGeom prst="rect">
            <a:avLst/>
          </a:prstGeom>
          <a:noFill/>
          <a:ln>
            <a:noFill/>
          </a:ln>
        </p:spPr>
      </p:pic>
      <p:sp>
        <p:nvSpPr>
          <p:cNvPr id="513" name="Google Shape;513;p37"/>
          <p:cNvSpPr txBox="1"/>
          <p:nvPr/>
        </p:nvSpPr>
        <p:spPr>
          <a:xfrm>
            <a:off x="457200" y="5974080"/>
            <a:ext cx="10896600"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hu-HU" sz="1800" u="none" cap="none" strike="noStrike">
                <a:solidFill>
                  <a:schemeClr val="dk1"/>
                </a:solidFill>
                <a:latin typeface="Calibri"/>
                <a:ea typeface="Calibri"/>
                <a:cs typeface="Calibri"/>
                <a:sym typeface="Calibri"/>
              </a:rPr>
              <a:t>Källa: </a:t>
            </a:r>
            <a:r>
              <a:rPr b="0" i="0" lang="hu-HU" sz="1800" u="none" cap="none" strike="noStrike">
                <a:solidFill>
                  <a:srgbClr val="111827"/>
                </a:solidFill>
                <a:latin typeface="Arial"/>
                <a:ea typeface="Arial"/>
                <a:cs typeface="Arial"/>
                <a:sym typeface="Arial"/>
              </a:rPr>
              <a:t>Nätverket för kunskapsspridning om radikalisering (RAN) </a:t>
            </a:r>
            <a:r>
              <a:rPr b="0" i="0" lang="hu-HU" sz="1800" u="none" cap="none" strike="noStrike">
                <a:solidFill>
                  <a:srgbClr val="000000"/>
                </a:solidFill>
                <a:latin typeface="Arial"/>
                <a:ea typeface="Arial"/>
                <a:cs typeface="Arial"/>
                <a:sym typeface="Arial"/>
              </a:rPr>
              <a:t>Faktabok om islamisk extremism (2019):</a:t>
            </a:r>
            <a:br>
              <a:rPr b="0" i="0" lang="hu-HU" sz="1800" u="none" cap="none" strike="noStrike">
                <a:solidFill>
                  <a:srgbClr val="000000"/>
                </a:solidFill>
                <a:latin typeface="Arial"/>
                <a:ea typeface="Arial"/>
                <a:cs typeface="Arial"/>
                <a:sym typeface="Arial"/>
              </a:rPr>
            </a:br>
            <a:r>
              <a:rPr b="0" i="0" lang="hu-HU" sz="1800" u="sng" cap="none" strike="noStrike">
                <a:solidFill>
                  <a:srgbClr val="1155CC"/>
                </a:solidFill>
                <a:latin typeface="Arial"/>
                <a:ea typeface="Arial"/>
                <a:cs typeface="Arial"/>
                <a:sym typeface="Arial"/>
                <a:hlinkClick r:id="rId5">
                  <a:extLst>
                    <a:ext uri="{A12FA001-AC4F-418D-AE19-62706E023703}">
                      <ahyp:hlinkClr val="tx"/>
                    </a:ext>
                  </a:extLst>
                </a:hlinkClick>
              </a:rPr>
              <a:t>https://home-affairs.ec.europa.eu/pages/page/factbook-islamist-extremism-december-2019_en</a:t>
            </a:r>
            <a:r>
              <a:rPr b="0" i="0" lang="hu-HU" sz="1800" u="none" cap="none" strike="noStrike">
                <a:solidFill>
                  <a:srgbClr val="000000"/>
                </a:solidFill>
                <a:latin typeface="Arial"/>
                <a:ea typeface="Arial"/>
                <a:cs typeface="Arial"/>
                <a:sym typeface="Arial"/>
              </a:rPr>
              <a:t> </a:t>
            </a:r>
            <a:endParaRPr b="0" i="0" sz="105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14" name="Google Shape;514;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518" name="Shape 518"/>
        <p:cNvGrpSpPr/>
        <p:nvPr/>
      </p:nvGrpSpPr>
      <p:grpSpPr>
        <a:xfrm>
          <a:off x="0" y="0"/>
          <a:ext cx="0" cy="0"/>
          <a:chOff x="0" y="0"/>
          <a:chExt cx="0" cy="0"/>
        </a:xfrm>
      </p:grpSpPr>
      <p:sp>
        <p:nvSpPr>
          <p:cNvPr id="519" name="Google Shape;519;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hu-HU"/>
              <a:t>Bli en etnograf i din egen kultur! </a:t>
            </a:r>
            <a:endParaRPr/>
          </a:p>
        </p:txBody>
      </p:sp>
      <p:sp>
        <p:nvSpPr>
          <p:cNvPr id="520" name="Google Shape;520;p38"/>
          <p:cNvSpPr txBox="1"/>
          <p:nvPr>
            <p:ph idx="1" type="body"/>
          </p:nvPr>
        </p:nvSpPr>
        <p:spPr>
          <a:xfrm>
            <a:off x="838200" y="1825625"/>
            <a:ext cx="10515600" cy="4351338"/>
          </a:xfrm>
          <a:prstGeom prst="rect">
            <a:avLst/>
          </a:prstGeom>
          <a:solidFill>
            <a:srgbClr val="DDEAF6"/>
          </a:solidFill>
          <a:ln>
            <a:noFill/>
          </a:ln>
        </p:spPr>
        <p:txBody>
          <a:bodyPr anchorCtr="0" anchor="t" bIns="45700" lIns="91425" spcFirstLastPara="1" rIns="91425" wrap="square" tIns="45700">
            <a:normAutofit lnSpcReduction="20000"/>
          </a:bodyPr>
          <a:lstStyle/>
          <a:p>
            <a:pPr indent="-228600" lvl="0" marL="228600" rtl="0" algn="l">
              <a:lnSpc>
                <a:spcPct val="90000"/>
              </a:lnSpc>
              <a:spcBef>
                <a:spcPts val="0"/>
              </a:spcBef>
              <a:spcAft>
                <a:spcPts val="0"/>
              </a:spcAft>
              <a:buClr>
                <a:schemeClr val="dk1"/>
              </a:buClr>
              <a:buSzPts val="2800"/>
              <a:buChar char="•"/>
            </a:pPr>
            <a:r>
              <a:rPr lang="hu-HU"/>
              <a:t>Under den följande veckan observera medvetet din omgivning inklusive gatorna du vanligtvis tar och byggnaderna där du är. </a:t>
            </a:r>
            <a:endParaRPr/>
          </a:p>
          <a:p>
            <a:pPr indent="-64135"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hu-HU"/>
              <a:t>Leta efter symboler i graffiti eller klistermärken och se om du förstår dem. Om inte, ta ett foto av det och diskutera med andra som du känner dig bekväm med att prata om det. Försök att ta reda på vad de betyder eller om de representerar en grupp eller en subkultur. </a:t>
            </a:r>
            <a:endParaRPr/>
          </a:p>
          <a:p>
            <a:pPr indent="-64135"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hu-HU"/>
              <a:t>Målet med övningen är att vi blir mer uppmärksamma på vår omgivning. Ibland finns våldsbejakande extremistiska symboler framför oss, vi behöver bara bli medvetna om dem. </a:t>
            </a:r>
            <a:endParaRPr/>
          </a:p>
        </p:txBody>
      </p:sp>
      <p:sp>
        <p:nvSpPr>
          <p:cNvPr id="521" name="Google Shape;521;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525" name="Shape 525"/>
        <p:cNvGrpSpPr/>
        <p:nvPr/>
      </p:nvGrpSpPr>
      <p:grpSpPr>
        <a:xfrm>
          <a:off x="0" y="0"/>
          <a:ext cx="0" cy="0"/>
          <a:chOff x="0" y="0"/>
          <a:chExt cx="0" cy="0"/>
        </a:xfrm>
      </p:grpSpPr>
      <p:sp>
        <p:nvSpPr>
          <p:cNvPr id="526" name="Google Shape;526;p39"/>
          <p:cNvSpPr/>
          <p:nvPr/>
        </p:nvSpPr>
        <p:spPr>
          <a:xfrm>
            <a:off x="0" y="0"/>
            <a:ext cx="12192000" cy="6858000"/>
          </a:xfrm>
          <a:prstGeom prst="rect">
            <a:avLst/>
          </a:prstGeom>
          <a:solidFill>
            <a:srgbClr val="DDEAF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27" name="Google Shape;527;p39"/>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28" name="Google Shape;528;p39"/>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29" name="Google Shape;529;p39"/>
          <p:cNvSpPr txBox="1"/>
          <p:nvPr>
            <p:ph type="ctrTitle"/>
          </p:nvPr>
        </p:nvSpPr>
        <p:spPr>
          <a:xfrm>
            <a:off x="1344617" y="2286113"/>
            <a:ext cx="9231410" cy="3542045"/>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lang="hu-HU" sz="4800"/>
            </a:br>
            <a:br>
              <a:rPr lang="hu-HU" sz="4800"/>
            </a:br>
            <a:br>
              <a:rPr lang="hu-HU" sz="4800"/>
            </a:br>
            <a:r>
              <a:rPr b="1" lang="hu-HU" sz="4800"/>
              <a:t>6. Landspecifika förhållanden</a:t>
            </a:r>
            <a:br>
              <a:rPr lang="hu-HU" sz="4800"/>
            </a:br>
            <a:br>
              <a:rPr lang="hu-HU" sz="4800"/>
            </a:br>
            <a:r>
              <a:rPr lang="hu-HU" sz="4800"/>
              <a:t>Vilka typer av våldsbejakande extremistiska grupper eller ideologier känner du till i ditt eget land/område/samhälle</a:t>
            </a:r>
            <a:r>
              <a:rPr lang="hu-HU" sz="4800">
                <a:latin typeface="Calibri"/>
                <a:ea typeface="Calibri"/>
                <a:cs typeface="Calibri"/>
                <a:sym typeface="Calibri"/>
              </a:rPr>
              <a:t>?</a:t>
            </a:r>
            <a:br>
              <a:rPr lang="hu-HU" sz="4800">
                <a:latin typeface="Calibri"/>
                <a:ea typeface="Calibri"/>
                <a:cs typeface="Calibri"/>
                <a:sym typeface="Calibri"/>
              </a:rPr>
            </a:br>
            <a:br>
              <a:rPr lang="hu-HU" sz="4800">
                <a:latin typeface="Calibri"/>
                <a:ea typeface="Calibri"/>
                <a:cs typeface="Calibri"/>
                <a:sym typeface="Calibri"/>
              </a:rPr>
            </a:br>
            <a:r>
              <a:rPr lang="hu-HU" sz="4800">
                <a:latin typeface="Calibri"/>
                <a:ea typeface="Calibri"/>
                <a:cs typeface="Calibri"/>
                <a:sym typeface="Calibri"/>
              </a:rPr>
              <a:t>Dis</a:t>
            </a:r>
            <a:r>
              <a:rPr lang="hu-HU" sz="4800"/>
              <a:t>k</a:t>
            </a:r>
            <a:r>
              <a:rPr lang="hu-HU" sz="4800">
                <a:latin typeface="Calibri"/>
                <a:ea typeface="Calibri"/>
                <a:cs typeface="Calibri"/>
                <a:sym typeface="Calibri"/>
              </a:rPr>
              <a:t>ussion</a:t>
            </a:r>
            <a:r>
              <a:rPr lang="hu-HU" sz="4800"/>
              <a:t> </a:t>
            </a:r>
            <a:endParaRPr sz="48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3" name="Shape 533"/>
        <p:cNvGrpSpPr/>
        <p:nvPr/>
      </p:nvGrpSpPr>
      <p:grpSpPr>
        <a:xfrm>
          <a:off x="0" y="0"/>
          <a:ext cx="0" cy="0"/>
          <a:chOff x="0" y="0"/>
          <a:chExt cx="0" cy="0"/>
        </a:xfrm>
      </p:grpSpPr>
      <p:sp>
        <p:nvSpPr>
          <p:cNvPr id="534" name="Google Shape;534;p4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35" name="Google Shape;535;p40"/>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36" name="Google Shape;536;p40"/>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37" name="Google Shape;537;p40"/>
          <p:cNvSpPr txBox="1"/>
          <p:nvPr>
            <p:ph type="ctrTitle"/>
          </p:nvPr>
        </p:nvSpPr>
        <p:spPr>
          <a:xfrm>
            <a:off x="1285241" y="1008993"/>
            <a:ext cx="9231410" cy="354204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r>
              <a:rPr b="1" lang="hu-HU" sz="4800" cap="none"/>
              <a:t>MODUL 2.</a:t>
            </a:r>
            <a:br>
              <a:rPr b="1" lang="hu-HU" sz="4800" cap="none"/>
            </a:br>
            <a:r>
              <a:rPr b="1" lang="hu-HU" sz="4800"/>
              <a:t>BEDÖMNING OCH</a:t>
            </a:r>
            <a:r>
              <a:rPr b="1" lang="hu-HU" sz="4800" cap="none"/>
              <a:t> </a:t>
            </a:r>
            <a:r>
              <a:rPr b="1" lang="hu-HU" sz="4800"/>
              <a:t>ÅTGÄRDER</a:t>
            </a:r>
            <a:r>
              <a:rPr b="1" lang="hu-HU" sz="4800" cap="none"/>
              <a:t> </a:t>
            </a:r>
            <a:br>
              <a:rPr b="1" lang="hu-HU" sz="4800" cap="none"/>
            </a:br>
            <a:br>
              <a:rPr b="1" lang="hu-HU" sz="4800"/>
            </a:br>
            <a:endParaRPr sz="48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1" name="Shape 541"/>
        <p:cNvGrpSpPr/>
        <p:nvPr/>
      </p:nvGrpSpPr>
      <p:grpSpPr>
        <a:xfrm>
          <a:off x="0" y="0"/>
          <a:ext cx="0" cy="0"/>
          <a:chOff x="0" y="0"/>
          <a:chExt cx="0" cy="0"/>
        </a:xfrm>
      </p:grpSpPr>
      <p:sp>
        <p:nvSpPr>
          <p:cNvPr id="542" name="Google Shape;542;p4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43" name="Google Shape;543;p41"/>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44" name="Google Shape;544;p41"/>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45" name="Google Shape;545;p41"/>
          <p:cNvSpPr txBox="1"/>
          <p:nvPr>
            <p:ph type="ctrTitle"/>
          </p:nvPr>
        </p:nvSpPr>
        <p:spPr>
          <a:xfrm>
            <a:off x="1320867" y="1564844"/>
            <a:ext cx="9231410" cy="354204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r>
              <a:rPr lang="hu-HU" sz="4800"/>
              <a:t>Fallscenarier</a:t>
            </a:r>
            <a:br>
              <a:rPr lang="hu-HU" sz="4800"/>
            </a:br>
            <a:r>
              <a:rPr lang="hu-HU" sz="4800"/>
              <a:t>Grupparbete</a:t>
            </a:r>
            <a:br>
              <a:rPr lang="hu-HU" sz="4800"/>
            </a:br>
            <a:br>
              <a:rPr b="1" lang="hu-HU" sz="4800"/>
            </a:br>
            <a:endParaRPr b="1" sz="48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549" name="Shape 549"/>
        <p:cNvGrpSpPr/>
        <p:nvPr/>
      </p:nvGrpSpPr>
      <p:grpSpPr>
        <a:xfrm>
          <a:off x="0" y="0"/>
          <a:ext cx="0" cy="0"/>
          <a:chOff x="0" y="0"/>
          <a:chExt cx="0" cy="0"/>
        </a:xfrm>
      </p:grpSpPr>
      <p:sp>
        <p:nvSpPr>
          <p:cNvPr id="550" name="Google Shape;550;p42"/>
          <p:cNvSpPr txBox="1"/>
          <p:nvPr>
            <p:ph type="title"/>
          </p:nvPr>
        </p:nvSpPr>
        <p:spPr>
          <a:xfrm>
            <a:off x="838200" y="0"/>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Instruktioner för grupparbetet</a:t>
            </a:r>
            <a:endParaRPr/>
          </a:p>
        </p:txBody>
      </p:sp>
      <p:sp>
        <p:nvSpPr>
          <p:cNvPr id="551" name="Google Shape;551;p42"/>
          <p:cNvSpPr txBox="1"/>
          <p:nvPr>
            <p:ph idx="1" type="body"/>
          </p:nvPr>
        </p:nvSpPr>
        <p:spPr>
          <a:xfrm>
            <a:off x="838200" y="1190634"/>
            <a:ext cx="10515600" cy="5667365"/>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800"/>
              <a:buNone/>
            </a:pPr>
            <a:r>
              <a:rPr lang="hu-HU"/>
              <a:t>Arbeta tillsammans på ett av två fallscenarier genom att svara på frågorna nedan. </a:t>
            </a:r>
            <a:endParaRPr/>
          </a:p>
          <a:p>
            <a:pPr indent="-514350" lvl="0" marL="514350" rtl="0" algn="l">
              <a:lnSpc>
                <a:spcPct val="90000"/>
              </a:lnSpc>
              <a:spcBef>
                <a:spcPts val="1000"/>
              </a:spcBef>
              <a:spcAft>
                <a:spcPts val="0"/>
              </a:spcAft>
              <a:buClr>
                <a:schemeClr val="dk1"/>
              </a:buClr>
              <a:buSzPts val="2800"/>
              <a:buAutoNum type="arabicPeriod"/>
            </a:pPr>
            <a:r>
              <a:rPr lang="hu-HU"/>
              <a:t>Var tror du att huvudkaraktären/-er befinner sig i radikaliseringsprocessen? Vilken information stöder detta? Vilken information saknas?</a:t>
            </a:r>
            <a:endParaRPr/>
          </a:p>
          <a:p>
            <a:pPr indent="-336550" lvl="0" marL="514350" rtl="0" algn="l">
              <a:lnSpc>
                <a:spcPct val="90000"/>
              </a:lnSpc>
              <a:spcBef>
                <a:spcPts val="1000"/>
              </a:spcBef>
              <a:spcAft>
                <a:spcPts val="0"/>
              </a:spcAft>
              <a:buClr>
                <a:schemeClr val="dk1"/>
              </a:buClr>
              <a:buSzPts val="2800"/>
              <a:buNone/>
            </a:pPr>
            <a:r>
              <a:t/>
            </a:r>
            <a:endParaRPr/>
          </a:p>
          <a:p>
            <a:pPr indent="-336550" lvl="0" marL="514350" rtl="0" algn="l">
              <a:lnSpc>
                <a:spcPct val="90000"/>
              </a:lnSpc>
              <a:spcBef>
                <a:spcPts val="1000"/>
              </a:spcBef>
              <a:spcAft>
                <a:spcPts val="0"/>
              </a:spcAft>
              <a:buClr>
                <a:schemeClr val="dk1"/>
              </a:buClr>
              <a:buSzPts val="2800"/>
              <a:buNone/>
            </a:pPr>
            <a:r>
              <a:t/>
            </a:r>
            <a:endParaRPr/>
          </a:p>
          <a:p>
            <a:pPr indent="-336550" lvl="0" marL="514350" rtl="0" algn="l">
              <a:lnSpc>
                <a:spcPct val="90000"/>
              </a:lnSpc>
              <a:spcBef>
                <a:spcPts val="1000"/>
              </a:spcBef>
              <a:spcAft>
                <a:spcPts val="0"/>
              </a:spcAft>
              <a:buClr>
                <a:schemeClr val="dk1"/>
              </a:buClr>
              <a:buSzPts val="2800"/>
              <a:buNone/>
            </a:pPr>
            <a:r>
              <a:t/>
            </a:r>
            <a:endParaRPr/>
          </a:p>
          <a:p>
            <a:pPr indent="-336550" lvl="0" marL="51435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lang="hu-HU"/>
              <a:t>2. Vilka pådrivande och attraherande faktorer kan du identifiera utifrån fallbeskrivningen??</a:t>
            </a:r>
            <a:endParaRPr/>
          </a:p>
          <a:p>
            <a:pPr indent="0" lvl="0" marL="0" rtl="0" algn="l">
              <a:lnSpc>
                <a:spcPct val="90000"/>
              </a:lnSpc>
              <a:spcBef>
                <a:spcPts val="1000"/>
              </a:spcBef>
              <a:spcAft>
                <a:spcPts val="0"/>
              </a:spcAft>
              <a:buClr>
                <a:schemeClr val="dk1"/>
              </a:buClr>
              <a:buSzPts val="2800"/>
              <a:buNone/>
            </a:pPr>
            <a:r>
              <a:rPr lang="hu-HU"/>
              <a:t>3. Vad skulle du göra i ett sådant här fall enligt din yrkesroll? Vilka åtgärder bör vidtas?</a:t>
            </a:r>
            <a:endParaRPr/>
          </a:p>
        </p:txBody>
      </p:sp>
      <p:pic>
        <p:nvPicPr>
          <p:cNvPr id="552" name="Google Shape;552;p42"/>
          <p:cNvPicPr preferRelativeResize="0"/>
          <p:nvPr/>
        </p:nvPicPr>
        <p:blipFill rotWithShape="1">
          <a:blip r:embed="rId3">
            <a:alphaModFix/>
          </a:blip>
          <a:srcRect b="0" l="0" r="0" t="0"/>
          <a:stretch/>
        </p:blipFill>
        <p:spPr>
          <a:xfrm>
            <a:off x="2214880" y="3243430"/>
            <a:ext cx="7929674" cy="1696702"/>
          </a:xfrm>
          <a:prstGeom prst="rect">
            <a:avLst/>
          </a:prstGeom>
          <a:noFill/>
          <a:ln>
            <a:noFill/>
          </a:ln>
        </p:spPr>
      </p:pic>
      <p:sp>
        <p:nvSpPr>
          <p:cNvPr id="553" name="Google Shape;553;p42"/>
          <p:cNvSpPr txBox="1"/>
          <p:nvPr/>
        </p:nvSpPr>
        <p:spPr>
          <a:xfrm>
            <a:off x="9215308" y="4502204"/>
            <a:ext cx="131492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Illustration av</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hu-HU" sz="1400" u="none" cap="none" strike="noStrike">
                <a:solidFill>
                  <a:schemeClr val="dk1"/>
                </a:solidFill>
                <a:latin typeface="Calibri"/>
                <a:ea typeface="Calibri"/>
                <a:cs typeface="Calibri"/>
                <a:sym typeface="Calibri"/>
              </a:rPr>
              <a:t>Sjoen, 2020</a:t>
            </a:r>
            <a:endParaRPr b="0" i="0" sz="1400" u="none" cap="none" strike="noStrike">
              <a:solidFill>
                <a:srgbClr val="000000"/>
              </a:solidFill>
              <a:latin typeface="Arial"/>
              <a:ea typeface="Arial"/>
              <a:cs typeface="Arial"/>
              <a:sym typeface="Arial"/>
            </a:endParaRPr>
          </a:p>
        </p:txBody>
      </p:sp>
      <p:sp>
        <p:nvSpPr>
          <p:cNvPr id="554" name="Google Shape;554;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558" name="Shape 558"/>
        <p:cNvGrpSpPr/>
        <p:nvPr/>
      </p:nvGrpSpPr>
      <p:grpSpPr>
        <a:xfrm>
          <a:off x="0" y="0"/>
          <a:ext cx="0" cy="0"/>
          <a:chOff x="0" y="0"/>
          <a:chExt cx="0" cy="0"/>
        </a:xfrm>
      </p:grpSpPr>
      <p:sp>
        <p:nvSpPr>
          <p:cNvPr id="559" name="Google Shape;559;p43"/>
          <p:cNvSpPr txBox="1"/>
          <p:nvPr>
            <p:ph type="title"/>
          </p:nvPr>
        </p:nvSpPr>
        <p:spPr>
          <a:xfrm>
            <a:off x="838200" y="365125"/>
            <a:ext cx="10515600" cy="84744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hu-HU"/>
              <a:t>Fallscenario 1. Festen</a:t>
            </a:r>
            <a:endParaRPr b="1"/>
          </a:p>
        </p:txBody>
      </p:sp>
      <p:sp>
        <p:nvSpPr>
          <p:cNvPr id="560" name="Google Shape;560;p43"/>
          <p:cNvSpPr txBox="1"/>
          <p:nvPr>
            <p:ph idx="1" type="body"/>
          </p:nvPr>
        </p:nvSpPr>
        <p:spPr>
          <a:xfrm>
            <a:off x="838200" y="1212574"/>
            <a:ext cx="10515600" cy="5280301"/>
          </a:xfrm>
          <a:prstGeom prst="rect">
            <a:avLst/>
          </a:prstGeom>
          <a:noFill/>
          <a:ln>
            <a:noFill/>
          </a:ln>
        </p:spPr>
        <p:txBody>
          <a:bodyPr anchorCtr="0" anchor="t" bIns="45700" lIns="91425" spcFirstLastPara="1" rIns="91425" wrap="square" tIns="45700">
            <a:normAutofit/>
          </a:bodyPr>
          <a:lstStyle/>
          <a:p>
            <a:pPr indent="0" lvl="0" marL="0" rtl="0" algn="l">
              <a:lnSpc>
                <a:spcPct val="107000"/>
              </a:lnSpc>
              <a:spcBef>
                <a:spcPts val="0"/>
              </a:spcBef>
              <a:spcAft>
                <a:spcPts val="0"/>
              </a:spcAft>
              <a:buClr>
                <a:schemeClr val="dk1"/>
              </a:buClr>
              <a:buSzPts val="2800"/>
              <a:buNone/>
            </a:pPr>
            <a:r>
              <a:rPr lang="hu-HU"/>
              <a:t>Fyra av dina elever deltog i en fest förra helgen. Det går rykten om att även en grupp aktiva nynazister deltog. Ryktena nämner rasistisk rockmusik och hög konsumtion av alkohol i försök att rekrytera unga sympatisörer till gruppen</a:t>
            </a:r>
            <a:r>
              <a:rPr lang="hu-HU">
                <a:latin typeface="Calibri"/>
                <a:ea typeface="Calibri"/>
                <a:cs typeface="Calibri"/>
                <a:sym typeface="Calibri"/>
              </a:rPr>
              <a:t>. </a:t>
            </a:r>
            <a:endParaRPr/>
          </a:p>
          <a:p>
            <a:pPr indent="0" lvl="0" marL="0" rtl="0" algn="l">
              <a:lnSpc>
                <a:spcPct val="107000"/>
              </a:lnSpc>
              <a:spcBef>
                <a:spcPts val="1800"/>
              </a:spcBef>
              <a:spcAft>
                <a:spcPts val="0"/>
              </a:spcAft>
              <a:buClr>
                <a:schemeClr val="dk1"/>
              </a:buClr>
              <a:buSzPts val="2800"/>
              <a:buNone/>
            </a:pPr>
            <a:r>
              <a:rPr lang="hu-HU"/>
              <a:t>Nu, på skolans onlineklassplattform, har två av eleverna ändrat sina profilbilder och namn. En har bytt namnet till </a:t>
            </a:r>
            <a:r>
              <a:rPr lang="hu-HU">
                <a:latin typeface="Calibri"/>
                <a:ea typeface="Calibri"/>
                <a:cs typeface="Calibri"/>
                <a:sym typeface="Calibri"/>
              </a:rPr>
              <a:t>RaHoWa (Racial Holy War) </a:t>
            </a:r>
            <a:r>
              <a:rPr lang="hu-HU"/>
              <a:t>och en svart-vit profilbild, till synes från 1930-talet, på en man okänd för dig. Den andra eleven har ändrat namnet  till </a:t>
            </a:r>
            <a:r>
              <a:rPr lang="hu-HU">
                <a:latin typeface="Calibri"/>
                <a:ea typeface="Calibri"/>
                <a:cs typeface="Calibri"/>
                <a:sym typeface="Calibri"/>
              </a:rPr>
              <a:t>ValkyriaUntilDeath </a:t>
            </a:r>
            <a:r>
              <a:rPr lang="hu-HU"/>
              <a:t>och en bild på en kvinnlig vikingakrigare</a:t>
            </a:r>
            <a:r>
              <a:rPr lang="hu-HU">
                <a:latin typeface="Calibri"/>
                <a:ea typeface="Calibri"/>
                <a:cs typeface="Calibri"/>
                <a:sym typeface="Calibri"/>
              </a:rPr>
              <a:t>.</a:t>
            </a:r>
            <a:endParaRPr>
              <a:latin typeface="Calibri"/>
              <a:ea typeface="Calibri"/>
              <a:cs typeface="Calibri"/>
              <a:sym typeface="Calibri"/>
            </a:endParaRPr>
          </a:p>
        </p:txBody>
      </p:sp>
      <p:sp>
        <p:nvSpPr>
          <p:cNvPr id="561" name="Google Shape;561;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565" name="Shape 565"/>
        <p:cNvGrpSpPr/>
        <p:nvPr/>
      </p:nvGrpSpPr>
      <p:grpSpPr>
        <a:xfrm>
          <a:off x="0" y="0"/>
          <a:ext cx="0" cy="0"/>
          <a:chOff x="0" y="0"/>
          <a:chExt cx="0" cy="0"/>
        </a:xfrm>
      </p:grpSpPr>
      <p:sp>
        <p:nvSpPr>
          <p:cNvPr id="566" name="Google Shape;566;p44"/>
          <p:cNvSpPr txBox="1"/>
          <p:nvPr>
            <p:ph type="title"/>
          </p:nvPr>
        </p:nvSpPr>
        <p:spPr>
          <a:xfrm>
            <a:off x="838200" y="365125"/>
            <a:ext cx="10515600" cy="84744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hu-HU"/>
              <a:t>Fallscenario 2. Farid</a:t>
            </a:r>
            <a:endParaRPr b="1"/>
          </a:p>
        </p:txBody>
      </p:sp>
      <p:sp>
        <p:nvSpPr>
          <p:cNvPr id="567" name="Google Shape;567;p44"/>
          <p:cNvSpPr txBox="1"/>
          <p:nvPr>
            <p:ph idx="1" type="body"/>
          </p:nvPr>
        </p:nvSpPr>
        <p:spPr>
          <a:xfrm>
            <a:off x="838200" y="1212574"/>
            <a:ext cx="10515600" cy="5280301"/>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lnSpc>
                <a:spcPct val="107000"/>
              </a:lnSpc>
              <a:spcBef>
                <a:spcPts val="0"/>
              </a:spcBef>
              <a:spcAft>
                <a:spcPts val="0"/>
              </a:spcAft>
              <a:buClr>
                <a:schemeClr val="dk1"/>
              </a:buClr>
              <a:buSzPct val="100000"/>
              <a:buNone/>
            </a:pPr>
            <a:r>
              <a:rPr lang="hu-HU" sz="3200"/>
              <a:t>Farids familj kom som flyktingar från Irak för två år sedan. Pappan rapporteras vara försvunnen och mamman tar enbart hand om Farid och hans tre yngre syskon. Barnen såg förmodligen våld när de fortfarande var i Irak. Det är oklart om de varit offer för våld eller övergrepp eller tvingats delta i något våld själva</a:t>
            </a:r>
            <a:r>
              <a:rPr lang="hu-HU" sz="3200">
                <a:latin typeface="Calibri"/>
                <a:ea typeface="Calibri"/>
                <a:cs typeface="Calibri"/>
                <a:sym typeface="Calibri"/>
              </a:rPr>
              <a:t>.  </a:t>
            </a:r>
            <a:endParaRPr/>
          </a:p>
          <a:p>
            <a:pPr indent="0" lvl="0" marL="0" rtl="0" algn="l">
              <a:lnSpc>
                <a:spcPct val="107000"/>
              </a:lnSpc>
              <a:spcBef>
                <a:spcPts val="1800"/>
              </a:spcBef>
              <a:spcAft>
                <a:spcPts val="0"/>
              </a:spcAft>
              <a:buClr>
                <a:schemeClr val="dk1"/>
              </a:buClr>
              <a:buSzPct val="100000"/>
              <a:buNone/>
            </a:pPr>
            <a:r>
              <a:rPr lang="hu-HU" sz="3200"/>
              <a:t>Farid har kort stubin och hamnar ofta i hetsiga diskussioner med andra elever. Han verkar väldigt envis när klassen diskuterar religion. Den senaste tiden ägnar han mer och mer tid åt att studera religiösa manus. Han isolerar sig från vänner och familj. Han verkar mer och mer upprörd och irriterad. När han kontaktas om tro eller religiösa frågor uppträder han stel och oböjlig, är inte öppen för att lyssna på andra, han predikar snarare sitt sätt att tolka sin tro och säger till andra att de har fel</a:t>
            </a:r>
            <a:r>
              <a:rPr lang="hu-HU" sz="3200">
                <a:latin typeface="Calibri"/>
                <a:ea typeface="Calibri"/>
                <a:cs typeface="Calibri"/>
                <a:sym typeface="Calibri"/>
              </a:rPr>
              <a:t>. </a:t>
            </a:r>
            <a:endParaRPr sz="3200">
              <a:latin typeface="Calibri"/>
              <a:ea typeface="Calibri"/>
              <a:cs typeface="Calibri"/>
              <a:sym typeface="Calibri"/>
            </a:endParaRPr>
          </a:p>
        </p:txBody>
      </p:sp>
      <p:sp>
        <p:nvSpPr>
          <p:cNvPr id="568" name="Google Shape;568;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72" name="Shape 572"/>
        <p:cNvGrpSpPr/>
        <p:nvPr/>
      </p:nvGrpSpPr>
      <p:grpSpPr>
        <a:xfrm>
          <a:off x="0" y="0"/>
          <a:ext cx="0" cy="0"/>
          <a:chOff x="0" y="0"/>
          <a:chExt cx="0" cy="0"/>
        </a:xfrm>
      </p:grpSpPr>
      <p:sp>
        <p:nvSpPr>
          <p:cNvPr id="573" name="Google Shape;573;p4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74" name="Google Shape;574;p45"/>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75" name="Google Shape;575;p45"/>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76" name="Google Shape;576;p45"/>
          <p:cNvSpPr txBox="1"/>
          <p:nvPr>
            <p:ph type="ctrTitle"/>
          </p:nvPr>
        </p:nvSpPr>
        <p:spPr>
          <a:xfrm>
            <a:off x="1320867" y="1564844"/>
            <a:ext cx="9231410" cy="354204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r>
              <a:rPr lang="hu-HU" sz="4800"/>
              <a:t>1. Bedömning </a:t>
            </a:r>
            <a:br>
              <a:rPr lang="hu-HU" sz="4800"/>
            </a:br>
            <a:r>
              <a:rPr lang="hu-HU" sz="4800"/>
              <a:t>av behov, förmågor och resurser</a:t>
            </a:r>
            <a:br>
              <a:rPr lang="hu-HU" sz="4800"/>
            </a:br>
            <a:br>
              <a:rPr lang="hu-HU" sz="4800"/>
            </a:br>
            <a:br>
              <a:rPr b="1" lang="hu-HU" sz="4800"/>
            </a:br>
            <a:endParaRPr b="1" sz="4800"/>
          </a:p>
        </p:txBody>
      </p:sp>
      <p:pic>
        <p:nvPicPr>
          <p:cNvPr id="577" name="Google Shape;577;p45"/>
          <p:cNvPicPr preferRelativeResize="0"/>
          <p:nvPr/>
        </p:nvPicPr>
        <p:blipFill rotWithShape="1">
          <a:blip r:embed="rId3">
            <a:alphaModFix/>
          </a:blip>
          <a:srcRect b="0" l="0" r="0" t="0"/>
          <a:stretch/>
        </p:blipFill>
        <p:spPr>
          <a:xfrm>
            <a:off x="4665299" y="4002518"/>
            <a:ext cx="2381250" cy="258127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46"/>
          <p:cNvSpPr txBox="1"/>
          <p:nvPr>
            <p:ph type="title"/>
          </p:nvPr>
        </p:nvSpPr>
        <p:spPr>
          <a:xfrm>
            <a:off x="838200" y="186449"/>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hu-HU"/>
              <a:t>Bedömning och</a:t>
            </a:r>
            <a:r>
              <a:rPr b="1" lang="hu-HU" sz="4400"/>
              <a:t> </a:t>
            </a:r>
            <a:br>
              <a:rPr b="1" lang="hu-HU" sz="4400"/>
            </a:br>
            <a:r>
              <a:rPr b="1" lang="hu-HU" sz="4400"/>
              <a:t>identifi</a:t>
            </a:r>
            <a:r>
              <a:rPr b="1" lang="hu-HU"/>
              <a:t>k</a:t>
            </a:r>
            <a:r>
              <a:rPr b="1" lang="hu-HU" sz="4400"/>
              <a:t>ation </a:t>
            </a:r>
            <a:r>
              <a:rPr b="1" lang="hu-HU"/>
              <a:t>av behov, förmågor</a:t>
            </a:r>
            <a:r>
              <a:rPr b="1" lang="hu-HU" sz="4400"/>
              <a:t> </a:t>
            </a:r>
            <a:r>
              <a:rPr b="1" lang="hu-HU"/>
              <a:t>och </a:t>
            </a:r>
            <a:r>
              <a:rPr b="1" lang="hu-HU" sz="4400"/>
              <a:t>resur</a:t>
            </a:r>
            <a:r>
              <a:rPr b="1" lang="hu-HU"/>
              <a:t>ser</a:t>
            </a:r>
            <a:endParaRPr/>
          </a:p>
        </p:txBody>
      </p:sp>
      <p:sp>
        <p:nvSpPr>
          <p:cNvPr id="583" name="Google Shape;583;p46"/>
          <p:cNvSpPr txBox="1"/>
          <p:nvPr>
            <p:ph idx="1" type="body"/>
          </p:nvPr>
        </p:nvSpPr>
        <p:spPr>
          <a:xfrm>
            <a:off x="838200" y="1512012"/>
            <a:ext cx="10515600" cy="5292003"/>
          </a:xfrm>
          <a:prstGeom prst="rect">
            <a:avLst/>
          </a:prstGeom>
          <a:noFill/>
          <a:ln>
            <a:noFill/>
          </a:ln>
        </p:spPr>
        <p:txBody>
          <a:bodyPr anchorCtr="0" anchor="t" bIns="45700" lIns="91425" spcFirstLastPara="1" rIns="91425" wrap="square" tIns="45700">
            <a:normAutofit fontScale="47500" lnSpcReduction="20000"/>
          </a:bodyPr>
          <a:lstStyle/>
          <a:p>
            <a:pPr indent="0" lvl="0" marL="0" rtl="0" algn="l">
              <a:lnSpc>
                <a:spcPct val="90000"/>
              </a:lnSpc>
              <a:spcBef>
                <a:spcPts val="0"/>
              </a:spcBef>
              <a:spcAft>
                <a:spcPts val="0"/>
              </a:spcAft>
              <a:buClr>
                <a:schemeClr val="dk1"/>
              </a:buClr>
              <a:buSzPct val="100000"/>
              <a:buNone/>
            </a:pPr>
            <a:r>
              <a:rPr lang="hu-HU" sz="5800" u="sng"/>
              <a:t>Behov: </a:t>
            </a:r>
            <a:endParaRPr/>
          </a:p>
          <a:p>
            <a:pPr indent="0" lvl="0" marL="0" rtl="0" algn="l">
              <a:lnSpc>
                <a:spcPct val="90000"/>
              </a:lnSpc>
              <a:spcBef>
                <a:spcPts val="1000"/>
              </a:spcBef>
              <a:spcAft>
                <a:spcPts val="0"/>
              </a:spcAft>
              <a:buClr>
                <a:schemeClr val="dk1"/>
              </a:buClr>
              <a:buSzPct val="100000"/>
              <a:buNone/>
            </a:pPr>
            <a:r>
              <a:rPr lang="hu-HU" sz="3600"/>
              <a:t>Aktuella sårbarheter, underskott som kan utgöra en risk för individen att radikaliseras. I bedömningsfasen måste dessa behov identifieras och strategier måste beskrivas hur dessa behov kan tillgodoses på ett hälsosamt och konstruktivt sätt i interventionsplanen.</a:t>
            </a:r>
            <a:endParaRPr/>
          </a:p>
          <a:p>
            <a:pPr indent="0" lvl="0" marL="0" rtl="0" algn="l">
              <a:lnSpc>
                <a:spcPct val="90000"/>
              </a:lnSpc>
              <a:spcBef>
                <a:spcPts val="1000"/>
              </a:spcBef>
              <a:spcAft>
                <a:spcPts val="0"/>
              </a:spcAft>
              <a:buClr>
                <a:schemeClr val="dk1"/>
              </a:buClr>
              <a:buSzPct val="100000"/>
              <a:buNone/>
            </a:pPr>
            <a:r>
              <a:rPr lang="hu-HU" sz="5800" u="sng"/>
              <a:t>Förmågor:</a:t>
            </a:r>
            <a:endParaRPr/>
          </a:p>
          <a:p>
            <a:pPr indent="0" lvl="0" marL="0" rtl="0" algn="l">
              <a:lnSpc>
                <a:spcPct val="90000"/>
              </a:lnSpc>
              <a:spcBef>
                <a:spcPts val="1000"/>
              </a:spcBef>
              <a:spcAft>
                <a:spcPts val="0"/>
              </a:spcAft>
              <a:buClr>
                <a:schemeClr val="dk1"/>
              </a:buClr>
              <a:buSzPct val="100000"/>
              <a:buNone/>
            </a:pPr>
            <a:r>
              <a:rPr lang="hu-HU" sz="3600"/>
              <a:t>Identifikation av nuvarande och potentiella personliga, sociala, kognitiva, akademiska, osv. styrkor hos individen i riskzonen. Detta kan också innebära att identifiera nuvarande, tidigare och potentiella framtida aktiviteter, så kallade passionerade intressen, som individen har njutit av och har varit motiverad att göra och/eller har haft framgång i. Det innebär också att identifiera tidigare, nuvarande och potentiella friska kamratrelationer, kamratgrupper, vuxna förebilder (t.ex. idrottstränare, musiklärare, religiös ledare, äldre syskon osv.) som kan vara med. Styrkor fungerar som utgångspunkter i insatsplanen som kan användas för att inkludera i insatsplanen som positiva alternativ i motsats till de som erbjuds av den våldsbejakande extremistgruppen. </a:t>
            </a:r>
            <a:endParaRPr/>
          </a:p>
          <a:p>
            <a:pPr indent="0" lvl="0" marL="0" rtl="0" algn="l">
              <a:lnSpc>
                <a:spcPct val="90000"/>
              </a:lnSpc>
              <a:spcBef>
                <a:spcPts val="1000"/>
              </a:spcBef>
              <a:spcAft>
                <a:spcPts val="0"/>
              </a:spcAft>
              <a:buClr>
                <a:schemeClr val="dk1"/>
              </a:buClr>
              <a:buSzPct val="100000"/>
              <a:buNone/>
            </a:pPr>
            <a:r>
              <a:rPr lang="hu-HU" sz="5800" u="sng"/>
              <a:t>Resurser:</a:t>
            </a:r>
            <a:endParaRPr/>
          </a:p>
          <a:p>
            <a:pPr indent="0" lvl="0" marL="0" rtl="0" algn="l">
              <a:lnSpc>
                <a:spcPct val="90000"/>
              </a:lnSpc>
              <a:spcBef>
                <a:spcPts val="1000"/>
              </a:spcBef>
              <a:spcAft>
                <a:spcPts val="0"/>
              </a:spcAft>
              <a:buClr>
                <a:schemeClr val="dk1"/>
              </a:buClr>
              <a:buSzPct val="100000"/>
              <a:buNone/>
            </a:pPr>
            <a:r>
              <a:rPr lang="hu-HU" sz="3600"/>
              <a:t>Identifikation av nuvarande och framtida potentiella sociala, institutionella resurser i närheten av individen i riskzonen är också en viktig utgångspunkt att bygga vidare på i insatsplanen. Det kan involvera sociala grupper, klubbar, institutioner, religiösa institutioner, ungdomsorganisationer, utbildningsprogram, institutioner osv. i närheten av den individ som kan involveras i insatsplanen. En viktig resurs kan också vara individens familj. </a:t>
            </a:r>
            <a:endParaRPr/>
          </a:p>
          <a:p>
            <a:pPr indent="0" lvl="0" marL="0" rtl="0" algn="l">
              <a:lnSpc>
                <a:spcPct val="90000"/>
              </a:lnSpc>
              <a:spcBef>
                <a:spcPts val="1000"/>
              </a:spcBef>
              <a:spcAft>
                <a:spcPts val="0"/>
              </a:spcAft>
              <a:buClr>
                <a:schemeClr val="dk1"/>
              </a:buClr>
              <a:buSzPct val="100000"/>
              <a:buNone/>
            </a:pPr>
            <a:r>
              <a:t/>
            </a:r>
            <a:endParaRPr/>
          </a:p>
          <a:p>
            <a:pPr indent="-416560" lvl="0" marL="51435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p:txBody>
      </p:sp>
      <p:sp>
        <p:nvSpPr>
          <p:cNvPr id="584" name="Google Shape;584;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47"/>
          <p:cNvSpPr txBox="1"/>
          <p:nvPr>
            <p:ph type="title"/>
          </p:nvPr>
        </p:nvSpPr>
        <p:spPr>
          <a:xfrm>
            <a:off x="589313" y="365125"/>
            <a:ext cx="11013374" cy="1325563"/>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hu-HU"/>
              <a:t>Bedömning och</a:t>
            </a:r>
            <a:r>
              <a:rPr b="1" lang="hu-HU" sz="4400"/>
              <a:t> identifi</a:t>
            </a:r>
            <a:r>
              <a:rPr b="1" lang="hu-HU"/>
              <a:t>k</a:t>
            </a:r>
            <a:r>
              <a:rPr b="1" lang="hu-HU" sz="4400"/>
              <a:t>ation </a:t>
            </a:r>
            <a:r>
              <a:rPr b="1" lang="hu-HU"/>
              <a:t>av förmågor och </a:t>
            </a:r>
            <a:r>
              <a:rPr b="1" lang="hu-HU" sz="4400"/>
              <a:t>resur</a:t>
            </a:r>
            <a:r>
              <a:rPr b="1" lang="hu-HU"/>
              <a:t>ser</a:t>
            </a:r>
            <a:r>
              <a:rPr b="1" lang="hu-HU" sz="4400"/>
              <a:t> med fo</a:t>
            </a:r>
            <a:r>
              <a:rPr b="1" lang="hu-HU"/>
              <a:t>k</a:t>
            </a:r>
            <a:r>
              <a:rPr b="1" lang="hu-HU" sz="4400"/>
              <a:t>us</a:t>
            </a:r>
            <a:r>
              <a:rPr b="1" lang="hu-HU"/>
              <a:t> på</a:t>
            </a:r>
            <a:r>
              <a:rPr b="1" lang="hu-HU" sz="4400"/>
              <a:t> </a:t>
            </a:r>
            <a:r>
              <a:rPr b="1" lang="hu-HU"/>
              <a:t>grundläggande </a:t>
            </a:r>
            <a:r>
              <a:rPr b="1" lang="hu-HU" sz="4400"/>
              <a:t>psy</a:t>
            </a:r>
            <a:r>
              <a:rPr b="1" lang="hu-HU"/>
              <a:t>k</a:t>
            </a:r>
            <a:r>
              <a:rPr b="1" lang="hu-HU" sz="4400"/>
              <a:t>ologi</a:t>
            </a:r>
            <a:r>
              <a:rPr b="1" lang="hu-HU"/>
              <a:t>ska</a:t>
            </a:r>
            <a:r>
              <a:rPr b="1" lang="hu-HU" sz="4400"/>
              <a:t> </a:t>
            </a:r>
            <a:r>
              <a:rPr b="1" lang="hu-HU"/>
              <a:t>behov</a:t>
            </a:r>
            <a:endParaRPr/>
          </a:p>
        </p:txBody>
      </p:sp>
      <p:sp>
        <p:nvSpPr>
          <p:cNvPr id="590" name="Google Shape;590;p47"/>
          <p:cNvSpPr txBox="1"/>
          <p:nvPr>
            <p:ph idx="1" type="body"/>
          </p:nvPr>
        </p:nvSpPr>
        <p:spPr>
          <a:xfrm>
            <a:off x="1871353" y="2004681"/>
            <a:ext cx="10515600" cy="4351338"/>
          </a:xfrm>
          <a:prstGeom prst="rect">
            <a:avLst/>
          </a:prstGeom>
          <a:noFill/>
          <a:ln>
            <a:noFill/>
          </a:ln>
        </p:spPr>
        <p:txBody>
          <a:bodyPr anchorCtr="0" anchor="t" bIns="45700" lIns="91425" spcFirstLastPara="1" rIns="91425" wrap="square" tIns="45700">
            <a:normAutofit fontScale="85000" lnSpcReduction="20000"/>
          </a:bodyPr>
          <a:lstStyle/>
          <a:p>
            <a:pPr indent="0" lvl="0" marL="0" rtl="0" algn="ctr">
              <a:lnSpc>
                <a:spcPct val="90000"/>
              </a:lnSpc>
              <a:spcBef>
                <a:spcPts val="0"/>
              </a:spcBef>
              <a:spcAft>
                <a:spcPts val="0"/>
              </a:spcAft>
              <a:buClr>
                <a:schemeClr val="dk1"/>
              </a:buClr>
              <a:buSzPct val="100000"/>
              <a:buNone/>
            </a:pPr>
            <a:r>
              <a:rPr lang="hu-HU" sz="3600" u="sng"/>
              <a:t>BYGGSTENAR AV SJÄLVKÄNSLA</a:t>
            </a:r>
            <a:endParaRPr/>
          </a:p>
          <a:p>
            <a:pPr indent="0" lvl="0" marL="0" rtl="0" algn="ctr">
              <a:lnSpc>
                <a:spcPct val="90000"/>
              </a:lnSpc>
              <a:spcBef>
                <a:spcPts val="1000"/>
              </a:spcBef>
              <a:spcAft>
                <a:spcPts val="0"/>
              </a:spcAft>
              <a:buClr>
                <a:schemeClr val="dk1"/>
              </a:buClr>
              <a:buSzPct val="100000"/>
              <a:buNone/>
            </a:pPr>
            <a:r>
              <a:t/>
            </a:r>
            <a:endParaRPr sz="3600" u="sng"/>
          </a:p>
          <a:p>
            <a:pPr indent="-476250" lvl="5" marL="2800350" rtl="0" algn="l">
              <a:lnSpc>
                <a:spcPct val="90000"/>
              </a:lnSpc>
              <a:spcBef>
                <a:spcPts val="500"/>
              </a:spcBef>
              <a:spcAft>
                <a:spcPts val="0"/>
              </a:spcAft>
              <a:buClr>
                <a:schemeClr val="dk1"/>
              </a:buClr>
              <a:buSzPct val="100000"/>
              <a:buAutoNum type="arabicPeriod"/>
            </a:pPr>
            <a:r>
              <a:rPr lang="hu-HU" sz="4000"/>
              <a:t>Tillhörighet och erkännande</a:t>
            </a:r>
            <a:endParaRPr sz="4000"/>
          </a:p>
          <a:p>
            <a:pPr indent="-476250" lvl="5" marL="2800350" rtl="0" algn="l">
              <a:lnSpc>
                <a:spcPct val="90000"/>
              </a:lnSpc>
              <a:spcBef>
                <a:spcPts val="500"/>
              </a:spcBef>
              <a:spcAft>
                <a:spcPts val="0"/>
              </a:spcAft>
              <a:buClr>
                <a:schemeClr val="dk1"/>
              </a:buClr>
              <a:buSzPct val="100000"/>
              <a:buAutoNum type="arabicPeriod"/>
            </a:pPr>
            <a:r>
              <a:rPr lang="hu-HU" sz="4000"/>
              <a:t>Kompetens och självtillit</a:t>
            </a:r>
            <a:endParaRPr sz="4000"/>
          </a:p>
          <a:p>
            <a:pPr indent="-476250" lvl="5" marL="2800350" rtl="0" algn="l">
              <a:lnSpc>
                <a:spcPct val="90000"/>
              </a:lnSpc>
              <a:spcBef>
                <a:spcPts val="500"/>
              </a:spcBef>
              <a:spcAft>
                <a:spcPts val="0"/>
              </a:spcAft>
              <a:buClr>
                <a:schemeClr val="dk1"/>
              </a:buClr>
              <a:buSzPct val="100000"/>
              <a:buAutoNum type="arabicPeriod"/>
            </a:pPr>
            <a:r>
              <a:rPr lang="hu-HU" sz="4000"/>
              <a:t>Respekt, värdighet, rättvisa</a:t>
            </a:r>
            <a:endParaRPr sz="4000"/>
          </a:p>
          <a:p>
            <a:pPr indent="-476250" lvl="5" marL="2800350" rtl="0" algn="l">
              <a:lnSpc>
                <a:spcPct val="90000"/>
              </a:lnSpc>
              <a:spcBef>
                <a:spcPts val="500"/>
              </a:spcBef>
              <a:spcAft>
                <a:spcPts val="0"/>
              </a:spcAft>
              <a:buClr>
                <a:schemeClr val="dk1"/>
              </a:buClr>
              <a:buSzPct val="100000"/>
              <a:buAutoNum type="arabicPeriod"/>
            </a:pPr>
            <a:r>
              <a:rPr lang="hu-HU" sz="4000"/>
              <a:t>Mål och mening</a:t>
            </a:r>
            <a:endParaRPr sz="4000"/>
          </a:p>
          <a:p>
            <a:pPr indent="-476250" lvl="5" marL="2800350" rtl="0" algn="l">
              <a:lnSpc>
                <a:spcPct val="90000"/>
              </a:lnSpc>
              <a:spcBef>
                <a:spcPts val="500"/>
              </a:spcBef>
              <a:spcAft>
                <a:spcPts val="0"/>
              </a:spcAft>
              <a:buClr>
                <a:schemeClr val="dk1"/>
              </a:buClr>
              <a:buSzPct val="100000"/>
              <a:buAutoNum type="arabicPeriod"/>
            </a:pPr>
            <a:r>
              <a:rPr lang="hu-HU" sz="4000"/>
              <a:t>Familjebakgrund</a:t>
            </a:r>
            <a:endParaRPr sz="4000"/>
          </a:p>
          <a:p>
            <a:pPr indent="-336550" lvl="0" marL="514350" rtl="0" algn="l">
              <a:lnSpc>
                <a:spcPct val="90000"/>
              </a:lnSpc>
              <a:spcBef>
                <a:spcPts val="1000"/>
              </a:spcBef>
              <a:spcAft>
                <a:spcPts val="0"/>
              </a:spcAft>
              <a:buClr>
                <a:schemeClr val="dk1"/>
              </a:buClr>
              <a:buSzPct val="100000"/>
              <a:buNone/>
            </a:pPr>
            <a:r>
              <a:t/>
            </a:r>
            <a:endParaRPr/>
          </a:p>
          <a:p>
            <a:pPr indent="-336550" lvl="0" marL="51435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p:txBody>
      </p:sp>
      <p:pic>
        <p:nvPicPr>
          <p:cNvPr id="591" name="Google Shape;591;p47"/>
          <p:cNvPicPr preferRelativeResize="0"/>
          <p:nvPr/>
        </p:nvPicPr>
        <p:blipFill rotWithShape="1">
          <a:blip r:embed="rId3">
            <a:alphaModFix/>
          </a:blip>
          <a:srcRect b="0" l="0" r="0" t="0"/>
          <a:stretch/>
        </p:blipFill>
        <p:spPr>
          <a:xfrm>
            <a:off x="79351" y="3331503"/>
            <a:ext cx="3584003" cy="2903043"/>
          </a:xfrm>
          <a:prstGeom prst="rect">
            <a:avLst/>
          </a:prstGeom>
          <a:noFill/>
          <a:ln>
            <a:noFill/>
          </a:ln>
        </p:spPr>
      </p:pic>
      <p:sp>
        <p:nvSpPr>
          <p:cNvPr id="592" name="Google Shape;592;p47"/>
          <p:cNvSpPr/>
          <p:nvPr/>
        </p:nvSpPr>
        <p:spPr>
          <a:xfrm>
            <a:off x="0" y="5949538"/>
            <a:ext cx="3835730" cy="54333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93" name="Google Shape;593;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48"/>
          <p:cNvSpPr txBox="1"/>
          <p:nvPr>
            <p:ph type="title"/>
          </p:nvPr>
        </p:nvSpPr>
        <p:spPr>
          <a:xfrm>
            <a:off x="1004455" y="120300"/>
            <a:ext cx="10515600" cy="479405"/>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200"/>
              <a:buFont typeface="Calibri"/>
              <a:buNone/>
            </a:pPr>
            <a:r>
              <a:rPr b="1" lang="hu-HU" sz="3200"/>
              <a:t>Bedömning och identifikation av behov, förmågor och resurser</a:t>
            </a:r>
            <a:endParaRPr b="1" sz="3200"/>
          </a:p>
        </p:txBody>
      </p:sp>
      <p:graphicFrame>
        <p:nvGraphicFramePr>
          <p:cNvPr id="599" name="Google Shape;599;p48"/>
          <p:cNvGraphicFramePr/>
          <p:nvPr/>
        </p:nvGraphicFramePr>
        <p:xfrm>
          <a:off x="1137920" y="895965"/>
          <a:ext cx="3000000" cy="3000000"/>
        </p:xfrm>
        <a:graphic>
          <a:graphicData uri="http://schemas.openxmlformats.org/drawingml/2006/table">
            <a:tbl>
              <a:tblPr bandRow="1" firstRow="1">
                <a:noFill/>
                <a:tableStyleId>{B6606147-1A94-4761-BDA0-AFD5BDF6D0A2}</a:tableStyleId>
              </a:tblPr>
              <a:tblGrid>
                <a:gridCol w="1749725"/>
                <a:gridCol w="8833450"/>
              </a:tblGrid>
              <a:tr h="1192550">
                <a:tc>
                  <a:txBody>
                    <a:bodyPr/>
                    <a:lstStyle/>
                    <a:p>
                      <a:pPr indent="0" lvl="0" marL="0" marR="0" rtl="0" algn="l">
                        <a:lnSpc>
                          <a:spcPct val="100000"/>
                        </a:lnSpc>
                        <a:spcBef>
                          <a:spcPts val="0"/>
                        </a:spcBef>
                        <a:spcAft>
                          <a:spcPts val="0"/>
                        </a:spcAft>
                        <a:buClr>
                          <a:srgbClr val="000000"/>
                        </a:buClr>
                        <a:buSzPts val="2000"/>
                        <a:buFont typeface="Arial"/>
                        <a:buNone/>
                      </a:pPr>
                      <a:r>
                        <a:rPr lang="hu-HU" sz="2000" u="none" cap="none" strike="noStrike">
                          <a:solidFill>
                            <a:srgbClr val="FFFF00"/>
                          </a:solidFill>
                        </a:rPr>
                        <a:t>BYGGSTENAR AV SJÄLVKÄNSLA</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2400"/>
                        <a:buFont typeface="Arial"/>
                        <a:buNone/>
                      </a:pPr>
                      <a:r>
                        <a:rPr lang="hu-HU" sz="2400" u="none" cap="none" strike="noStrike">
                          <a:solidFill>
                            <a:srgbClr val="FFFF00"/>
                          </a:solidFill>
                        </a:rPr>
                        <a:t>RESURSER OCH RISKER</a:t>
                      </a:r>
                      <a:endParaRPr sz="1400" u="none" cap="none" strike="noStrike"/>
                    </a:p>
                  </a:txBody>
                  <a:tcPr marT="45725" marB="45725" marR="91450" marL="91450"/>
                </a:tc>
              </a:tr>
              <a:tr h="1667850">
                <a:tc rowSpan="2">
                  <a:txBody>
                    <a:bodyPr/>
                    <a:lstStyle/>
                    <a:p>
                      <a:pPr indent="0" lvl="0" marL="0" marR="0" rtl="0" algn="l">
                        <a:lnSpc>
                          <a:spcPct val="100000"/>
                        </a:lnSpc>
                        <a:spcBef>
                          <a:spcPts val="0"/>
                        </a:spcBef>
                        <a:spcAft>
                          <a:spcPts val="0"/>
                        </a:spcAft>
                        <a:buClr>
                          <a:srgbClr val="000000"/>
                        </a:buClr>
                        <a:buSzPts val="2000"/>
                        <a:buFont typeface="Arial"/>
                        <a:buNone/>
                      </a:pPr>
                      <a:r>
                        <a:rPr b="1" lang="hu-HU" sz="2000" u="none" cap="none" strike="noStrike"/>
                        <a:t>1. TILLHÖRIGHETOCH</a:t>
                      </a:r>
                      <a:endParaRPr sz="1400" u="none" cap="none" strike="noStrike"/>
                    </a:p>
                    <a:p>
                      <a:pPr indent="0" lvl="0" marL="0" marR="0" rtl="0" algn="l">
                        <a:lnSpc>
                          <a:spcPct val="100000"/>
                        </a:lnSpc>
                        <a:spcBef>
                          <a:spcPts val="0"/>
                        </a:spcBef>
                        <a:spcAft>
                          <a:spcPts val="0"/>
                        </a:spcAft>
                        <a:buClr>
                          <a:srgbClr val="000000"/>
                        </a:buClr>
                        <a:buSzPts val="2000"/>
                        <a:buFont typeface="Arial"/>
                        <a:buNone/>
                      </a:pPr>
                      <a:r>
                        <a:rPr b="1" lang="hu-HU" sz="2000" u="none" cap="none" strike="noStrike"/>
                        <a:t>ERKÄNNANDE</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2000"/>
                        <a:buFont typeface="Arial"/>
                        <a:buNone/>
                      </a:pPr>
                      <a:r>
                        <a:rPr b="1" lang="hu-HU" sz="2000" u="none" cap="none" strike="noStrike"/>
                        <a:t>RESURSER: </a:t>
                      </a:r>
                      <a:r>
                        <a:rPr lang="hu-HU" sz="2000" u="none" cap="none" strike="noStrike"/>
                        <a:t>Identifiera och mobilisera sociala resurser, </a:t>
                      </a:r>
                      <a:endParaRPr sz="2000" u="none" cap="none" strike="noStrike"/>
                    </a:p>
                    <a:p>
                      <a:pPr indent="0" lvl="0" marL="0" marR="0" rtl="0" algn="l">
                        <a:lnSpc>
                          <a:spcPct val="100000"/>
                        </a:lnSpc>
                        <a:spcBef>
                          <a:spcPts val="0"/>
                        </a:spcBef>
                        <a:spcAft>
                          <a:spcPts val="0"/>
                        </a:spcAft>
                        <a:buClr>
                          <a:schemeClr val="dk1"/>
                        </a:buClr>
                        <a:buSzPts val="1100"/>
                        <a:buFont typeface="Arial"/>
                        <a:buNone/>
                      </a:pPr>
                      <a:r>
                        <a:rPr lang="hu-HU" sz="2000" u="none" cap="none" strike="noStrike"/>
                        <a:t>t.ex. förebilder (tränare, lärare, äldre familjemedlemmar, religiösa ledare osv.) och </a:t>
                      </a:r>
                      <a:endParaRPr sz="2000" u="none" cap="none" strike="noStrike"/>
                    </a:p>
                    <a:p>
                      <a:pPr indent="0" lvl="0" marL="0" marR="0" rtl="0" algn="l">
                        <a:lnSpc>
                          <a:spcPct val="100000"/>
                        </a:lnSpc>
                        <a:spcBef>
                          <a:spcPts val="0"/>
                        </a:spcBef>
                        <a:spcAft>
                          <a:spcPts val="0"/>
                        </a:spcAft>
                        <a:buClr>
                          <a:schemeClr val="dk1"/>
                        </a:buClr>
                        <a:buSzPts val="1100"/>
                        <a:buFont typeface="Arial"/>
                        <a:buNone/>
                      </a:pPr>
                      <a:r>
                        <a:rPr lang="hu-HU" sz="2000" u="none" cap="none" strike="noStrike"/>
                        <a:t>gemenskaper (i samband med skolan, kamratgrupper, hobbyer, sport, musik, konst) som har potential att erbjuda hälsosamma alternativ för tillhörighet och acceptans.</a:t>
                      </a:r>
                      <a:endParaRPr sz="2000" u="none" cap="none" strike="noStrike"/>
                    </a:p>
                    <a:p>
                      <a:pPr indent="0" lvl="0" marL="0" marR="0" rtl="0" algn="l">
                        <a:lnSpc>
                          <a:spcPct val="100000"/>
                        </a:lnSpc>
                        <a:spcBef>
                          <a:spcPts val="0"/>
                        </a:spcBef>
                        <a:spcAft>
                          <a:spcPts val="0"/>
                        </a:spcAft>
                        <a:buClr>
                          <a:srgbClr val="000000"/>
                        </a:buClr>
                        <a:buSzPts val="2000"/>
                        <a:buFont typeface="Arial"/>
                        <a:buNone/>
                      </a:pPr>
                      <a:r>
                        <a:t/>
                      </a:r>
                      <a:endParaRPr sz="2000" u="none" cap="none" strike="noStrike"/>
                    </a:p>
                  </a:txBody>
                  <a:tcPr marT="45725" marB="45725" marR="91450" marL="91450"/>
                </a:tc>
              </a:tr>
              <a:tr h="2981350">
                <a:tc vMerge="1"/>
                <a:tc>
                  <a:txBody>
                    <a:bodyPr/>
                    <a:lstStyle/>
                    <a:p>
                      <a:pPr indent="0" lvl="0" marL="0" marR="0" rtl="0" algn="l">
                        <a:lnSpc>
                          <a:spcPct val="100000"/>
                        </a:lnSpc>
                        <a:spcBef>
                          <a:spcPts val="0"/>
                        </a:spcBef>
                        <a:spcAft>
                          <a:spcPts val="0"/>
                        </a:spcAft>
                        <a:buClr>
                          <a:srgbClr val="000000"/>
                        </a:buClr>
                        <a:buSzPts val="2000"/>
                        <a:buFont typeface="Arial"/>
                        <a:buNone/>
                      </a:pPr>
                      <a:r>
                        <a:rPr b="1" lang="hu-HU" sz="2000" u="none" cap="none" strike="noStrike"/>
                        <a:t>RISKER: ta hänsyn till både online- och offline-miljöer</a:t>
                      </a:r>
                      <a:endParaRPr b="1" sz="2000" u="none" cap="none" strike="noStrike"/>
                    </a:p>
                    <a:p>
                      <a:pPr indent="-285750" lvl="0" marL="285750" marR="0" rtl="0" algn="l">
                        <a:lnSpc>
                          <a:spcPct val="100000"/>
                        </a:lnSpc>
                        <a:spcBef>
                          <a:spcPts val="0"/>
                        </a:spcBef>
                        <a:spcAft>
                          <a:spcPts val="0"/>
                        </a:spcAft>
                        <a:buClr>
                          <a:schemeClr val="dk1"/>
                        </a:buClr>
                        <a:buSzPts val="2000"/>
                        <a:buFont typeface="Arial"/>
                        <a:buChar char="•"/>
                      </a:pPr>
                      <a:r>
                        <a:rPr lang="hu-HU" sz="2000" u="none" cap="none" strike="noStrike"/>
                        <a:t>Att vara utsatt för isolering, utestängning;</a:t>
                      </a:r>
                      <a:endParaRPr sz="2000" u="none" cap="none" strike="noStrike"/>
                    </a:p>
                    <a:p>
                      <a:pPr indent="-285750" lvl="0" marL="285750" marR="0" rtl="0" algn="l">
                        <a:lnSpc>
                          <a:spcPct val="100000"/>
                        </a:lnSpc>
                        <a:spcBef>
                          <a:spcPts val="0"/>
                        </a:spcBef>
                        <a:spcAft>
                          <a:spcPts val="0"/>
                        </a:spcAft>
                        <a:buClr>
                          <a:schemeClr val="dk1"/>
                        </a:buClr>
                        <a:buSzPts val="2000"/>
                        <a:buFont typeface="Arial"/>
                        <a:buChar char="•"/>
                      </a:pPr>
                      <a:r>
                        <a:rPr lang="hu-HU" sz="2000" u="none" cap="none" strike="noStrike"/>
                        <a:t>Att bli utsatt för mobbning, viktimisering (online och offline);</a:t>
                      </a:r>
                      <a:endParaRPr sz="2000" u="none" cap="none" strike="noStrike"/>
                    </a:p>
                    <a:p>
                      <a:pPr indent="-285750" lvl="0" marL="285750" marR="0" rtl="0" algn="l">
                        <a:lnSpc>
                          <a:spcPct val="100000"/>
                        </a:lnSpc>
                        <a:spcBef>
                          <a:spcPts val="0"/>
                        </a:spcBef>
                        <a:spcAft>
                          <a:spcPts val="0"/>
                        </a:spcAft>
                        <a:buClr>
                          <a:schemeClr val="dk1"/>
                        </a:buClr>
                        <a:buSzPts val="2000"/>
                        <a:buFont typeface="Arial"/>
                        <a:buChar char="•"/>
                      </a:pPr>
                      <a:r>
                        <a:rPr lang="hu-HU" sz="2000" u="none" cap="none" strike="noStrike"/>
                        <a:t>Bristande självkänsla eller identitet;</a:t>
                      </a:r>
                      <a:endParaRPr sz="2000" u="none" cap="none" strike="noStrike"/>
                    </a:p>
                    <a:p>
                      <a:pPr indent="-285750" lvl="0" marL="285750" marR="0" rtl="0" algn="l">
                        <a:lnSpc>
                          <a:spcPct val="100000"/>
                        </a:lnSpc>
                        <a:spcBef>
                          <a:spcPts val="0"/>
                        </a:spcBef>
                        <a:spcAft>
                          <a:spcPts val="0"/>
                        </a:spcAft>
                        <a:buClr>
                          <a:schemeClr val="dk1"/>
                        </a:buClr>
                        <a:buSzPts val="2000"/>
                        <a:buFont typeface="Arial"/>
                        <a:buChar char="•"/>
                      </a:pPr>
                      <a:r>
                        <a:rPr lang="hu-HU" sz="2000" u="none" cap="none" strike="noStrike"/>
                        <a:t>Avvisning, förnedring, diskriminering på grund av identitet, grupptillhörighet, sexuell läggning osv.;</a:t>
                      </a:r>
                      <a:endParaRPr sz="2000" u="none" cap="none" strike="noStrike"/>
                    </a:p>
                    <a:p>
                      <a:pPr indent="-285750" lvl="0" marL="285750" marR="0" rtl="0" algn="l">
                        <a:lnSpc>
                          <a:spcPct val="100000"/>
                        </a:lnSpc>
                        <a:spcBef>
                          <a:spcPts val="0"/>
                        </a:spcBef>
                        <a:spcAft>
                          <a:spcPts val="0"/>
                        </a:spcAft>
                        <a:buClr>
                          <a:schemeClr val="dk1"/>
                        </a:buClr>
                        <a:buSzPts val="2000"/>
                        <a:buFont typeface="Arial"/>
                        <a:buChar char="•"/>
                      </a:pPr>
                      <a:r>
                        <a:rPr lang="hu-HU" sz="2000" u="none" cap="none" strike="noStrike"/>
                        <a:t>Att vara under inflytande av VE-grupper, rekryterare (online och offline);</a:t>
                      </a:r>
                      <a:endParaRPr sz="2000" u="none" cap="none" strike="noStrike"/>
                    </a:p>
                    <a:p>
                      <a:pPr indent="-285750" lvl="0" marL="285750" marR="0" rtl="0" algn="l">
                        <a:lnSpc>
                          <a:spcPct val="100000"/>
                        </a:lnSpc>
                        <a:spcBef>
                          <a:spcPts val="0"/>
                        </a:spcBef>
                        <a:spcAft>
                          <a:spcPts val="0"/>
                        </a:spcAft>
                        <a:buClr>
                          <a:schemeClr val="dk1"/>
                        </a:buClr>
                        <a:buSzPts val="2000"/>
                        <a:buFont typeface="Arial"/>
                        <a:buChar char="•"/>
                      </a:pPr>
                      <a:r>
                        <a:rPr lang="hu-HU" sz="2000" u="none" cap="none" strike="noStrike"/>
                        <a:t>Att vara offer för eller förövare av brott.</a:t>
                      </a:r>
                      <a:endParaRPr sz="2000" u="none" cap="none" strike="noStrike"/>
                    </a:p>
                  </a:txBody>
                  <a:tcPr marT="45725" marB="45725" marR="91450" marL="91450"/>
                </a:tc>
              </a:tr>
            </a:tbl>
          </a:graphicData>
        </a:graphic>
      </p:graphicFrame>
      <p:pic>
        <p:nvPicPr>
          <p:cNvPr id="600" name="Google Shape;600;p48"/>
          <p:cNvPicPr preferRelativeResize="0"/>
          <p:nvPr/>
        </p:nvPicPr>
        <p:blipFill rotWithShape="1">
          <a:blip r:embed="rId3">
            <a:alphaModFix/>
          </a:blip>
          <a:srcRect b="0" l="0" r="0" t="0"/>
          <a:stretch/>
        </p:blipFill>
        <p:spPr>
          <a:xfrm>
            <a:off x="623323" y="3771038"/>
            <a:ext cx="2049134" cy="2190997"/>
          </a:xfrm>
          <a:prstGeom prst="rect">
            <a:avLst/>
          </a:prstGeom>
          <a:noFill/>
          <a:ln>
            <a:noFill/>
          </a:ln>
        </p:spPr>
      </p:pic>
      <p:sp>
        <p:nvSpPr>
          <p:cNvPr id="601" name="Google Shape;601;p48"/>
          <p:cNvSpPr/>
          <p:nvPr/>
        </p:nvSpPr>
        <p:spPr>
          <a:xfrm>
            <a:off x="623323" y="5690366"/>
            <a:ext cx="2049134" cy="54333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02" name="Google Shape;602;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49"/>
          <p:cNvSpPr txBox="1"/>
          <p:nvPr>
            <p:ph type="title"/>
          </p:nvPr>
        </p:nvSpPr>
        <p:spPr>
          <a:xfrm>
            <a:off x="1004455" y="120300"/>
            <a:ext cx="10515600" cy="479405"/>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200"/>
              <a:buFont typeface="Calibri"/>
              <a:buNone/>
            </a:pPr>
            <a:r>
              <a:rPr b="1" lang="hu-HU" sz="3200"/>
              <a:t>Bedömning och identifikation av behov, förmågor och resurser</a:t>
            </a:r>
            <a:endParaRPr b="1" sz="3200"/>
          </a:p>
        </p:txBody>
      </p:sp>
      <p:graphicFrame>
        <p:nvGraphicFramePr>
          <p:cNvPr id="608" name="Google Shape;608;p49"/>
          <p:cNvGraphicFramePr/>
          <p:nvPr/>
        </p:nvGraphicFramePr>
        <p:xfrm>
          <a:off x="1004455" y="1110872"/>
          <a:ext cx="3000000" cy="3000000"/>
        </p:xfrm>
        <a:graphic>
          <a:graphicData uri="http://schemas.openxmlformats.org/drawingml/2006/table">
            <a:tbl>
              <a:tblPr bandRow="1" firstRow="1">
                <a:noFill/>
                <a:tableStyleId>{B6606147-1A94-4761-BDA0-AFD5BDF6D0A2}</a:tableStyleId>
              </a:tblPr>
              <a:tblGrid>
                <a:gridCol w="1954300"/>
                <a:gridCol w="8833450"/>
              </a:tblGrid>
              <a:tr h="1523875">
                <a:tc>
                  <a:txBody>
                    <a:bodyPr/>
                    <a:lstStyle/>
                    <a:p>
                      <a:pPr indent="0" lvl="0" marL="0" marR="0" rtl="0" algn="l">
                        <a:lnSpc>
                          <a:spcPct val="100000"/>
                        </a:lnSpc>
                        <a:spcBef>
                          <a:spcPts val="0"/>
                        </a:spcBef>
                        <a:spcAft>
                          <a:spcPts val="0"/>
                        </a:spcAft>
                        <a:buClr>
                          <a:srgbClr val="000000"/>
                        </a:buClr>
                        <a:buSzPts val="2400"/>
                        <a:buFont typeface="Arial"/>
                        <a:buNone/>
                      </a:pPr>
                      <a:r>
                        <a:rPr lang="hu-HU" sz="2400" u="none" cap="none" strike="noStrike">
                          <a:solidFill>
                            <a:srgbClr val="FFFF00"/>
                          </a:solidFill>
                        </a:rPr>
                        <a:t>BYGGSTENAR AV SJÄLVKÄNSLA</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hu-HU" sz="2800" u="none" cap="none" strike="noStrike">
                          <a:solidFill>
                            <a:srgbClr val="FFFF00"/>
                          </a:solidFill>
                        </a:rPr>
                        <a:t>RESURSER OCH RISKER</a:t>
                      </a:r>
                      <a:endParaRPr sz="1400" u="none" cap="none" strike="noStrike"/>
                    </a:p>
                  </a:txBody>
                  <a:tcPr marT="45725" marB="45725" marR="91450" marL="91450"/>
                </a:tc>
              </a:tr>
              <a:tr h="2625750">
                <a:tc rowSpan="2">
                  <a:txBody>
                    <a:bodyPr/>
                    <a:lstStyle/>
                    <a:p>
                      <a:pPr indent="0" lvl="0" marL="0" marR="0" rtl="0" algn="l">
                        <a:lnSpc>
                          <a:spcPct val="100000"/>
                        </a:lnSpc>
                        <a:spcBef>
                          <a:spcPts val="0"/>
                        </a:spcBef>
                        <a:spcAft>
                          <a:spcPts val="0"/>
                        </a:spcAft>
                        <a:buClr>
                          <a:srgbClr val="000000"/>
                        </a:buClr>
                        <a:buSzPts val="2000"/>
                        <a:buFont typeface="Arial"/>
                        <a:buNone/>
                      </a:pPr>
                      <a:r>
                        <a:rPr b="1" lang="hu-HU" sz="2000" u="none" cap="none" strike="noStrike"/>
                        <a:t>2. KOMPETENS OCH</a:t>
                      </a:r>
                      <a:r>
                        <a:rPr lang="hu-HU" sz="1400" u="none" cap="none" strike="noStrike"/>
                        <a:t> </a:t>
                      </a:r>
                      <a:r>
                        <a:rPr b="1" lang="hu-HU" sz="2000" u="none" cap="none" strike="noStrike"/>
                        <a:t>SJÄLVTILLIT</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2400"/>
                        <a:buFont typeface="Arial"/>
                        <a:buNone/>
                      </a:pPr>
                      <a:r>
                        <a:rPr b="1" lang="hu-HU" sz="2400" u="none" cap="none" strike="noStrike"/>
                        <a:t>RESURSER: </a:t>
                      </a:r>
                      <a:r>
                        <a:rPr lang="hu-HU" sz="2400" u="none" cap="none" strike="noStrike"/>
                        <a:t>Identifiera </a:t>
                      </a:r>
                      <a:r>
                        <a:rPr b="1" lang="hu-HU" sz="2400" u="none" cap="none" strike="noStrike"/>
                        <a:t>"passionerade intressen"</a:t>
                      </a:r>
                      <a:r>
                        <a:rPr lang="hu-HU" sz="2400" u="none" cap="none" strike="noStrike"/>
                        <a:t>: aktiviteter (relaterade till skolan, hobbyer, sport, musik, konst, kamratgrupper osv.) som engagerar individen och som kan vara en källa till kompetens, behärskning och upplevelse av erkännande och framgång. För vissa personer kan det vara till hjälp att erbjuda hälsosamma alternativ till äventyrssökande (t.ex. scouter, bergsklättring osv.). </a:t>
                      </a:r>
                      <a:endParaRPr sz="1400" u="none" cap="none" strike="noStrike"/>
                    </a:p>
                  </a:txBody>
                  <a:tcPr marT="45725" marB="45725" marR="91450" marL="91450"/>
                </a:tc>
              </a:tr>
              <a:tr h="1069175">
                <a:tc vMerge="1"/>
                <a:tc>
                  <a:txBody>
                    <a:bodyPr/>
                    <a:lstStyle/>
                    <a:p>
                      <a:pPr indent="0" lvl="0" marL="0" marR="0" rtl="0" algn="l">
                        <a:lnSpc>
                          <a:spcPct val="100000"/>
                        </a:lnSpc>
                        <a:spcBef>
                          <a:spcPts val="0"/>
                        </a:spcBef>
                        <a:spcAft>
                          <a:spcPts val="0"/>
                        </a:spcAft>
                        <a:buClr>
                          <a:srgbClr val="000000"/>
                        </a:buClr>
                        <a:buSzPts val="2800"/>
                        <a:buFont typeface="Arial"/>
                        <a:buNone/>
                      </a:pPr>
                      <a:r>
                        <a:rPr b="1" lang="hu-HU" sz="2800" u="none" cap="none" strike="noStrike"/>
                        <a:t>RISKER: </a:t>
                      </a:r>
                      <a:r>
                        <a:rPr lang="hu-HU" sz="2800" u="none" cap="none" strike="noStrike"/>
                        <a:t>erfarenheter av personliga misslyckanden.</a:t>
                      </a:r>
                      <a:endParaRPr sz="1400" u="none" cap="none" strike="noStrike"/>
                    </a:p>
                  </a:txBody>
                  <a:tcPr marT="45725" marB="45725" marR="91450" marL="91450"/>
                </a:tc>
              </a:tr>
            </a:tbl>
          </a:graphicData>
        </a:graphic>
      </p:graphicFrame>
      <p:pic>
        <p:nvPicPr>
          <p:cNvPr id="609" name="Google Shape;609;p49"/>
          <p:cNvPicPr preferRelativeResize="0"/>
          <p:nvPr/>
        </p:nvPicPr>
        <p:blipFill rotWithShape="1">
          <a:blip r:embed="rId3">
            <a:alphaModFix/>
          </a:blip>
          <a:srcRect b="0" l="0" r="0" t="0"/>
          <a:stretch/>
        </p:blipFill>
        <p:spPr>
          <a:xfrm>
            <a:off x="704603" y="3827799"/>
            <a:ext cx="2049134" cy="2190997"/>
          </a:xfrm>
          <a:prstGeom prst="rect">
            <a:avLst/>
          </a:prstGeom>
          <a:noFill/>
          <a:ln>
            <a:noFill/>
          </a:ln>
        </p:spPr>
      </p:pic>
      <p:sp>
        <p:nvSpPr>
          <p:cNvPr id="610" name="Google Shape;610;p49"/>
          <p:cNvSpPr/>
          <p:nvPr/>
        </p:nvSpPr>
        <p:spPr>
          <a:xfrm>
            <a:off x="704603" y="5475459"/>
            <a:ext cx="2049134" cy="54333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11" name="Google Shape;611;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50"/>
          <p:cNvSpPr txBox="1"/>
          <p:nvPr>
            <p:ph type="title"/>
          </p:nvPr>
        </p:nvSpPr>
        <p:spPr>
          <a:xfrm>
            <a:off x="649013" y="346745"/>
            <a:ext cx="10515600" cy="479405"/>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200"/>
              <a:buFont typeface="Calibri"/>
              <a:buNone/>
            </a:pPr>
            <a:r>
              <a:rPr b="1" lang="hu-HU" sz="3200"/>
              <a:t>Bedömning och identifikation av behov, förmågor och resurser</a:t>
            </a:r>
            <a:endParaRPr b="1" sz="3200"/>
          </a:p>
        </p:txBody>
      </p:sp>
      <p:graphicFrame>
        <p:nvGraphicFramePr>
          <p:cNvPr id="617" name="Google Shape;617;p50"/>
          <p:cNvGraphicFramePr/>
          <p:nvPr/>
        </p:nvGraphicFramePr>
        <p:xfrm>
          <a:off x="838200" y="1024855"/>
          <a:ext cx="3000000" cy="3000000"/>
        </p:xfrm>
        <a:graphic>
          <a:graphicData uri="http://schemas.openxmlformats.org/drawingml/2006/table">
            <a:tbl>
              <a:tblPr bandRow="1" firstRow="1">
                <a:noFill/>
                <a:tableStyleId>{B6606147-1A94-4761-BDA0-AFD5BDF6D0A2}</a:tableStyleId>
              </a:tblPr>
              <a:tblGrid>
                <a:gridCol w="1905000"/>
                <a:gridCol w="8610600"/>
              </a:tblGrid>
              <a:tr h="425950">
                <a:tc>
                  <a:txBody>
                    <a:bodyPr/>
                    <a:lstStyle/>
                    <a:p>
                      <a:pPr indent="0" lvl="0" marL="0" marR="0" rtl="0" algn="l">
                        <a:lnSpc>
                          <a:spcPct val="100000"/>
                        </a:lnSpc>
                        <a:spcBef>
                          <a:spcPts val="0"/>
                        </a:spcBef>
                        <a:spcAft>
                          <a:spcPts val="0"/>
                        </a:spcAft>
                        <a:buClr>
                          <a:srgbClr val="000000"/>
                        </a:buClr>
                        <a:buSzPts val="1800"/>
                        <a:buFont typeface="Arial"/>
                        <a:buNone/>
                      </a:pPr>
                      <a:r>
                        <a:rPr lang="hu-HU" sz="1800" u="none" cap="none" strike="noStrike">
                          <a:solidFill>
                            <a:srgbClr val="FFFF00"/>
                          </a:solidFill>
                        </a:rPr>
                        <a:t>BYGGSTENAR AV SJÄLVKÄNSLA</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2000"/>
                        <a:buFont typeface="Arial"/>
                        <a:buNone/>
                      </a:pPr>
                      <a:r>
                        <a:rPr lang="hu-HU" sz="2000" u="none" cap="none" strike="noStrike">
                          <a:solidFill>
                            <a:srgbClr val="FFFF00"/>
                          </a:solidFill>
                        </a:rPr>
                        <a:t>RESURSER OCH RISKER</a:t>
                      </a:r>
                      <a:endParaRPr sz="1400" u="none" cap="none" strike="noStrike"/>
                    </a:p>
                  </a:txBody>
                  <a:tcPr marT="45725" marB="45725" marR="91450" marL="91450"/>
                </a:tc>
              </a:tr>
              <a:tr h="425950">
                <a:tc rowSpan="2">
                  <a:txBody>
                    <a:bodyPr/>
                    <a:lstStyle/>
                    <a:p>
                      <a:pPr indent="0" lvl="0" marL="0" marR="0" rtl="0" algn="l">
                        <a:lnSpc>
                          <a:spcPct val="100000"/>
                        </a:lnSpc>
                        <a:spcBef>
                          <a:spcPts val="0"/>
                        </a:spcBef>
                        <a:spcAft>
                          <a:spcPts val="0"/>
                        </a:spcAft>
                        <a:buClr>
                          <a:srgbClr val="000000"/>
                        </a:buClr>
                        <a:buSzPts val="2000"/>
                        <a:buFont typeface="Arial"/>
                        <a:buNone/>
                      </a:pPr>
                      <a:r>
                        <a:rPr b="1" lang="hu-HU" sz="2000" u="none" cap="none" strike="noStrike"/>
                        <a:t>3. RESPEKT,</a:t>
                      </a:r>
                      <a:endParaRPr sz="1400" u="none" cap="none" strike="noStrike"/>
                    </a:p>
                    <a:p>
                      <a:pPr indent="0" lvl="0" marL="0" marR="0" rtl="0" algn="l">
                        <a:lnSpc>
                          <a:spcPct val="100000"/>
                        </a:lnSpc>
                        <a:spcBef>
                          <a:spcPts val="0"/>
                        </a:spcBef>
                        <a:spcAft>
                          <a:spcPts val="0"/>
                        </a:spcAft>
                        <a:buClr>
                          <a:srgbClr val="000000"/>
                        </a:buClr>
                        <a:buSzPts val="2000"/>
                        <a:buFont typeface="Arial"/>
                        <a:buNone/>
                      </a:pPr>
                      <a:r>
                        <a:rPr b="1" lang="hu-HU" sz="2000" u="none" cap="none" strike="noStrike"/>
                        <a:t>VÅRDIGHET OCH</a:t>
                      </a:r>
                      <a:r>
                        <a:rPr lang="hu-HU" sz="1400" u="none" cap="none" strike="noStrike"/>
                        <a:t> </a:t>
                      </a:r>
                      <a:r>
                        <a:rPr b="1" lang="hu-HU" sz="2000" u="none" cap="none" strike="noStrike"/>
                        <a:t>RÄTTVISA</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b="1" lang="hu-HU" sz="1800" u="none" cap="none" strike="noStrike"/>
                        <a:t>RESURSER: </a:t>
                      </a:r>
                      <a:r>
                        <a:rPr b="0" lang="hu-HU" sz="1800" u="none" cap="none" strike="noStrike"/>
                        <a:t>on the community level:</a:t>
                      </a:r>
                      <a:endParaRPr sz="14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Utbildning i mänskliga rättigheter;</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Uppfostran av en kultur av respekt och rättvisa;</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Uppfostran av en kultur av icke-våldsam kommunikation och utveckling av färdigheter i konflikthantering;</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Uppskattning av mångfald, se mångfald som en styrka, vara nyfiken och lära sig om varandras kultur, religion och seder.</a:t>
                      </a:r>
                      <a:endParaRPr sz="1800" u="none" cap="none" strike="noStrike"/>
                    </a:p>
                  </a:txBody>
                  <a:tcPr marT="45725" marB="45725" marR="91450" marL="91450"/>
                </a:tc>
              </a:tr>
              <a:tr h="729375">
                <a:tc vMerge="1"/>
                <a:tc>
                  <a:txBody>
                    <a:bodyPr/>
                    <a:lstStyle/>
                    <a:p>
                      <a:pPr indent="0" lvl="0" marL="0" marR="0" rtl="0" algn="l">
                        <a:lnSpc>
                          <a:spcPct val="100000"/>
                        </a:lnSpc>
                        <a:spcBef>
                          <a:spcPts val="0"/>
                        </a:spcBef>
                        <a:spcAft>
                          <a:spcPts val="0"/>
                        </a:spcAft>
                        <a:buClr>
                          <a:srgbClr val="000000"/>
                        </a:buClr>
                        <a:buSzPts val="1800"/>
                        <a:buFont typeface="Arial"/>
                        <a:buNone/>
                      </a:pPr>
                      <a:r>
                        <a:rPr b="1" lang="hu-HU" sz="1800" u="none" cap="none" strike="noStrike"/>
                        <a:t>RISKER:</a:t>
                      </a:r>
                      <a:endParaRPr sz="14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Personliga eller politiska klagomål;</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Upplevda och/eller ställföreträdande klagomål;</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Upplevelser av orättvisa, skam, förödmjukelse, diskriminering, mobbning på grund av ens identitet eller grupptillhörighet (religion, etnicitet, nationalitet, sexuell läggning, invandrar- eller flyktingstatus osv.);</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Konflikter mellan grupper, främlingsfientlighet, polarisering;</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Politisk populism och offentliga källor som främjar hat eller diskriminering av vissa sociala grupper;</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Att begå eller bli offer för hatbrott.</a:t>
                      </a:r>
                      <a:endParaRPr sz="1800" u="none" cap="none" strike="noStrike"/>
                    </a:p>
                  </a:txBody>
                  <a:tcPr marT="45725" marB="45725" marR="91450" marL="91450"/>
                </a:tc>
              </a:tr>
            </a:tbl>
          </a:graphicData>
        </a:graphic>
      </p:graphicFrame>
      <p:pic>
        <p:nvPicPr>
          <p:cNvPr id="618" name="Google Shape;618;p50"/>
          <p:cNvPicPr preferRelativeResize="0"/>
          <p:nvPr/>
        </p:nvPicPr>
        <p:blipFill rotWithShape="1">
          <a:blip r:embed="rId3">
            <a:alphaModFix/>
          </a:blip>
          <a:srcRect b="0" l="0" r="0" t="0"/>
          <a:stretch/>
        </p:blipFill>
        <p:spPr>
          <a:xfrm>
            <a:off x="838199" y="3051957"/>
            <a:ext cx="1788867" cy="2190997"/>
          </a:xfrm>
          <a:prstGeom prst="rect">
            <a:avLst/>
          </a:prstGeom>
          <a:noFill/>
          <a:ln>
            <a:noFill/>
          </a:ln>
        </p:spPr>
      </p:pic>
      <p:sp>
        <p:nvSpPr>
          <p:cNvPr id="619" name="Google Shape;619;p50"/>
          <p:cNvSpPr/>
          <p:nvPr/>
        </p:nvSpPr>
        <p:spPr>
          <a:xfrm>
            <a:off x="838199" y="4830246"/>
            <a:ext cx="1788867" cy="54333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20" name="Google Shape;620;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51"/>
          <p:cNvSpPr txBox="1"/>
          <p:nvPr>
            <p:ph type="title"/>
          </p:nvPr>
        </p:nvSpPr>
        <p:spPr>
          <a:xfrm>
            <a:off x="1430693" y="276075"/>
            <a:ext cx="10515600" cy="479405"/>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200"/>
              <a:buFont typeface="Calibri"/>
              <a:buNone/>
            </a:pPr>
            <a:r>
              <a:rPr b="1" lang="hu-HU" sz="3200"/>
              <a:t>Bedömning och identifikation av behov, förmågor och resurser</a:t>
            </a:r>
            <a:endParaRPr b="1" sz="3200"/>
          </a:p>
        </p:txBody>
      </p:sp>
      <p:graphicFrame>
        <p:nvGraphicFramePr>
          <p:cNvPr id="627" name="Google Shape;627;p51"/>
          <p:cNvGraphicFramePr/>
          <p:nvPr/>
        </p:nvGraphicFramePr>
        <p:xfrm>
          <a:off x="1430696" y="1067981"/>
          <a:ext cx="3000000" cy="3000000"/>
        </p:xfrm>
        <a:graphic>
          <a:graphicData uri="http://schemas.openxmlformats.org/drawingml/2006/table">
            <a:tbl>
              <a:tblPr bandRow="1" firstRow="1">
                <a:noFill/>
                <a:tableStyleId>{B6606147-1A94-4761-BDA0-AFD5BDF6D0A2}</a:tableStyleId>
              </a:tblPr>
              <a:tblGrid>
                <a:gridCol w="1905000"/>
                <a:gridCol w="8610600"/>
              </a:tblGrid>
              <a:tr h="355600">
                <a:tc>
                  <a:txBody>
                    <a:bodyPr/>
                    <a:lstStyle/>
                    <a:p>
                      <a:pPr indent="0" lvl="0" marL="0" marR="0" rtl="0" algn="l">
                        <a:lnSpc>
                          <a:spcPct val="100000"/>
                        </a:lnSpc>
                        <a:spcBef>
                          <a:spcPts val="0"/>
                        </a:spcBef>
                        <a:spcAft>
                          <a:spcPts val="0"/>
                        </a:spcAft>
                        <a:buClr>
                          <a:srgbClr val="000000"/>
                        </a:buClr>
                        <a:buSzPts val="2400"/>
                        <a:buFont typeface="Arial"/>
                        <a:buNone/>
                      </a:pPr>
                      <a:r>
                        <a:rPr lang="hu-HU" sz="2400" u="none" cap="none" strike="noStrike">
                          <a:solidFill>
                            <a:srgbClr val="FFFF00"/>
                          </a:solidFill>
                        </a:rPr>
                        <a:t>BYGGSTENAR AV SJÄLVKÄNSLA</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hu-HU" sz="2800" u="none" cap="none" strike="noStrike">
                          <a:solidFill>
                            <a:srgbClr val="FFFF00"/>
                          </a:solidFill>
                        </a:rPr>
                        <a:t>RESURSER OCH RISKER</a:t>
                      </a:r>
                      <a:endParaRPr sz="1400" u="none" cap="none" strike="noStrike"/>
                    </a:p>
                  </a:txBody>
                  <a:tcPr marT="45725" marB="45725" marR="91450" marL="91450"/>
                </a:tc>
              </a:tr>
              <a:tr h="425950">
                <a:tc rowSpan="2">
                  <a:txBody>
                    <a:bodyPr/>
                    <a:lstStyle/>
                    <a:p>
                      <a:pPr indent="0" lvl="0" marL="0" marR="0" rtl="0" algn="l">
                        <a:lnSpc>
                          <a:spcPct val="100000"/>
                        </a:lnSpc>
                        <a:spcBef>
                          <a:spcPts val="0"/>
                        </a:spcBef>
                        <a:spcAft>
                          <a:spcPts val="0"/>
                        </a:spcAft>
                        <a:buClr>
                          <a:srgbClr val="000000"/>
                        </a:buClr>
                        <a:buSzPts val="2000"/>
                        <a:buFont typeface="Arial"/>
                        <a:buNone/>
                      </a:pPr>
                      <a:r>
                        <a:rPr b="1" lang="hu-HU" sz="2000" u="none" cap="none" strike="noStrike"/>
                        <a:t>4. MÅL OCH</a:t>
                      </a:r>
                      <a:endParaRPr sz="1400" u="none" cap="none" strike="noStrike"/>
                    </a:p>
                    <a:p>
                      <a:pPr indent="0" lvl="0" marL="0" marR="0" rtl="0" algn="l">
                        <a:lnSpc>
                          <a:spcPct val="100000"/>
                        </a:lnSpc>
                        <a:spcBef>
                          <a:spcPts val="0"/>
                        </a:spcBef>
                        <a:spcAft>
                          <a:spcPts val="0"/>
                        </a:spcAft>
                        <a:buClr>
                          <a:srgbClr val="000000"/>
                        </a:buClr>
                        <a:buSzPts val="2000"/>
                        <a:buFont typeface="Arial"/>
                        <a:buNone/>
                      </a:pPr>
                      <a:r>
                        <a:rPr b="1" lang="hu-HU" sz="2000" u="none" cap="none" strike="noStrike"/>
                        <a:t>MENING</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b="1" lang="hu-HU" sz="1800" u="none" cap="none" strike="noStrike"/>
                        <a:t>RESURSER</a:t>
                      </a:r>
                      <a:r>
                        <a:rPr lang="hu-HU" sz="1800" u="none" cap="none" strike="noStrike"/>
                        <a:t>:</a:t>
                      </a:r>
                      <a:endParaRPr sz="14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Utforska inre motiv och passioner som kan tjäna som utgångspunkt för att skapa meningsfulla mål (för livet);</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Utforska värderingar och betydelser som kan fungera som utgångspunkt för att reflektera över känslan av mening och självkänsla; </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Inbjuda individen till gemenskap eller andra aktiviteter som kan ge en känsla av självkänsla.</a:t>
                      </a:r>
                      <a:endParaRPr sz="1800" u="none" cap="none" strike="noStrike"/>
                    </a:p>
                  </a:txBody>
                  <a:tcPr marT="45725" marB="45725" marR="91450" marL="91450"/>
                </a:tc>
              </a:tr>
              <a:tr h="425950">
                <a:tc vMerge="1"/>
                <a:tc>
                  <a:txBody>
                    <a:bodyPr/>
                    <a:lstStyle/>
                    <a:p>
                      <a:pPr indent="0" lvl="0" marL="0" marR="0" rtl="0" algn="l">
                        <a:lnSpc>
                          <a:spcPct val="100000"/>
                        </a:lnSpc>
                        <a:spcBef>
                          <a:spcPts val="0"/>
                        </a:spcBef>
                        <a:spcAft>
                          <a:spcPts val="0"/>
                        </a:spcAft>
                        <a:buClr>
                          <a:srgbClr val="000000"/>
                        </a:buClr>
                        <a:buSzPts val="1800"/>
                        <a:buFont typeface="Arial"/>
                        <a:buNone/>
                      </a:pPr>
                      <a:r>
                        <a:rPr b="1" lang="hu-HU" sz="1800" u="none" cap="none" strike="noStrike"/>
                        <a:t>RISKER:</a:t>
                      </a:r>
                      <a:endParaRPr sz="14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Brist på mål, framtidsplaner;</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Brist på självkänsla, mening, känsla av att vara viktig;</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Destruktiva ideal och framtidsplaner;</a:t>
                      </a:r>
                      <a:endParaRPr sz="1800" u="none" cap="none" strike="noStrike"/>
                    </a:p>
                    <a:p>
                      <a:pPr indent="-285750" lvl="0" marL="285750" marR="0" rtl="0" algn="l">
                        <a:lnSpc>
                          <a:spcPct val="100000"/>
                        </a:lnSpc>
                        <a:spcBef>
                          <a:spcPts val="0"/>
                        </a:spcBef>
                        <a:spcAft>
                          <a:spcPts val="0"/>
                        </a:spcAft>
                        <a:buClr>
                          <a:schemeClr val="dk1"/>
                        </a:buClr>
                        <a:buSzPts val="1800"/>
                        <a:buFont typeface="Arial"/>
                        <a:buChar char="•"/>
                      </a:pPr>
                      <a:r>
                        <a:rPr lang="hu-HU" sz="1800" u="none" cap="none" strike="noStrike"/>
                        <a:t>Syftet ges av VE-terroristgruppen till individen genom indoktrinering.</a:t>
                      </a:r>
                      <a:endParaRPr sz="1800" u="none" cap="none" strike="noStrike"/>
                    </a:p>
                  </a:txBody>
                  <a:tcPr marT="45725" marB="45725" marR="91450" marL="91450"/>
                </a:tc>
              </a:tr>
            </a:tbl>
          </a:graphicData>
        </a:graphic>
      </p:graphicFrame>
      <p:pic>
        <p:nvPicPr>
          <p:cNvPr id="628" name="Google Shape;628;p51"/>
          <p:cNvPicPr preferRelativeResize="0"/>
          <p:nvPr/>
        </p:nvPicPr>
        <p:blipFill rotWithShape="1">
          <a:blip r:embed="rId3">
            <a:alphaModFix/>
          </a:blip>
          <a:srcRect b="0" l="0" r="0" t="0"/>
          <a:stretch/>
        </p:blipFill>
        <p:spPr>
          <a:xfrm>
            <a:off x="1430694" y="3262541"/>
            <a:ext cx="1861387" cy="2190997"/>
          </a:xfrm>
          <a:prstGeom prst="rect">
            <a:avLst/>
          </a:prstGeom>
          <a:noFill/>
          <a:ln>
            <a:noFill/>
          </a:ln>
        </p:spPr>
      </p:pic>
      <p:sp>
        <p:nvSpPr>
          <p:cNvPr id="629" name="Google Shape;629;p51"/>
          <p:cNvSpPr/>
          <p:nvPr/>
        </p:nvSpPr>
        <p:spPr>
          <a:xfrm>
            <a:off x="1430693" y="5103961"/>
            <a:ext cx="1861387" cy="54333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30" name="Google Shape;630;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52"/>
          <p:cNvSpPr txBox="1"/>
          <p:nvPr>
            <p:ph idx="1" type="body"/>
          </p:nvPr>
        </p:nvSpPr>
        <p:spPr>
          <a:xfrm>
            <a:off x="1662544" y="1742498"/>
            <a:ext cx="10170661"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graphicFrame>
        <p:nvGraphicFramePr>
          <p:cNvPr id="637" name="Google Shape;637;p52"/>
          <p:cNvGraphicFramePr/>
          <p:nvPr/>
        </p:nvGraphicFramePr>
        <p:xfrm>
          <a:off x="1490074" y="1180047"/>
          <a:ext cx="3000000" cy="3000000"/>
        </p:xfrm>
        <a:graphic>
          <a:graphicData uri="http://schemas.openxmlformats.org/drawingml/2006/table">
            <a:tbl>
              <a:tblPr bandRow="1" firstRow="1">
                <a:noFill/>
                <a:tableStyleId>{B6606147-1A94-4761-BDA0-AFD5BDF6D0A2}</a:tableStyleId>
              </a:tblPr>
              <a:tblGrid>
                <a:gridCol w="1905000"/>
                <a:gridCol w="8610600"/>
              </a:tblGrid>
              <a:tr h="1064825">
                <a:tc>
                  <a:txBody>
                    <a:bodyPr/>
                    <a:lstStyle/>
                    <a:p>
                      <a:pPr indent="0" lvl="0" marL="0" marR="0" rtl="0" algn="l">
                        <a:lnSpc>
                          <a:spcPct val="100000"/>
                        </a:lnSpc>
                        <a:spcBef>
                          <a:spcPts val="0"/>
                        </a:spcBef>
                        <a:spcAft>
                          <a:spcPts val="0"/>
                        </a:spcAft>
                        <a:buClr>
                          <a:srgbClr val="000000"/>
                        </a:buClr>
                        <a:buSzPts val="2000"/>
                        <a:buFont typeface="Arial"/>
                        <a:buNone/>
                      </a:pPr>
                      <a:r>
                        <a:rPr lang="hu-HU" sz="2000" u="none" cap="none" strike="noStrike">
                          <a:solidFill>
                            <a:srgbClr val="FFFF00"/>
                          </a:solidFill>
                        </a:rPr>
                        <a:t>BYGGSTENAR AV SJÄLVKÄNSLA</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2400"/>
                        <a:buFont typeface="Arial"/>
                        <a:buNone/>
                      </a:pPr>
                      <a:r>
                        <a:rPr lang="hu-HU" sz="2400" u="none" cap="none" strike="noStrike">
                          <a:solidFill>
                            <a:srgbClr val="FFFF00"/>
                          </a:solidFill>
                        </a:rPr>
                        <a:t>RESURSER OCH RISKER</a:t>
                      </a:r>
                      <a:endParaRPr sz="1400" u="none" cap="none" strike="noStrike"/>
                    </a:p>
                  </a:txBody>
                  <a:tcPr marT="45725" marB="45725" marR="91450" marL="91450"/>
                </a:tc>
              </a:tr>
              <a:tr h="1977525">
                <a:tc rowSpan="2">
                  <a:txBody>
                    <a:bodyPr/>
                    <a:lstStyle/>
                    <a:p>
                      <a:pPr indent="0" lvl="0" marL="0" marR="0" rtl="0" algn="l">
                        <a:lnSpc>
                          <a:spcPct val="100000"/>
                        </a:lnSpc>
                        <a:spcBef>
                          <a:spcPts val="0"/>
                        </a:spcBef>
                        <a:spcAft>
                          <a:spcPts val="0"/>
                        </a:spcAft>
                        <a:buClr>
                          <a:srgbClr val="000000"/>
                        </a:buClr>
                        <a:buSzPts val="2000"/>
                        <a:buFont typeface="Arial"/>
                        <a:buNone/>
                      </a:pPr>
                      <a:r>
                        <a:rPr b="1" lang="hu-HU" sz="2000" u="none" cap="none" strike="noStrike"/>
                        <a:t>5. FAMILJEBAKGRUND</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2000"/>
                        <a:buFont typeface="Arial"/>
                        <a:buNone/>
                      </a:pPr>
                      <a:r>
                        <a:rPr b="1" lang="hu-HU" sz="2000" u="none" cap="none" strike="noStrike"/>
                        <a:t>RESURSER: </a:t>
                      </a:r>
                      <a:endParaRPr sz="1400" u="none" cap="none" strike="noStrike"/>
                    </a:p>
                    <a:p>
                      <a:pPr indent="-285750" lvl="0" marL="285750" marR="0" rtl="0" algn="l">
                        <a:lnSpc>
                          <a:spcPct val="100000"/>
                        </a:lnSpc>
                        <a:spcBef>
                          <a:spcPts val="0"/>
                        </a:spcBef>
                        <a:spcAft>
                          <a:spcPts val="0"/>
                        </a:spcAft>
                        <a:buClr>
                          <a:schemeClr val="dk1"/>
                        </a:buClr>
                        <a:buSzPts val="2000"/>
                        <a:buFont typeface="Arial"/>
                        <a:buChar char="•"/>
                      </a:pPr>
                      <a:r>
                        <a:rPr lang="hu-HU" sz="2000" u="none" cap="none" strike="noStrike"/>
                        <a:t>Familjen är en sund källa till tillhörighet och acceptans;</a:t>
                      </a:r>
                      <a:endParaRPr sz="2000" u="none" cap="none" strike="noStrike"/>
                    </a:p>
                    <a:p>
                      <a:pPr indent="-285750" lvl="0" marL="285750" marR="0" rtl="0" algn="l">
                        <a:lnSpc>
                          <a:spcPct val="100000"/>
                        </a:lnSpc>
                        <a:spcBef>
                          <a:spcPts val="0"/>
                        </a:spcBef>
                        <a:spcAft>
                          <a:spcPts val="0"/>
                        </a:spcAft>
                        <a:buClr>
                          <a:schemeClr val="dk1"/>
                        </a:buClr>
                        <a:buSzPts val="2000"/>
                        <a:buFont typeface="Arial"/>
                        <a:buChar char="•"/>
                      </a:pPr>
                      <a:r>
                        <a:rPr lang="hu-HU" sz="2000" u="none" cap="none" strike="noStrike"/>
                        <a:t>Familjen stöder det barn som riskerar att radikaliseras;</a:t>
                      </a:r>
                      <a:endParaRPr sz="2000" u="none" cap="none" strike="noStrike"/>
                    </a:p>
                    <a:p>
                      <a:pPr indent="-285750" lvl="0" marL="285750" marR="0" rtl="0" algn="l">
                        <a:lnSpc>
                          <a:spcPct val="100000"/>
                        </a:lnSpc>
                        <a:spcBef>
                          <a:spcPts val="0"/>
                        </a:spcBef>
                        <a:spcAft>
                          <a:spcPts val="0"/>
                        </a:spcAft>
                        <a:buClr>
                          <a:schemeClr val="dk1"/>
                        </a:buClr>
                        <a:buSzPts val="2000"/>
                        <a:buFont typeface="Arial"/>
                        <a:buChar char="•"/>
                      </a:pPr>
                      <a:r>
                        <a:rPr lang="hu-HU" sz="2000" u="none" cap="none" strike="noStrike"/>
                        <a:t>Familjen är motiverad att söka och acceptera hjälp och samarbeta med yrkesverksamma.</a:t>
                      </a:r>
                      <a:endParaRPr sz="2000" u="none" cap="none" strike="noStrike"/>
                    </a:p>
                  </a:txBody>
                  <a:tcPr marT="45725" marB="45725" marR="91450" marL="91450"/>
                </a:tc>
              </a:tr>
              <a:tr h="2433875">
                <a:tc vMerge="1"/>
                <a:tc>
                  <a:txBody>
                    <a:bodyPr/>
                    <a:lstStyle/>
                    <a:p>
                      <a:pPr indent="0" lvl="0" marL="0" marR="0" rtl="0" algn="l">
                        <a:lnSpc>
                          <a:spcPct val="100000"/>
                        </a:lnSpc>
                        <a:spcBef>
                          <a:spcPts val="0"/>
                        </a:spcBef>
                        <a:spcAft>
                          <a:spcPts val="0"/>
                        </a:spcAft>
                        <a:buClr>
                          <a:srgbClr val="000000"/>
                        </a:buClr>
                        <a:buSzPts val="2000"/>
                        <a:buFont typeface="Arial"/>
                        <a:buNone/>
                      </a:pPr>
                      <a:r>
                        <a:rPr b="1" lang="hu-HU" sz="2000" u="none" cap="none" strike="noStrike"/>
                        <a:t>RISKER: </a:t>
                      </a:r>
                      <a:endParaRPr sz="1400" u="none" cap="none" strike="noStrike"/>
                    </a:p>
                    <a:p>
                      <a:pPr indent="-285750" lvl="0" marL="285750" marR="0" rtl="0" algn="l">
                        <a:lnSpc>
                          <a:spcPct val="100000"/>
                        </a:lnSpc>
                        <a:spcBef>
                          <a:spcPts val="0"/>
                        </a:spcBef>
                        <a:spcAft>
                          <a:spcPts val="0"/>
                        </a:spcAft>
                        <a:buClr>
                          <a:schemeClr val="dk1"/>
                        </a:buClr>
                        <a:buSzPts val="2000"/>
                        <a:buFont typeface="Arial"/>
                        <a:buChar char="•"/>
                      </a:pPr>
                      <a:r>
                        <a:rPr lang="hu-HU" sz="2000" u="none" cap="none" strike="noStrike"/>
                        <a:t>Dysfunktionell familjedynamik, familjekonflikter och spänningar;</a:t>
                      </a:r>
                      <a:endParaRPr sz="2000" u="none" cap="none" strike="noStrike"/>
                    </a:p>
                    <a:p>
                      <a:pPr indent="-285750" lvl="0" marL="285750" marR="0" rtl="0" algn="l">
                        <a:lnSpc>
                          <a:spcPct val="100000"/>
                        </a:lnSpc>
                        <a:spcBef>
                          <a:spcPts val="0"/>
                        </a:spcBef>
                        <a:spcAft>
                          <a:spcPts val="0"/>
                        </a:spcAft>
                        <a:buClr>
                          <a:schemeClr val="dk1"/>
                        </a:buClr>
                        <a:buSzPts val="2000"/>
                        <a:buFont typeface="Arial"/>
                        <a:buChar char="•"/>
                      </a:pPr>
                      <a:r>
                        <a:rPr lang="hu-HU" sz="2000" u="none" cap="none" strike="noStrike"/>
                        <a:t>Familjemedlemmar radikaliseras, familjen utövar kontroll och påtryckningar;</a:t>
                      </a:r>
                      <a:endParaRPr sz="2000" u="none" cap="none" strike="noStrike"/>
                    </a:p>
                    <a:p>
                      <a:pPr indent="-285750" lvl="0" marL="285750" marR="0" rtl="0" algn="l">
                        <a:lnSpc>
                          <a:spcPct val="100000"/>
                        </a:lnSpc>
                        <a:spcBef>
                          <a:spcPts val="0"/>
                        </a:spcBef>
                        <a:spcAft>
                          <a:spcPts val="0"/>
                        </a:spcAft>
                        <a:buClr>
                          <a:schemeClr val="dk1"/>
                        </a:buClr>
                        <a:buSzPts val="2000"/>
                        <a:buFont typeface="Arial"/>
                        <a:buChar char="•"/>
                      </a:pPr>
                      <a:r>
                        <a:rPr lang="hu-HU" sz="2000" u="none" cap="none" strike="noStrike"/>
                        <a:t>Familjemedlemmarna skäms för att deras barn radikaliserats, de håller det hemligt och missar därmed möjligheten att söka hjälp.</a:t>
                      </a:r>
                      <a:endParaRPr sz="2000" u="none" cap="none" strike="noStrike"/>
                    </a:p>
                  </a:txBody>
                  <a:tcPr marT="45725" marB="45725" marR="91450" marL="91450"/>
                </a:tc>
              </a:tr>
            </a:tbl>
          </a:graphicData>
        </a:graphic>
      </p:graphicFrame>
      <p:pic>
        <p:nvPicPr>
          <p:cNvPr id="638" name="Google Shape;638;p52"/>
          <p:cNvPicPr preferRelativeResize="0"/>
          <p:nvPr/>
        </p:nvPicPr>
        <p:blipFill rotWithShape="1">
          <a:blip r:embed="rId3">
            <a:alphaModFix/>
          </a:blip>
          <a:srcRect b="0" l="0" r="0" t="0"/>
          <a:stretch/>
        </p:blipFill>
        <p:spPr>
          <a:xfrm>
            <a:off x="1320673" y="3307433"/>
            <a:ext cx="1861387" cy="2190997"/>
          </a:xfrm>
          <a:prstGeom prst="rect">
            <a:avLst/>
          </a:prstGeom>
          <a:noFill/>
          <a:ln>
            <a:noFill/>
          </a:ln>
        </p:spPr>
      </p:pic>
      <p:sp>
        <p:nvSpPr>
          <p:cNvPr id="639" name="Google Shape;639;p52"/>
          <p:cNvSpPr/>
          <p:nvPr/>
        </p:nvSpPr>
        <p:spPr>
          <a:xfrm>
            <a:off x="1320673" y="4981127"/>
            <a:ext cx="1861387" cy="54333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40" name="Google Shape;640;p52"/>
          <p:cNvSpPr txBox="1"/>
          <p:nvPr>
            <p:ph type="title"/>
          </p:nvPr>
        </p:nvSpPr>
        <p:spPr>
          <a:xfrm>
            <a:off x="1395248" y="48058"/>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200"/>
              <a:buFont typeface="Calibri"/>
              <a:buNone/>
            </a:pPr>
            <a:r>
              <a:rPr b="1" lang="hu-HU" sz="3200"/>
              <a:t>Bedömning och identifikation av behov, förmågor och resurser</a:t>
            </a:r>
            <a:endParaRPr b="1" sz="3200"/>
          </a:p>
        </p:txBody>
      </p:sp>
      <p:sp>
        <p:nvSpPr>
          <p:cNvPr id="641" name="Google Shape;641;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Ytterligare behov som måste undersökas:</a:t>
            </a:r>
            <a:endParaRPr/>
          </a:p>
        </p:txBody>
      </p:sp>
      <p:sp>
        <p:nvSpPr>
          <p:cNvPr id="647" name="Google Shape;647;p5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Char char="•"/>
            </a:pPr>
            <a:r>
              <a:rPr b="1" lang="hu-HU"/>
              <a:t>Psykiska hälsorelaterade behov</a:t>
            </a:r>
            <a:endParaRPr/>
          </a:p>
          <a:p>
            <a:pPr indent="-228600" lvl="1" marL="685800" rtl="0" algn="l">
              <a:lnSpc>
                <a:spcPct val="90000"/>
              </a:lnSpc>
              <a:spcBef>
                <a:spcPts val="500"/>
              </a:spcBef>
              <a:spcAft>
                <a:spcPts val="0"/>
              </a:spcAft>
              <a:buClr>
                <a:schemeClr val="dk1"/>
              </a:buClr>
              <a:buSzPct val="100000"/>
              <a:buChar char="•"/>
            </a:pPr>
            <a:r>
              <a:rPr lang="hu-HU"/>
              <a:t>Finns det till exempel tecken på traumatisering, missbruk, ångest, depression osv.</a:t>
            </a:r>
            <a:endParaRPr/>
          </a:p>
          <a:p>
            <a:pPr indent="-64135" lvl="0" marL="228600" rtl="0" algn="l">
              <a:lnSpc>
                <a:spcPct val="90000"/>
              </a:lnSpc>
              <a:spcBef>
                <a:spcPts val="1000"/>
              </a:spcBef>
              <a:spcAft>
                <a:spcPts val="0"/>
              </a:spcAft>
              <a:buClr>
                <a:schemeClr val="dk1"/>
              </a:buClr>
              <a:buSzPct val="100000"/>
              <a:buNone/>
            </a:pPr>
            <a:r>
              <a:t/>
            </a:r>
            <a:endParaRPr/>
          </a:p>
          <a:p>
            <a:pPr indent="-228600" lvl="0" marL="228600" rtl="0" algn="l">
              <a:lnSpc>
                <a:spcPct val="90000"/>
              </a:lnSpc>
              <a:spcBef>
                <a:spcPts val="1000"/>
              </a:spcBef>
              <a:spcAft>
                <a:spcPts val="0"/>
              </a:spcAft>
              <a:buClr>
                <a:schemeClr val="dk1"/>
              </a:buClr>
              <a:buSzPct val="100000"/>
              <a:buChar char="•"/>
            </a:pPr>
            <a:r>
              <a:rPr b="1" lang="hu-HU"/>
              <a:t>Säkerhetsrelaterade behov</a:t>
            </a:r>
            <a:endParaRPr/>
          </a:p>
          <a:p>
            <a:pPr indent="-457200" lvl="1" marL="914400" rtl="0" algn="l">
              <a:lnSpc>
                <a:spcPct val="90000"/>
              </a:lnSpc>
              <a:spcBef>
                <a:spcPts val="500"/>
              </a:spcBef>
              <a:spcAft>
                <a:spcPts val="0"/>
              </a:spcAft>
              <a:buClr>
                <a:schemeClr val="dk1"/>
              </a:buClr>
              <a:buSzPct val="100000"/>
              <a:buFont typeface="Calibri"/>
              <a:buAutoNum type="arabicPeriod"/>
            </a:pPr>
            <a:r>
              <a:rPr lang="hu-HU"/>
              <a:t>Är eleven säker? (t.ex. föremål för våld i hemmet, i skolan osv., föremål för hot eller mobbning osv.)</a:t>
            </a:r>
            <a:endParaRPr/>
          </a:p>
          <a:p>
            <a:pPr indent="-457200" lvl="1" marL="914400" rtl="0" algn="l">
              <a:lnSpc>
                <a:spcPct val="90000"/>
              </a:lnSpc>
              <a:spcBef>
                <a:spcPts val="500"/>
              </a:spcBef>
              <a:spcAft>
                <a:spcPts val="0"/>
              </a:spcAft>
              <a:buClr>
                <a:schemeClr val="dk1"/>
              </a:buClr>
              <a:buSzPct val="100000"/>
              <a:buFont typeface="Calibri"/>
              <a:buAutoNum type="arabicPeriod"/>
            </a:pPr>
            <a:r>
              <a:rPr lang="hu-HU"/>
              <a:t>Utgör eleven ett hot mot sig själv eller andra? </a:t>
            </a:r>
            <a:endParaRPr/>
          </a:p>
          <a:p>
            <a:pPr indent="-64135" lvl="0" marL="228600" rtl="0" algn="l">
              <a:lnSpc>
                <a:spcPct val="90000"/>
              </a:lnSpc>
              <a:spcBef>
                <a:spcPts val="1000"/>
              </a:spcBef>
              <a:spcAft>
                <a:spcPts val="0"/>
              </a:spcAft>
              <a:buClr>
                <a:schemeClr val="dk1"/>
              </a:buClr>
              <a:buSzPct val="100000"/>
              <a:buNone/>
            </a:pPr>
            <a:r>
              <a:t/>
            </a:r>
            <a:endParaRPr/>
          </a:p>
          <a:p>
            <a:pPr indent="-228600" lvl="0" marL="228600" rtl="0" algn="l">
              <a:lnSpc>
                <a:spcPct val="90000"/>
              </a:lnSpc>
              <a:spcBef>
                <a:spcPts val="1000"/>
              </a:spcBef>
              <a:spcAft>
                <a:spcPts val="0"/>
              </a:spcAft>
              <a:buClr>
                <a:schemeClr val="dk1"/>
              </a:buClr>
              <a:buSzPct val="100000"/>
              <a:buChar char="•"/>
            </a:pPr>
            <a:r>
              <a:rPr b="1" lang="hu-HU"/>
              <a:t>Grundläggande fysiologiska behov</a:t>
            </a:r>
            <a:endParaRPr b="1"/>
          </a:p>
          <a:p>
            <a:pPr indent="-228600" lvl="1" marL="685800" rtl="0" algn="l">
              <a:lnSpc>
                <a:spcPct val="90000"/>
              </a:lnSpc>
              <a:spcBef>
                <a:spcPts val="500"/>
              </a:spcBef>
              <a:spcAft>
                <a:spcPts val="0"/>
              </a:spcAft>
              <a:buClr>
                <a:schemeClr val="dk1"/>
              </a:buClr>
              <a:buSzPct val="100000"/>
              <a:buChar char="•"/>
            </a:pPr>
            <a:r>
              <a:rPr lang="hu-HU"/>
              <a:t>Har eleven ett stabilt och lämpligt boende, tillgång till mat osv.? Kan elevens familj tillgodose barnets grundläggande behov? </a:t>
            </a:r>
            <a:endParaRPr/>
          </a:p>
          <a:p>
            <a:pPr indent="-64135" lvl="0" marL="228600" rtl="0" algn="l">
              <a:lnSpc>
                <a:spcPct val="90000"/>
              </a:lnSpc>
              <a:spcBef>
                <a:spcPts val="1000"/>
              </a:spcBef>
              <a:spcAft>
                <a:spcPts val="0"/>
              </a:spcAft>
              <a:buClr>
                <a:schemeClr val="dk1"/>
              </a:buClr>
              <a:buSzPct val="100000"/>
              <a:buNone/>
            </a:pPr>
            <a:r>
              <a:t/>
            </a:r>
            <a:endParaRPr/>
          </a:p>
        </p:txBody>
      </p:sp>
      <p:sp>
        <p:nvSpPr>
          <p:cNvPr id="648" name="Google Shape;648;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652" name="Shape 652"/>
        <p:cNvGrpSpPr/>
        <p:nvPr/>
      </p:nvGrpSpPr>
      <p:grpSpPr>
        <a:xfrm>
          <a:off x="0" y="0"/>
          <a:ext cx="0" cy="0"/>
          <a:chOff x="0" y="0"/>
          <a:chExt cx="0" cy="0"/>
        </a:xfrm>
      </p:grpSpPr>
      <p:sp>
        <p:nvSpPr>
          <p:cNvPr id="653" name="Google Shape;653;p54"/>
          <p:cNvSpPr txBox="1"/>
          <p:nvPr>
            <p:ph type="title"/>
          </p:nvPr>
        </p:nvSpPr>
        <p:spPr>
          <a:xfrm>
            <a:off x="838200" y="365125"/>
            <a:ext cx="10515600" cy="84744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hu-HU"/>
              <a:t>Diskussion om fallscenario</a:t>
            </a:r>
            <a:endParaRPr b="1"/>
          </a:p>
        </p:txBody>
      </p:sp>
      <p:sp>
        <p:nvSpPr>
          <p:cNvPr id="654" name="Google Shape;654;p54"/>
          <p:cNvSpPr txBox="1"/>
          <p:nvPr>
            <p:ph idx="1" type="body"/>
          </p:nvPr>
        </p:nvSpPr>
        <p:spPr>
          <a:xfrm>
            <a:off x="838200" y="1212574"/>
            <a:ext cx="10515600" cy="5280301"/>
          </a:xfrm>
          <a:prstGeom prst="rect">
            <a:avLst/>
          </a:prstGeom>
          <a:noFill/>
          <a:ln>
            <a:noFill/>
          </a:ln>
        </p:spPr>
        <p:txBody>
          <a:bodyPr anchorCtr="0" anchor="t" bIns="45700" lIns="91425" spcFirstLastPara="1" rIns="91425" wrap="square" tIns="45700">
            <a:normAutofit/>
          </a:bodyPr>
          <a:lstStyle/>
          <a:p>
            <a:pPr indent="0" lvl="0" marL="0" rtl="0" algn="l">
              <a:lnSpc>
                <a:spcPct val="107000"/>
              </a:lnSpc>
              <a:spcBef>
                <a:spcPts val="0"/>
              </a:spcBef>
              <a:spcAft>
                <a:spcPts val="0"/>
              </a:spcAft>
              <a:buClr>
                <a:schemeClr val="dk1"/>
              </a:buClr>
              <a:buSzPts val="3200"/>
              <a:buNone/>
            </a:pPr>
            <a:r>
              <a:t/>
            </a:r>
            <a:endParaRPr sz="3200">
              <a:latin typeface="Calibri"/>
              <a:ea typeface="Calibri"/>
              <a:cs typeface="Calibri"/>
              <a:sym typeface="Calibri"/>
            </a:endParaRPr>
          </a:p>
          <a:p>
            <a:pPr indent="-228600" lvl="0" marL="228600" rtl="0" algn="l">
              <a:lnSpc>
                <a:spcPct val="107000"/>
              </a:lnSpc>
              <a:spcBef>
                <a:spcPts val="1800"/>
              </a:spcBef>
              <a:spcAft>
                <a:spcPts val="0"/>
              </a:spcAft>
              <a:buClr>
                <a:schemeClr val="dk1"/>
              </a:buClr>
              <a:buSzPts val="3200"/>
              <a:buFont typeface="Noto Sans Symbols"/>
              <a:buChar char="▪"/>
            </a:pPr>
            <a:r>
              <a:rPr lang="hu-HU" sz="3200"/>
              <a:t>Vilka behov kan du identifiera i fallen</a:t>
            </a:r>
            <a:r>
              <a:rPr lang="hu-HU" sz="3200">
                <a:latin typeface="Calibri"/>
                <a:ea typeface="Calibri"/>
                <a:cs typeface="Calibri"/>
                <a:sym typeface="Calibri"/>
              </a:rPr>
              <a:t>? </a:t>
            </a:r>
            <a:endParaRPr/>
          </a:p>
          <a:p>
            <a:pPr indent="-25400" lvl="0" marL="228600" rtl="0" algn="l">
              <a:lnSpc>
                <a:spcPct val="107000"/>
              </a:lnSpc>
              <a:spcBef>
                <a:spcPts val="1800"/>
              </a:spcBef>
              <a:spcAft>
                <a:spcPts val="0"/>
              </a:spcAft>
              <a:buClr>
                <a:schemeClr val="dk1"/>
              </a:buClr>
              <a:buSzPts val="3200"/>
              <a:buFont typeface="Noto Sans Symbols"/>
              <a:buNone/>
            </a:pPr>
            <a:r>
              <a:t/>
            </a:r>
            <a:endParaRPr sz="3200">
              <a:latin typeface="Calibri"/>
              <a:ea typeface="Calibri"/>
              <a:cs typeface="Calibri"/>
              <a:sym typeface="Calibri"/>
            </a:endParaRPr>
          </a:p>
          <a:p>
            <a:pPr indent="-228600" lvl="0" marL="228600" rtl="0" algn="l">
              <a:lnSpc>
                <a:spcPct val="107000"/>
              </a:lnSpc>
              <a:spcBef>
                <a:spcPts val="1800"/>
              </a:spcBef>
              <a:spcAft>
                <a:spcPts val="0"/>
              </a:spcAft>
              <a:buClr>
                <a:schemeClr val="dk1"/>
              </a:buClr>
              <a:buSzPts val="3200"/>
              <a:buFont typeface="Noto Sans Symbols"/>
              <a:buChar char="▪"/>
            </a:pPr>
            <a:r>
              <a:rPr lang="hu-HU" sz="3200"/>
              <a:t>Hur ska du gå tillväga för att identifiera ytterligare behov, förmågor och resurser</a:t>
            </a:r>
            <a:r>
              <a:rPr lang="hu-HU" sz="3200">
                <a:latin typeface="Calibri"/>
                <a:ea typeface="Calibri"/>
                <a:cs typeface="Calibri"/>
                <a:sym typeface="Calibri"/>
              </a:rPr>
              <a:t>? </a:t>
            </a:r>
            <a:endParaRPr sz="3200">
              <a:latin typeface="Calibri"/>
              <a:ea typeface="Calibri"/>
              <a:cs typeface="Calibri"/>
              <a:sym typeface="Calibri"/>
            </a:endParaRPr>
          </a:p>
        </p:txBody>
      </p:sp>
      <p:sp>
        <p:nvSpPr>
          <p:cNvPr id="655" name="Google Shape;655;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hu-HU"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59" name="Shape 659"/>
        <p:cNvGrpSpPr/>
        <p:nvPr/>
      </p:nvGrpSpPr>
      <p:grpSpPr>
        <a:xfrm>
          <a:off x="0" y="0"/>
          <a:ext cx="0" cy="0"/>
          <a:chOff x="0" y="0"/>
          <a:chExt cx="0" cy="0"/>
        </a:xfrm>
      </p:grpSpPr>
      <p:sp>
        <p:nvSpPr>
          <p:cNvPr id="660" name="Google Shape;660;p5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61" name="Google Shape;661;p55"/>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62" name="Google Shape;662;p55"/>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63" name="Google Shape;663;p55"/>
          <p:cNvSpPr txBox="1"/>
          <p:nvPr>
            <p:ph type="ctrTitle"/>
          </p:nvPr>
        </p:nvSpPr>
        <p:spPr>
          <a:xfrm>
            <a:off x="1320867" y="1564844"/>
            <a:ext cx="9231410" cy="354204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r>
              <a:rPr lang="hu-HU" sz="4800"/>
              <a:t>2. Skapande av en åtgärdsplan</a:t>
            </a:r>
            <a:br>
              <a:rPr lang="hu-HU" sz="4800"/>
            </a:br>
            <a:br>
              <a:rPr lang="hu-HU" sz="4800"/>
            </a:br>
            <a:br>
              <a:rPr lang="hu-HU" sz="4800"/>
            </a:br>
            <a:br>
              <a:rPr b="1" lang="hu-HU" sz="4800"/>
            </a:br>
            <a:endParaRPr b="1" sz="4800"/>
          </a:p>
        </p:txBody>
      </p:sp>
      <p:pic>
        <p:nvPicPr>
          <p:cNvPr id="664" name="Google Shape;664;p55"/>
          <p:cNvPicPr preferRelativeResize="0"/>
          <p:nvPr/>
        </p:nvPicPr>
        <p:blipFill rotWithShape="1">
          <a:blip r:embed="rId3">
            <a:alphaModFix/>
          </a:blip>
          <a:srcRect b="0" l="0" r="0" t="0"/>
          <a:stretch/>
        </p:blipFill>
        <p:spPr>
          <a:xfrm>
            <a:off x="3457705" y="2879804"/>
            <a:ext cx="5119015" cy="2870476"/>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56"/>
          <p:cNvSpPr txBox="1"/>
          <p:nvPr>
            <p:ph type="title"/>
          </p:nvPr>
        </p:nvSpPr>
        <p:spPr>
          <a:xfrm>
            <a:off x="945078" y="451262"/>
            <a:ext cx="10515600" cy="70503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hu-HU"/>
              <a:t>Åtgärdsplan</a:t>
            </a:r>
            <a:endParaRPr b="1"/>
          </a:p>
        </p:txBody>
      </p:sp>
      <p:sp>
        <p:nvSpPr>
          <p:cNvPr id="670" name="Google Shape;670;p56"/>
          <p:cNvSpPr txBox="1"/>
          <p:nvPr>
            <p:ph idx="1" type="body"/>
          </p:nvPr>
        </p:nvSpPr>
        <p:spPr>
          <a:xfrm>
            <a:off x="419100" y="1368352"/>
            <a:ext cx="11567556" cy="4907684"/>
          </a:xfrm>
          <a:prstGeom prst="rect">
            <a:avLst/>
          </a:prstGeom>
          <a:noFill/>
          <a:ln>
            <a:noFill/>
          </a:ln>
        </p:spPr>
        <p:txBody>
          <a:bodyPr anchorCtr="0" anchor="t" bIns="45700" lIns="91425" spcFirstLastPara="1" rIns="91425" wrap="square" tIns="45700">
            <a:normAutofit fontScale="55000" lnSpcReduction="20000"/>
          </a:bodyPr>
          <a:lstStyle/>
          <a:p>
            <a:pPr indent="0" lvl="0" marL="0" rtl="0" algn="l">
              <a:lnSpc>
                <a:spcPct val="90000"/>
              </a:lnSpc>
              <a:spcBef>
                <a:spcPts val="0"/>
              </a:spcBef>
              <a:spcAft>
                <a:spcPts val="0"/>
              </a:spcAft>
              <a:buClr>
                <a:schemeClr val="dk1"/>
              </a:buClr>
              <a:buSzPct val="100000"/>
              <a:buNone/>
            </a:pPr>
            <a:r>
              <a:rPr lang="hu-HU" u="sng"/>
              <a:t>Åtgärdsplanen </a:t>
            </a:r>
            <a:r>
              <a:rPr b="1" lang="hu-HU" u="sng"/>
              <a:t>syftar till att:</a:t>
            </a:r>
            <a:endParaRPr/>
          </a:p>
          <a:p>
            <a:pPr indent="-420051" lvl="1" marL="914400" rtl="0" algn="l">
              <a:lnSpc>
                <a:spcPct val="90000"/>
              </a:lnSpc>
              <a:spcBef>
                <a:spcPts val="500"/>
              </a:spcBef>
              <a:spcAft>
                <a:spcPts val="0"/>
              </a:spcAft>
              <a:buSzPct val="100000"/>
              <a:buFont typeface="Calibri"/>
              <a:buAutoNum type="arabicPeriod"/>
            </a:pPr>
            <a:r>
              <a:rPr lang="hu-HU" sz="2600"/>
              <a:t>tillhandahålla stöd och tjänster för att tillgodose identifierade behov;</a:t>
            </a:r>
            <a:endParaRPr sz="2600"/>
          </a:p>
          <a:p>
            <a:pPr indent="-420051" lvl="1" marL="914400" rtl="0" algn="l">
              <a:lnSpc>
                <a:spcPct val="90000"/>
              </a:lnSpc>
              <a:spcBef>
                <a:spcPts val="500"/>
              </a:spcBef>
              <a:spcAft>
                <a:spcPts val="0"/>
              </a:spcAft>
              <a:buSzPct val="100000"/>
              <a:buFont typeface="Calibri"/>
              <a:buAutoNum type="arabicPeriod"/>
            </a:pPr>
            <a:r>
              <a:rPr lang="hu-HU" sz="2600"/>
              <a:t>hjälpa till att eliminera/minska riskfaktorer;</a:t>
            </a:r>
            <a:endParaRPr sz="2600"/>
          </a:p>
          <a:p>
            <a:pPr indent="-420051" lvl="1" marL="914400" rtl="0" algn="l">
              <a:lnSpc>
                <a:spcPct val="90000"/>
              </a:lnSpc>
              <a:spcBef>
                <a:spcPts val="500"/>
              </a:spcBef>
              <a:spcAft>
                <a:spcPts val="0"/>
              </a:spcAft>
              <a:buSzPct val="100000"/>
              <a:buFont typeface="Calibri"/>
              <a:buAutoNum type="arabicPeriod"/>
            </a:pPr>
            <a:r>
              <a:rPr lang="hu-HU" sz="2600"/>
              <a:t>identifiera nuvarande och potentiella styrkor och personliga/sociala/institutionella resurser hos personen och bygga på dem i interventionsplanen.</a:t>
            </a:r>
            <a:endParaRPr sz="2600"/>
          </a:p>
          <a:p>
            <a:pPr indent="-90804" lvl="0" marL="228600" rtl="0" algn="l">
              <a:lnSpc>
                <a:spcPct val="90000"/>
              </a:lnSpc>
              <a:spcBef>
                <a:spcPts val="1000"/>
              </a:spcBef>
              <a:spcAft>
                <a:spcPts val="0"/>
              </a:spcAft>
              <a:buClr>
                <a:schemeClr val="dk1"/>
              </a:buClr>
              <a:buSzPct val="100000"/>
              <a:buNone/>
            </a:pPr>
            <a:r>
              <a:t/>
            </a:r>
            <a:endParaRPr/>
          </a:p>
          <a:p>
            <a:pPr indent="-188595" lvl="0" marL="228600" rtl="0" algn="l">
              <a:lnSpc>
                <a:spcPct val="90000"/>
              </a:lnSpc>
              <a:spcBef>
                <a:spcPts val="1000"/>
              </a:spcBef>
              <a:spcAft>
                <a:spcPts val="0"/>
              </a:spcAft>
              <a:buClr>
                <a:schemeClr val="dk1"/>
              </a:buClr>
              <a:buSzPct val="100000"/>
              <a:buChar char="•"/>
            </a:pPr>
            <a:r>
              <a:rPr lang="hu-HU"/>
              <a:t>Åtgärdsplanen bör utarbetas med hjälp av ett</a:t>
            </a:r>
            <a:r>
              <a:rPr b="1" lang="hu-HU"/>
              <a:t> multiprofessionellt team</a:t>
            </a:r>
            <a:r>
              <a:rPr lang="hu-HU"/>
              <a:t>.</a:t>
            </a:r>
            <a:endParaRPr/>
          </a:p>
          <a:p>
            <a:pPr indent="-188595" lvl="0" marL="228600" rtl="0" algn="l">
              <a:lnSpc>
                <a:spcPct val="90000"/>
              </a:lnSpc>
              <a:spcBef>
                <a:spcPts val="1000"/>
              </a:spcBef>
              <a:spcAft>
                <a:spcPts val="0"/>
              </a:spcAft>
              <a:buClr>
                <a:schemeClr val="dk1"/>
              </a:buClr>
              <a:buSzPct val="100000"/>
              <a:buChar char="•"/>
            </a:pPr>
            <a:r>
              <a:rPr lang="hu-HU"/>
              <a:t>Planen måste vara individualiserad och </a:t>
            </a:r>
            <a:r>
              <a:rPr b="1" lang="hu-HU"/>
              <a:t>skräddarsydd </a:t>
            </a:r>
            <a:r>
              <a:rPr lang="hu-HU"/>
              <a:t>för den riskutsatta individens särskilda behov.</a:t>
            </a:r>
            <a:endParaRPr/>
          </a:p>
          <a:p>
            <a:pPr indent="-188595" lvl="0" marL="228600" rtl="0" algn="l">
              <a:lnSpc>
                <a:spcPct val="90000"/>
              </a:lnSpc>
              <a:spcBef>
                <a:spcPts val="1000"/>
              </a:spcBef>
              <a:spcAft>
                <a:spcPts val="0"/>
              </a:spcAft>
              <a:buClr>
                <a:schemeClr val="dk1"/>
              </a:buClr>
              <a:buSzPct val="100000"/>
              <a:buChar char="•"/>
            </a:pPr>
            <a:r>
              <a:rPr lang="hu-HU"/>
              <a:t>För att genomföra planen bör du </a:t>
            </a:r>
            <a:r>
              <a:rPr b="1" lang="hu-HU"/>
              <a:t>involvera släktingar och andra intressegrupper </a:t>
            </a:r>
            <a:r>
              <a:rPr lang="hu-HU"/>
              <a:t>som kan erbjuda hälsosamma alternativ för att uppfylla grundläggande psykologiska behov eller som kan ge stöd. </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b="1" lang="hu-HU"/>
              <a:t> Bygg upp ett nätverk av tjänsteleverantörer: </a:t>
            </a:r>
            <a:endParaRPr/>
          </a:p>
          <a:p>
            <a:pPr indent="-184340" lvl="1" marL="685800" rtl="0" algn="l">
              <a:lnSpc>
                <a:spcPct val="90000"/>
              </a:lnSpc>
              <a:spcBef>
                <a:spcPts val="500"/>
              </a:spcBef>
              <a:spcAft>
                <a:spcPts val="0"/>
              </a:spcAft>
              <a:buClr>
                <a:schemeClr val="dk1"/>
              </a:buClr>
              <a:buSzPct val="100000"/>
              <a:buChar char="•"/>
            </a:pPr>
            <a:r>
              <a:rPr lang="hu-HU" sz="3100"/>
              <a:t>Beroende på individens behov bör skolpsykologer, socialarbetare, specialister eller organisationer som förebygger och motverkar våldsbejakande extremism, polisens förebyggande enheter, samhällsorganisationer, specialiserade organisationer inom det civila samhället osv. involveras. </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a:p>
            <a:pPr indent="-90804" lvl="0" marL="228600" rtl="0" algn="l">
              <a:lnSpc>
                <a:spcPct val="90000"/>
              </a:lnSpc>
              <a:spcBef>
                <a:spcPts val="1000"/>
              </a:spcBef>
              <a:spcAft>
                <a:spcPts val="0"/>
              </a:spcAft>
              <a:buClr>
                <a:schemeClr val="dk1"/>
              </a:buClr>
              <a:buSzPct val="100000"/>
              <a:buNone/>
            </a:pPr>
            <a:r>
              <a:t/>
            </a:r>
            <a:endParaRPr/>
          </a:p>
          <a:p>
            <a:pPr indent="-90804" lvl="0" marL="228600" rtl="0" algn="l">
              <a:lnSpc>
                <a:spcPct val="90000"/>
              </a:lnSpc>
              <a:spcBef>
                <a:spcPts val="1000"/>
              </a:spcBef>
              <a:spcAft>
                <a:spcPts val="0"/>
              </a:spcAft>
              <a:buClr>
                <a:schemeClr val="dk1"/>
              </a:buClr>
              <a:buSzPct val="100000"/>
              <a:buNone/>
            </a:pPr>
            <a:r>
              <a:t/>
            </a:r>
            <a:endParaRPr/>
          </a:p>
        </p:txBody>
      </p:sp>
      <p:sp>
        <p:nvSpPr>
          <p:cNvPr id="671" name="Google Shape;671;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5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hu-HU"/>
              <a:t>Åtgärdsplan</a:t>
            </a:r>
            <a:endParaRPr/>
          </a:p>
        </p:txBody>
      </p:sp>
      <p:sp>
        <p:nvSpPr>
          <p:cNvPr id="677" name="Google Shape;677;p57"/>
          <p:cNvSpPr txBox="1"/>
          <p:nvPr>
            <p:ph idx="1" type="body"/>
          </p:nvPr>
        </p:nvSpPr>
        <p:spPr>
          <a:xfrm>
            <a:off x="838200" y="1825625"/>
            <a:ext cx="10515600" cy="4667250"/>
          </a:xfrm>
          <a:prstGeom prst="rect">
            <a:avLst/>
          </a:prstGeom>
          <a:noFill/>
          <a:ln>
            <a:noFill/>
          </a:ln>
        </p:spPr>
        <p:txBody>
          <a:bodyPr anchorCtr="0" anchor="t" bIns="45700" lIns="91425" spcFirstLastPara="1" rIns="91425" wrap="square" tIns="45700">
            <a:normAutofit fontScale="77500" lnSpcReduction="20000"/>
          </a:bodyPr>
          <a:lstStyle/>
          <a:p>
            <a:pPr indent="-188595" lvl="0" marL="228600" rtl="0" algn="l">
              <a:lnSpc>
                <a:spcPct val="90000"/>
              </a:lnSpc>
              <a:spcBef>
                <a:spcPts val="0"/>
              </a:spcBef>
              <a:spcAft>
                <a:spcPts val="0"/>
              </a:spcAft>
              <a:buClr>
                <a:schemeClr val="dk1"/>
              </a:buClr>
              <a:buSzPct val="100000"/>
              <a:buChar char="•"/>
            </a:pPr>
            <a:r>
              <a:rPr b="1" lang="hu-HU"/>
              <a:t>Trygghet först: </a:t>
            </a:r>
            <a:r>
              <a:rPr lang="hu-HU"/>
              <a:t>känner sig individen fysiskt och känslomässigt trygg?</a:t>
            </a:r>
            <a:endParaRPr/>
          </a:p>
          <a:p>
            <a:pPr indent="-194309" lvl="1" marL="685800" rtl="0" algn="l">
              <a:lnSpc>
                <a:spcPct val="90000"/>
              </a:lnSpc>
              <a:spcBef>
                <a:spcPts val="500"/>
              </a:spcBef>
              <a:spcAft>
                <a:spcPts val="0"/>
              </a:spcAft>
              <a:buClr>
                <a:schemeClr val="dk1"/>
              </a:buClr>
              <a:buSzPct val="100000"/>
              <a:buChar char="•"/>
            </a:pPr>
            <a:r>
              <a:rPr lang="hu-HU"/>
              <a:t>Om tillämpligt: ta itu med mobbning, isolering, diskriminering och viktimisering i klassrummet - genom att involvera experter eller expertorganisationer (t.ex. skolpsykologer, specialiserade icke-statliga organisationer).</a:t>
            </a:r>
            <a:endParaRPr/>
          </a:p>
          <a:p>
            <a:pPr indent="-188595" lvl="0" marL="228600" rtl="0" algn="l">
              <a:lnSpc>
                <a:spcPct val="90000"/>
              </a:lnSpc>
              <a:spcBef>
                <a:spcPts val="1000"/>
              </a:spcBef>
              <a:spcAft>
                <a:spcPts val="0"/>
              </a:spcAft>
              <a:buClr>
                <a:schemeClr val="dk1"/>
              </a:buClr>
              <a:buSzPct val="100000"/>
              <a:buChar char="•"/>
            </a:pPr>
            <a:r>
              <a:rPr lang="hu-HU"/>
              <a:t>Använd ett </a:t>
            </a:r>
            <a:r>
              <a:rPr b="1" lang="hu-HU"/>
              <a:t>traumainformerat </a:t>
            </a:r>
            <a:r>
              <a:rPr lang="hu-HU"/>
              <a:t>tillvägagångssätt;</a:t>
            </a:r>
            <a:endParaRPr/>
          </a:p>
          <a:p>
            <a:pPr indent="-188595" lvl="0" marL="228600" rtl="0" algn="l">
              <a:lnSpc>
                <a:spcPct val="90000"/>
              </a:lnSpc>
              <a:spcBef>
                <a:spcPts val="1000"/>
              </a:spcBef>
              <a:spcAft>
                <a:spcPts val="0"/>
              </a:spcAft>
              <a:buClr>
                <a:schemeClr val="dk1"/>
              </a:buClr>
              <a:buSzPct val="100000"/>
              <a:buChar char="•"/>
            </a:pPr>
            <a:r>
              <a:rPr lang="hu-HU"/>
              <a:t>Var medveten om när det finns en </a:t>
            </a:r>
            <a:r>
              <a:rPr b="1" lang="hu-HU"/>
              <a:t>skyldighet att rapportera</a:t>
            </a:r>
            <a:r>
              <a:rPr lang="hu-HU"/>
              <a:t> och till vem;</a:t>
            </a:r>
            <a:endParaRPr/>
          </a:p>
          <a:p>
            <a:pPr indent="-188595" lvl="0" marL="228600" rtl="0" algn="l">
              <a:lnSpc>
                <a:spcPct val="90000"/>
              </a:lnSpc>
              <a:spcBef>
                <a:spcPts val="1000"/>
              </a:spcBef>
              <a:spcAft>
                <a:spcPts val="0"/>
              </a:spcAft>
              <a:buClr>
                <a:schemeClr val="dk1"/>
              </a:buClr>
              <a:buSzPct val="100000"/>
              <a:buChar char="•"/>
            </a:pPr>
            <a:r>
              <a:rPr b="1" lang="hu-HU"/>
              <a:t>Bygg upp en förtroendefull relation</a:t>
            </a:r>
            <a:r>
              <a:rPr lang="hu-HU"/>
              <a:t> med eleven och </a:t>
            </a:r>
            <a:r>
              <a:rPr b="1" lang="hu-HU"/>
              <a:t>håll kontakt </a:t>
            </a:r>
            <a:r>
              <a:rPr lang="hu-HU"/>
              <a:t>med hen;</a:t>
            </a:r>
            <a:endParaRPr/>
          </a:p>
          <a:p>
            <a:pPr indent="-188595" lvl="0" marL="228600" rtl="0" algn="l">
              <a:lnSpc>
                <a:spcPct val="90000"/>
              </a:lnSpc>
              <a:spcBef>
                <a:spcPts val="1000"/>
              </a:spcBef>
              <a:spcAft>
                <a:spcPts val="0"/>
              </a:spcAft>
              <a:buClr>
                <a:schemeClr val="dk1"/>
              </a:buClr>
              <a:buSzPct val="100000"/>
              <a:buChar char="•"/>
            </a:pPr>
            <a:r>
              <a:rPr b="1" lang="hu-HU"/>
              <a:t>Ta inte upp engagemanget eller ideologin </a:t>
            </a:r>
            <a:r>
              <a:rPr lang="hu-HU"/>
              <a:t>om inte eleven själv tar upp det;</a:t>
            </a:r>
            <a:endParaRPr/>
          </a:p>
          <a:p>
            <a:pPr indent="-188595" lvl="0" marL="228600" rtl="0" algn="l">
              <a:lnSpc>
                <a:spcPct val="90000"/>
              </a:lnSpc>
              <a:spcBef>
                <a:spcPts val="1000"/>
              </a:spcBef>
              <a:spcAft>
                <a:spcPts val="0"/>
              </a:spcAft>
              <a:buClr>
                <a:schemeClr val="dk1"/>
              </a:buClr>
              <a:buSzPct val="100000"/>
              <a:buChar char="•"/>
            </a:pPr>
            <a:r>
              <a:rPr b="1" lang="hu-HU"/>
              <a:t>Stöd familjen: </a:t>
            </a:r>
            <a:r>
              <a:rPr lang="hu-HU"/>
              <a:t>ibland kan den radikaliserade individen inte nås eller involveras direkt, då arbetar vi med hens familj. </a:t>
            </a:r>
            <a:endParaRPr/>
          </a:p>
          <a:p>
            <a:pPr indent="0" lvl="0" marL="0" rtl="0" algn="l">
              <a:lnSpc>
                <a:spcPct val="90000"/>
              </a:lnSpc>
              <a:spcBef>
                <a:spcPts val="1000"/>
              </a:spcBef>
              <a:spcAft>
                <a:spcPts val="0"/>
              </a:spcAft>
              <a:buClr>
                <a:schemeClr val="dk1"/>
              </a:buClr>
              <a:buSzPct val="100000"/>
              <a:buNone/>
            </a:pPr>
            <a:r>
              <a:t/>
            </a:r>
            <a:endParaRPr/>
          </a:p>
          <a:p>
            <a:pPr indent="0" lvl="0" marL="228600" rtl="0" algn="l">
              <a:lnSpc>
                <a:spcPct val="90000"/>
              </a:lnSpc>
              <a:spcBef>
                <a:spcPts val="1000"/>
              </a:spcBef>
              <a:spcAft>
                <a:spcPts val="0"/>
              </a:spcAft>
              <a:buClr>
                <a:schemeClr val="dk1"/>
              </a:buClr>
              <a:buSzPct val="100000"/>
              <a:buNone/>
            </a:pPr>
            <a:r>
              <a:t/>
            </a:r>
            <a:endParaRPr sz="3600"/>
          </a:p>
          <a:p>
            <a:pPr indent="-50800" lvl="0" marL="228600" rtl="0" algn="l">
              <a:lnSpc>
                <a:spcPct val="90000"/>
              </a:lnSpc>
              <a:spcBef>
                <a:spcPts val="1000"/>
              </a:spcBef>
              <a:spcAft>
                <a:spcPts val="0"/>
              </a:spcAft>
              <a:buClr>
                <a:schemeClr val="dk1"/>
              </a:buClr>
              <a:buSzPct val="100000"/>
              <a:buNone/>
            </a:pPr>
            <a:r>
              <a:t/>
            </a:r>
            <a:endParaRPr/>
          </a:p>
          <a:p>
            <a:pPr indent="-50800" lvl="0" marL="228600" rtl="0" algn="l">
              <a:lnSpc>
                <a:spcPct val="90000"/>
              </a:lnSpc>
              <a:spcBef>
                <a:spcPts val="1000"/>
              </a:spcBef>
              <a:spcAft>
                <a:spcPts val="0"/>
              </a:spcAft>
              <a:buClr>
                <a:schemeClr val="dk1"/>
              </a:buClr>
              <a:buSzPct val="100000"/>
              <a:buNone/>
            </a:pPr>
            <a:r>
              <a:t/>
            </a:r>
            <a:endParaRPr/>
          </a:p>
        </p:txBody>
      </p:sp>
      <p:sp>
        <p:nvSpPr>
          <p:cNvPr id="678" name="Google Shape;678;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571500" lvl="0" marL="571500" rtl="0" algn="l">
              <a:lnSpc>
                <a:spcPct val="90000"/>
              </a:lnSpc>
              <a:spcBef>
                <a:spcPts val="0"/>
              </a:spcBef>
              <a:spcAft>
                <a:spcPts val="0"/>
              </a:spcAft>
              <a:buClr>
                <a:schemeClr val="dk1"/>
              </a:buClr>
              <a:buSzPts val="4400"/>
              <a:buFont typeface="Arial"/>
              <a:buChar char="•"/>
            </a:pPr>
            <a:r>
              <a:rPr lang="hu-HU"/>
              <a:t>Sök efter styrkor och hälsosamma alternativ</a:t>
            </a:r>
            <a:endParaRPr/>
          </a:p>
        </p:txBody>
      </p:sp>
      <p:sp>
        <p:nvSpPr>
          <p:cNvPr id="685" name="Google Shape;685;p58"/>
          <p:cNvSpPr txBox="1"/>
          <p:nvPr>
            <p:ph idx="1" type="body"/>
          </p:nvPr>
        </p:nvSpPr>
        <p:spPr>
          <a:xfrm>
            <a:off x="838200" y="1825625"/>
            <a:ext cx="10515600" cy="4563300"/>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800"/>
              <a:buChar char="•"/>
            </a:pPr>
            <a:r>
              <a:rPr lang="hu-HU"/>
              <a:t>Genom att </a:t>
            </a:r>
            <a:r>
              <a:rPr b="1" lang="hu-HU"/>
              <a:t>utforska alternativa hälsosamma sociala nätverk och intressen</a:t>
            </a:r>
            <a:r>
              <a:rPr lang="hu-HU"/>
              <a:t> hos den unga personen kan specialister hjälpa till att rikta uppmärksamheten och intresset mot mer prosociala och konstruktiva alternativ. </a:t>
            </a:r>
            <a:endParaRPr/>
          </a:p>
          <a:p>
            <a:pPr indent="0" lvl="0" marL="0" rtl="0" algn="l">
              <a:lnSpc>
                <a:spcPct val="90000"/>
              </a:lnSpc>
              <a:spcBef>
                <a:spcPts val="1000"/>
              </a:spcBef>
              <a:spcAft>
                <a:spcPts val="0"/>
              </a:spcAft>
              <a:buClr>
                <a:schemeClr val="dk1"/>
              </a:buClr>
              <a:buSzPts val="2800"/>
              <a:buNone/>
            </a:pPr>
            <a:r>
              <a:rPr b="1" lang="hu-HU"/>
              <a:t>Positiva aktiviteter, passionerat intresse:</a:t>
            </a:r>
            <a:endParaRPr/>
          </a:p>
          <a:p>
            <a:pPr indent="-228600" lvl="0" marL="228600" rtl="0" algn="l">
              <a:lnSpc>
                <a:spcPct val="90000"/>
              </a:lnSpc>
              <a:spcBef>
                <a:spcPts val="1000"/>
              </a:spcBef>
              <a:spcAft>
                <a:spcPts val="0"/>
              </a:spcAft>
              <a:buClr>
                <a:schemeClr val="dk1"/>
              </a:buClr>
              <a:buSzPts val="2800"/>
              <a:buChar char="•"/>
            </a:pPr>
            <a:r>
              <a:rPr lang="hu-HU"/>
              <a:t>Det är viktigt att uppmärksamma de typer av </a:t>
            </a:r>
            <a:r>
              <a:rPr b="1" lang="hu-HU"/>
              <a:t>aktiviteter </a:t>
            </a:r>
            <a:r>
              <a:rPr lang="hu-HU"/>
              <a:t>som den unga personen är intresserad av eller uttrycker nyfikenhet på. Om den unga personen visar intresse för utomhusaktiviteter eller sport kan det vara ett bra alternativ att stödja det intresset. I den nya miljön finns det möjlighet att skapa nya sociala relationer och bilda en ny social identitet.</a:t>
            </a:r>
            <a:endParaRPr/>
          </a:p>
        </p:txBody>
      </p:sp>
      <p:sp>
        <p:nvSpPr>
          <p:cNvPr id="686" name="Google Shape;686;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571500" lvl="0" marL="571500" rtl="0" algn="l">
              <a:lnSpc>
                <a:spcPct val="90000"/>
              </a:lnSpc>
              <a:spcBef>
                <a:spcPts val="0"/>
              </a:spcBef>
              <a:spcAft>
                <a:spcPts val="0"/>
              </a:spcAft>
              <a:buClr>
                <a:schemeClr val="dk1"/>
              </a:buClr>
              <a:buSzPts val="4400"/>
              <a:buFont typeface="Arial"/>
              <a:buChar char="•"/>
            </a:pPr>
            <a:r>
              <a:rPr b="1" lang="hu-HU"/>
              <a:t>Identifiera och involvera förebilder som mentorer</a:t>
            </a:r>
            <a:endParaRPr b="1"/>
          </a:p>
        </p:txBody>
      </p:sp>
      <p:sp>
        <p:nvSpPr>
          <p:cNvPr id="692" name="Google Shape;692;p5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20000"/>
          </a:bodyPr>
          <a:lstStyle/>
          <a:p>
            <a:pPr indent="-228600" lvl="0" marL="228600" rtl="0" algn="l">
              <a:lnSpc>
                <a:spcPct val="90000"/>
              </a:lnSpc>
              <a:spcBef>
                <a:spcPts val="0"/>
              </a:spcBef>
              <a:spcAft>
                <a:spcPts val="0"/>
              </a:spcAft>
              <a:buSzPts val="3200"/>
              <a:buChar char="•"/>
            </a:pPr>
            <a:r>
              <a:rPr lang="hu-HU" sz="3200"/>
              <a:t>En åtgärd kan vara att identifiera och engagera </a:t>
            </a:r>
            <a:r>
              <a:rPr b="1" lang="hu-HU" sz="3200"/>
              <a:t>trovärdiga förebilder</a:t>
            </a:r>
            <a:r>
              <a:rPr lang="hu-HU" sz="3200"/>
              <a:t> som den unga personen i riskzonen kan relatera till. </a:t>
            </a:r>
            <a:endParaRPr sz="3200"/>
          </a:p>
          <a:p>
            <a:pPr indent="0" lvl="0" marL="228600" rtl="0" algn="l">
              <a:lnSpc>
                <a:spcPct val="90000"/>
              </a:lnSpc>
              <a:spcBef>
                <a:spcPts val="0"/>
              </a:spcBef>
              <a:spcAft>
                <a:spcPts val="0"/>
              </a:spcAft>
              <a:buSzPts val="1800"/>
              <a:buNone/>
            </a:pPr>
            <a:r>
              <a:rPr lang="hu-HU" sz="3200"/>
              <a:t>Exempel är idrottsmän, experter på kampsport, ungdomsledare, musiker, samhällsledare, teologiska experter, brandmän eller poliser eller andra förebilder som kan vara till hjälp för den unga personen att se upp till och identifiera sig med. </a:t>
            </a:r>
            <a:endParaRPr sz="3200"/>
          </a:p>
          <a:p>
            <a:pPr indent="0" lvl="0" marL="228600" rtl="0" algn="l">
              <a:lnSpc>
                <a:spcPct val="90000"/>
              </a:lnSpc>
              <a:spcBef>
                <a:spcPts val="0"/>
              </a:spcBef>
              <a:spcAft>
                <a:spcPts val="0"/>
              </a:spcAft>
              <a:buSzPts val="1800"/>
              <a:buNone/>
            </a:pPr>
            <a:r>
              <a:rPr lang="hu-HU" sz="3200"/>
              <a:t>Genom att skapa ett </a:t>
            </a:r>
            <a:r>
              <a:rPr b="1" lang="hu-HU" sz="3200"/>
              <a:t>mentorskap </a:t>
            </a:r>
            <a:r>
              <a:rPr lang="hu-HU" sz="3200"/>
              <a:t>mellan förebilden och den utsatta ungdomen kan man hjälpa till att styra den utsatta ungdomen mot en positiv livsväg.</a:t>
            </a:r>
            <a:endParaRPr sz="3200"/>
          </a:p>
        </p:txBody>
      </p:sp>
      <p:sp>
        <p:nvSpPr>
          <p:cNvPr id="693" name="Google Shape;693;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60"/>
          <p:cNvSpPr txBox="1"/>
          <p:nvPr>
            <p:ph type="title"/>
          </p:nvPr>
        </p:nvSpPr>
        <p:spPr>
          <a:xfrm>
            <a:off x="683820" y="166255"/>
            <a:ext cx="10515600" cy="768465"/>
          </a:xfrm>
          <a:prstGeom prst="rect">
            <a:avLst/>
          </a:prstGeom>
          <a:noFill/>
          <a:ln>
            <a:noFill/>
          </a:ln>
        </p:spPr>
        <p:txBody>
          <a:bodyPr anchorCtr="0" anchor="ctr" bIns="45700" lIns="91425" spcFirstLastPara="1" rIns="91425" wrap="square" tIns="45700">
            <a:normAutofit/>
          </a:bodyPr>
          <a:lstStyle/>
          <a:p>
            <a:pPr indent="-571500" lvl="0" marL="571500" rtl="0" algn="l">
              <a:lnSpc>
                <a:spcPct val="90000"/>
              </a:lnSpc>
              <a:spcBef>
                <a:spcPts val="0"/>
              </a:spcBef>
              <a:spcAft>
                <a:spcPts val="0"/>
              </a:spcAft>
              <a:buClr>
                <a:schemeClr val="dk1"/>
              </a:buClr>
              <a:buSzPts val="4400"/>
              <a:buFont typeface="Arial"/>
              <a:buChar char="•"/>
            </a:pPr>
            <a:r>
              <a:rPr lang="hu-HU"/>
              <a:t>Ge stöd till familjen </a:t>
            </a:r>
            <a:r>
              <a:rPr lang="hu-HU" sz="2400"/>
              <a:t>(RAN, 2021)</a:t>
            </a:r>
            <a:endParaRPr/>
          </a:p>
        </p:txBody>
      </p:sp>
      <p:sp>
        <p:nvSpPr>
          <p:cNvPr id="700" name="Google Shape;700;p60"/>
          <p:cNvSpPr txBox="1"/>
          <p:nvPr>
            <p:ph idx="1" type="body"/>
          </p:nvPr>
        </p:nvSpPr>
        <p:spPr>
          <a:xfrm>
            <a:off x="838199" y="953259"/>
            <a:ext cx="11072751" cy="651368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90000"/>
              </a:lnSpc>
              <a:spcBef>
                <a:spcPts val="0"/>
              </a:spcBef>
              <a:spcAft>
                <a:spcPts val="0"/>
              </a:spcAft>
              <a:buClr>
                <a:schemeClr val="dk1"/>
              </a:buClr>
              <a:buSzPct val="100000"/>
              <a:buNone/>
            </a:pPr>
            <a:r>
              <a:rPr lang="hu-HU" sz="3200"/>
              <a:t>Familjestöd för att förebygga radikalisering kan omfatta följande:</a:t>
            </a:r>
            <a:endParaRPr/>
          </a:p>
          <a:p>
            <a:pPr indent="0" lvl="0" marL="0" rtl="0" algn="l">
              <a:lnSpc>
                <a:spcPct val="90000"/>
              </a:lnSpc>
              <a:spcBef>
                <a:spcPts val="1000"/>
              </a:spcBef>
              <a:spcAft>
                <a:spcPts val="0"/>
              </a:spcAft>
              <a:buClr>
                <a:schemeClr val="dk1"/>
              </a:buClr>
              <a:buSzPct val="100000"/>
              <a:buNone/>
            </a:pPr>
            <a:r>
              <a:t/>
            </a:r>
            <a:endParaRPr sz="3200"/>
          </a:p>
          <a:p>
            <a:pPr indent="-228600" lvl="0" marL="228600" rtl="0" algn="l">
              <a:lnSpc>
                <a:spcPct val="90000"/>
              </a:lnSpc>
              <a:spcBef>
                <a:spcPts val="1000"/>
              </a:spcBef>
              <a:spcAft>
                <a:spcPts val="0"/>
              </a:spcAft>
              <a:buClr>
                <a:schemeClr val="dk1"/>
              </a:buClr>
              <a:buSzPct val="100000"/>
              <a:buChar char="•"/>
            </a:pPr>
            <a:r>
              <a:rPr b="1" lang="hu-HU" sz="2400"/>
              <a:t>Psykologisk utbildning</a:t>
            </a:r>
            <a:r>
              <a:rPr lang="hu-HU" sz="2400"/>
              <a:t> för anhöriga för att öka deras förståelse för radikaliseringsprocessen i allmänhet och det konkreta sammanhang där radikaliseringen sker (ideologiskt sammanhang, rekryteringsformer online och offline, självradikalisering online etc.)..</a:t>
            </a:r>
            <a:endParaRPr sz="2400"/>
          </a:p>
          <a:p>
            <a:pPr indent="-228600" lvl="0" marL="228600" rtl="0" algn="l">
              <a:lnSpc>
                <a:spcPct val="90000"/>
              </a:lnSpc>
              <a:spcBef>
                <a:spcPts val="1000"/>
              </a:spcBef>
              <a:spcAft>
                <a:spcPts val="0"/>
              </a:spcAft>
              <a:buClr>
                <a:schemeClr val="dk1"/>
              </a:buClr>
              <a:buSzPct val="100000"/>
              <a:buChar char="•"/>
            </a:pPr>
            <a:r>
              <a:rPr lang="hu-HU" sz="2400"/>
              <a:t>Tillhandahållande av </a:t>
            </a:r>
            <a:r>
              <a:rPr b="1" lang="hu-HU" sz="2400"/>
              <a:t>psykosocialt stöd</a:t>
            </a:r>
            <a:r>
              <a:rPr lang="hu-HU" sz="2400"/>
              <a:t> för att minska stress, känslor av hjälplöshet och eventuella känslor av stigmatisering;</a:t>
            </a:r>
            <a:endParaRPr sz="2400"/>
          </a:p>
          <a:p>
            <a:pPr indent="-228600" lvl="0" marL="228600" rtl="0" algn="l">
              <a:lnSpc>
                <a:spcPct val="90000"/>
              </a:lnSpc>
              <a:spcBef>
                <a:spcPts val="1000"/>
              </a:spcBef>
              <a:spcAft>
                <a:spcPts val="0"/>
              </a:spcAft>
              <a:buClr>
                <a:schemeClr val="dk1"/>
              </a:buClr>
              <a:buSzPct val="100000"/>
              <a:buChar char="•"/>
            </a:pPr>
            <a:r>
              <a:rPr b="1" lang="hu-HU" sz="2400"/>
              <a:t>Förebyggande av upptrappning av konflikter </a:t>
            </a:r>
            <a:r>
              <a:rPr lang="hu-HU" sz="2400"/>
              <a:t>mellan familjemedlemmar och den radikaliserade individen genom att</a:t>
            </a:r>
            <a:r>
              <a:rPr b="1" lang="hu-HU" sz="2400"/>
              <a:t> lära ut kommunikationsfärdigheter </a:t>
            </a:r>
            <a:r>
              <a:rPr lang="hu-HU" sz="2400"/>
              <a:t>och stärka relationen mellan dem;</a:t>
            </a:r>
            <a:endParaRPr sz="2400"/>
          </a:p>
          <a:p>
            <a:pPr indent="-228600" lvl="0" marL="228600" rtl="0" algn="l">
              <a:lnSpc>
                <a:spcPct val="90000"/>
              </a:lnSpc>
              <a:spcBef>
                <a:spcPts val="1000"/>
              </a:spcBef>
              <a:spcAft>
                <a:spcPts val="0"/>
              </a:spcAft>
              <a:buClr>
                <a:schemeClr val="dk1"/>
              </a:buClr>
              <a:buSzPct val="100000"/>
              <a:buChar char="•"/>
            </a:pPr>
            <a:r>
              <a:rPr lang="hu-HU" sz="2400"/>
              <a:t>Mobilisering av familjen för att </a:t>
            </a:r>
            <a:r>
              <a:rPr b="1" lang="hu-HU" sz="2400"/>
              <a:t>identifiera och involvera positiva sociala nätverk</a:t>
            </a:r>
            <a:r>
              <a:rPr lang="hu-HU" sz="2400"/>
              <a:t>, i syfte att inleda en avveckling eller förhindra radikalisering;</a:t>
            </a:r>
            <a:endParaRPr sz="2400"/>
          </a:p>
          <a:p>
            <a:pPr indent="-228600" lvl="0" marL="228600" rtl="0" algn="l">
              <a:lnSpc>
                <a:spcPct val="90000"/>
              </a:lnSpc>
              <a:spcBef>
                <a:spcPts val="1000"/>
              </a:spcBef>
              <a:spcAft>
                <a:spcPts val="0"/>
              </a:spcAft>
              <a:buClr>
                <a:schemeClr val="dk1"/>
              </a:buClr>
              <a:buSzPct val="100000"/>
              <a:buChar char="•"/>
            </a:pPr>
            <a:r>
              <a:rPr lang="hu-HU" sz="2400"/>
              <a:t>Identifiera </a:t>
            </a:r>
            <a:r>
              <a:rPr b="1" lang="hu-HU" sz="2400"/>
              <a:t>underliggande hinder</a:t>
            </a:r>
            <a:r>
              <a:rPr lang="hu-HU" sz="2400"/>
              <a:t> som gör familjen sårbar eller hindrar interventionsprocessen. Dessa hinder kan vara destruktiva familjedynamiker, missförhållanden, socioekonomiska utmaningar och brist på sysselsättning, utbildning och sociala nätverk;</a:t>
            </a:r>
            <a:endParaRPr sz="2400"/>
          </a:p>
          <a:p>
            <a:pPr indent="-228600" lvl="0" marL="228600" rtl="0" algn="l">
              <a:lnSpc>
                <a:spcPct val="90000"/>
              </a:lnSpc>
              <a:spcBef>
                <a:spcPts val="1000"/>
              </a:spcBef>
              <a:spcAft>
                <a:spcPts val="0"/>
              </a:spcAft>
              <a:buClr>
                <a:schemeClr val="dk1"/>
              </a:buClr>
              <a:buSzPct val="100000"/>
              <a:buChar char="•"/>
            </a:pPr>
            <a:r>
              <a:rPr lang="hu-HU" sz="2400"/>
              <a:t>Att ge information om rättsliga bestämmelser, om tillämpligt (t.ex. om personen har begått ett brott).</a:t>
            </a:r>
            <a:endParaRPr sz="2400"/>
          </a:p>
          <a:p>
            <a:pPr indent="0" lvl="0" marL="0" rtl="0" algn="l">
              <a:lnSpc>
                <a:spcPct val="90000"/>
              </a:lnSpc>
              <a:spcBef>
                <a:spcPts val="1000"/>
              </a:spcBef>
              <a:spcAft>
                <a:spcPts val="0"/>
              </a:spcAft>
              <a:buClr>
                <a:schemeClr val="dk1"/>
              </a:buClr>
              <a:buSzPct val="100000"/>
              <a:buNone/>
            </a:pPr>
            <a:br>
              <a:rPr lang="hu-HU" sz="2000"/>
            </a:br>
            <a:endParaRPr sz="2000"/>
          </a:p>
        </p:txBody>
      </p:sp>
      <p:pic>
        <p:nvPicPr>
          <p:cNvPr id="701" name="Google Shape;701;p60"/>
          <p:cNvPicPr preferRelativeResize="0"/>
          <p:nvPr/>
        </p:nvPicPr>
        <p:blipFill rotWithShape="1">
          <a:blip r:embed="rId3">
            <a:alphaModFix/>
          </a:blip>
          <a:srcRect b="0" l="0" r="0" t="0"/>
          <a:stretch/>
        </p:blipFill>
        <p:spPr>
          <a:xfrm>
            <a:off x="10079627" y="147716"/>
            <a:ext cx="1274172" cy="1048601"/>
          </a:xfrm>
          <a:prstGeom prst="rect">
            <a:avLst/>
          </a:prstGeom>
          <a:noFill/>
          <a:ln>
            <a:noFill/>
          </a:ln>
        </p:spPr>
      </p:pic>
      <p:sp>
        <p:nvSpPr>
          <p:cNvPr id="702" name="Google Shape;702;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6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571500" lvl="0" marL="571500" rtl="0" algn="l">
              <a:lnSpc>
                <a:spcPct val="90000"/>
              </a:lnSpc>
              <a:spcBef>
                <a:spcPts val="0"/>
              </a:spcBef>
              <a:spcAft>
                <a:spcPts val="0"/>
              </a:spcAft>
              <a:buClr>
                <a:schemeClr val="dk1"/>
              </a:buClr>
              <a:buSzPts val="4400"/>
              <a:buFont typeface="Arial"/>
              <a:buChar char="•"/>
            </a:pPr>
            <a:r>
              <a:rPr lang="hu-HU"/>
              <a:t>Ge stöd till familjen </a:t>
            </a:r>
            <a:r>
              <a:rPr lang="hu-HU" sz="2400"/>
              <a:t>(RAN, 2021)</a:t>
            </a:r>
            <a:endParaRPr/>
          </a:p>
        </p:txBody>
      </p:sp>
      <p:sp>
        <p:nvSpPr>
          <p:cNvPr id="708" name="Google Shape;708;p61"/>
          <p:cNvSpPr txBox="1"/>
          <p:nvPr>
            <p:ph idx="1" type="body"/>
          </p:nvPr>
        </p:nvSpPr>
        <p:spPr>
          <a:xfrm>
            <a:off x="838200" y="1825624"/>
            <a:ext cx="10515600" cy="4827300"/>
          </a:xfrm>
          <a:prstGeom prst="rect">
            <a:avLst/>
          </a:prstGeom>
          <a:noFill/>
          <a:ln>
            <a:noFill/>
          </a:ln>
        </p:spPr>
        <p:txBody>
          <a:bodyPr anchorCtr="0" anchor="t" bIns="45700" lIns="91425" spcFirstLastPara="1" rIns="91425" wrap="square" tIns="45700">
            <a:normAutofit lnSpcReduction="20000"/>
          </a:bodyPr>
          <a:lstStyle/>
          <a:p>
            <a:pPr indent="-228600" lvl="0" marL="228600" rtl="0" algn="l">
              <a:lnSpc>
                <a:spcPct val="90000"/>
              </a:lnSpc>
              <a:spcBef>
                <a:spcPts val="0"/>
              </a:spcBef>
              <a:spcAft>
                <a:spcPts val="0"/>
              </a:spcAft>
              <a:buClr>
                <a:schemeClr val="dk1"/>
              </a:buClr>
              <a:buSzPts val="3200"/>
              <a:buChar char="•"/>
            </a:pPr>
            <a:r>
              <a:rPr lang="hu-HU" sz="3200"/>
              <a:t>Det är av största vikt hur föräldrarna kommunicerar med den radikaliserade släktingen. </a:t>
            </a:r>
            <a:endParaRPr sz="3200"/>
          </a:p>
          <a:p>
            <a:pPr indent="0" lvl="0" marL="0" rtl="0" algn="l">
              <a:lnSpc>
                <a:spcPct val="90000"/>
              </a:lnSpc>
              <a:spcBef>
                <a:spcPts val="1000"/>
              </a:spcBef>
              <a:spcAft>
                <a:spcPts val="0"/>
              </a:spcAft>
              <a:buClr>
                <a:schemeClr val="dk1"/>
              </a:buClr>
              <a:buSzPts val="2800"/>
              <a:buNone/>
            </a:pPr>
            <a:r>
              <a:rPr lang="hu-HU"/>
              <a:t>Rådgivningen omfattar därför psykosocialt stöd och utbildning för att främja </a:t>
            </a:r>
            <a:r>
              <a:rPr b="1" lang="hu-HU"/>
              <a:t>icke-konfrontativ </a:t>
            </a:r>
            <a:r>
              <a:rPr lang="hu-HU"/>
              <a:t>kommunikation och stärka </a:t>
            </a:r>
            <a:r>
              <a:rPr b="1" lang="hu-HU"/>
              <a:t>förmågan att lyssna</a:t>
            </a:r>
            <a:r>
              <a:rPr lang="hu-HU"/>
              <a:t> samt en </a:t>
            </a:r>
            <a:r>
              <a:rPr b="1" lang="hu-HU"/>
              <a:t>auktoritativ föräldrastil</a:t>
            </a:r>
            <a:r>
              <a:rPr lang="hu-HU"/>
              <a:t>.</a:t>
            </a:r>
            <a:endParaRPr sz="2800"/>
          </a:p>
          <a:p>
            <a:pPr indent="0" lvl="0" marL="0" rtl="0" algn="l">
              <a:lnSpc>
                <a:spcPct val="90000"/>
              </a:lnSpc>
              <a:spcBef>
                <a:spcPts val="1000"/>
              </a:spcBef>
              <a:spcAft>
                <a:spcPts val="0"/>
              </a:spcAft>
              <a:buClr>
                <a:schemeClr val="dk1"/>
              </a:buClr>
              <a:buSzPts val="2800"/>
              <a:buNone/>
            </a:pPr>
            <a:r>
              <a:rPr lang="hu-HU"/>
              <a:t>Denna föräldrastil främjar en sund balans mellan att vara lyhörd för den radikaliserade ungdomens behov och samtidigt sätta och upprätthålla gränser</a:t>
            </a:r>
            <a:r>
              <a:rPr lang="hu-HU" sz="2800"/>
              <a:t>.</a:t>
            </a:r>
            <a:endParaRPr sz="2800"/>
          </a:p>
          <a:p>
            <a:pPr indent="0" lvl="0" marL="0" rtl="0" algn="l">
              <a:lnSpc>
                <a:spcPct val="90000"/>
              </a:lnSpc>
              <a:spcBef>
                <a:spcPts val="1000"/>
              </a:spcBef>
              <a:spcAft>
                <a:spcPts val="0"/>
              </a:spcAft>
              <a:buClr>
                <a:schemeClr val="dk1"/>
              </a:buClr>
              <a:buSzPts val="2800"/>
              <a:buNone/>
            </a:pPr>
            <a:r>
              <a:t/>
            </a:r>
            <a:endParaRPr sz="2800"/>
          </a:p>
          <a:p>
            <a:pPr indent="0" lvl="0" marL="0" rtl="0" algn="l">
              <a:lnSpc>
                <a:spcPct val="90000"/>
              </a:lnSpc>
              <a:spcBef>
                <a:spcPts val="1000"/>
              </a:spcBef>
              <a:spcAft>
                <a:spcPts val="0"/>
              </a:spcAft>
              <a:buClr>
                <a:schemeClr val="dk1"/>
              </a:buClr>
              <a:buSzPts val="2800"/>
              <a:buNone/>
            </a:pPr>
            <a:r>
              <a:rPr lang="hu-HU"/>
              <a:t>Källa</a:t>
            </a:r>
            <a:r>
              <a:rPr lang="hu-HU" sz="2800"/>
              <a:t>: </a:t>
            </a:r>
            <a:endParaRPr/>
          </a:p>
          <a:p>
            <a:pPr indent="0" lvl="0" marL="0" rtl="0" algn="l">
              <a:lnSpc>
                <a:spcPct val="90000"/>
              </a:lnSpc>
              <a:spcBef>
                <a:spcPts val="1000"/>
              </a:spcBef>
              <a:spcAft>
                <a:spcPts val="0"/>
              </a:spcAft>
              <a:buClr>
                <a:schemeClr val="dk1"/>
              </a:buClr>
              <a:buSzPts val="2000"/>
              <a:buNone/>
            </a:pPr>
            <a:r>
              <a:rPr lang="hu-HU" sz="2000"/>
              <a:t>https://home-affairs.ec.europa.eu/whats-new/publications/role-civil-society-organisations-exit-work-may-2022_en</a:t>
            </a:r>
            <a:endParaRPr sz="4400"/>
          </a:p>
          <a:p>
            <a:pPr indent="-50800" lvl="0" marL="228600" rtl="0" algn="l">
              <a:lnSpc>
                <a:spcPct val="90000"/>
              </a:lnSpc>
              <a:spcBef>
                <a:spcPts val="1000"/>
              </a:spcBef>
              <a:spcAft>
                <a:spcPts val="0"/>
              </a:spcAft>
              <a:buClr>
                <a:schemeClr val="dk1"/>
              </a:buClr>
              <a:buSzPts val="2800"/>
              <a:buNone/>
            </a:pPr>
            <a:r>
              <a:t/>
            </a:r>
            <a:endParaRPr/>
          </a:p>
        </p:txBody>
      </p:sp>
      <p:pic>
        <p:nvPicPr>
          <p:cNvPr id="709" name="Google Shape;709;p61"/>
          <p:cNvPicPr preferRelativeResize="0"/>
          <p:nvPr/>
        </p:nvPicPr>
        <p:blipFill rotWithShape="1">
          <a:blip r:embed="rId3">
            <a:alphaModFix/>
          </a:blip>
          <a:srcRect b="0" l="0" r="0" t="0"/>
          <a:stretch/>
        </p:blipFill>
        <p:spPr>
          <a:xfrm>
            <a:off x="9960872" y="365125"/>
            <a:ext cx="1504367" cy="1238044"/>
          </a:xfrm>
          <a:prstGeom prst="rect">
            <a:avLst/>
          </a:prstGeom>
          <a:noFill/>
          <a:ln>
            <a:noFill/>
          </a:ln>
        </p:spPr>
      </p:pic>
      <p:sp>
        <p:nvSpPr>
          <p:cNvPr id="710" name="Google Shape;710;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714" name="Shape 714"/>
        <p:cNvGrpSpPr/>
        <p:nvPr/>
      </p:nvGrpSpPr>
      <p:grpSpPr>
        <a:xfrm>
          <a:off x="0" y="0"/>
          <a:ext cx="0" cy="0"/>
          <a:chOff x="0" y="0"/>
          <a:chExt cx="0" cy="0"/>
        </a:xfrm>
      </p:grpSpPr>
      <p:sp>
        <p:nvSpPr>
          <p:cNvPr id="715" name="Google Shape;715;p62"/>
          <p:cNvSpPr txBox="1"/>
          <p:nvPr>
            <p:ph type="title"/>
          </p:nvPr>
        </p:nvSpPr>
        <p:spPr>
          <a:xfrm>
            <a:off x="838200" y="365125"/>
            <a:ext cx="10515600" cy="84744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hu-HU"/>
              <a:t>Diskussion om fallscenario</a:t>
            </a:r>
            <a:endParaRPr b="1"/>
          </a:p>
        </p:txBody>
      </p:sp>
      <p:sp>
        <p:nvSpPr>
          <p:cNvPr id="716" name="Google Shape;716;p62"/>
          <p:cNvSpPr txBox="1"/>
          <p:nvPr>
            <p:ph idx="1" type="body"/>
          </p:nvPr>
        </p:nvSpPr>
        <p:spPr>
          <a:xfrm>
            <a:off x="838200" y="1212574"/>
            <a:ext cx="10515600" cy="5280301"/>
          </a:xfrm>
          <a:prstGeom prst="rect">
            <a:avLst/>
          </a:prstGeom>
          <a:noFill/>
          <a:ln>
            <a:noFill/>
          </a:ln>
        </p:spPr>
        <p:txBody>
          <a:bodyPr anchorCtr="0" anchor="t" bIns="45700" lIns="91425" spcFirstLastPara="1" rIns="91425" wrap="square" tIns="45700">
            <a:normAutofit/>
          </a:bodyPr>
          <a:lstStyle/>
          <a:p>
            <a:pPr indent="0" lvl="0" marL="0" rtl="0" algn="l">
              <a:lnSpc>
                <a:spcPct val="107000"/>
              </a:lnSpc>
              <a:spcBef>
                <a:spcPts val="0"/>
              </a:spcBef>
              <a:spcAft>
                <a:spcPts val="0"/>
              </a:spcAft>
              <a:buClr>
                <a:schemeClr val="dk1"/>
              </a:buClr>
              <a:buSzPts val="3200"/>
              <a:buNone/>
            </a:pPr>
            <a:r>
              <a:t/>
            </a:r>
            <a:endParaRPr sz="3200">
              <a:latin typeface="Calibri"/>
              <a:ea typeface="Calibri"/>
              <a:cs typeface="Calibri"/>
              <a:sym typeface="Calibri"/>
            </a:endParaRPr>
          </a:p>
          <a:p>
            <a:pPr indent="-228600" lvl="0" marL="228600" rtl="0" algn="l">
              <a:lnSpc>
                <a:spcPct val="107000"/>
              </a:lnSpc>
              <a:spcBef>
                <a:spcPts val="1800"/>
              </a:spcBef>
              <a:spcAft>
                <a:spcPts val="0"/>
              </a:spcAft>
              <a:buClr>
                <a:schemeClr val="dk1"/>
              </a:buClr>
              <a:buSzPts val="3200"/>
              <a:buFont typeface="Noto Sans Symbols"/>
              <a:buChar char="▪"/>
            </a:pPr>
            <a:r>
              <a:rPr lang="hu-HU" sz="3200"/>
              <a:t>Vilka specialister/institutioner skulle du involvera i åtgärdsplanen? Hur</a:t>
            </a:r>
            <a:r>
              <a:rPr lang="hu-HU" sz="3200">
                <a:latin typeface="Calibri"/>
                <a:ea typeface="Calibri"/>
                <a:cs typeface="Calibri"/>
                <a:sym typeface="Calibri"/>
              </a:rPr>
              <a:t>?</a:t>
            </a:r>
            <a:endParaRPr/>
          </a:p>
          <a:p>
            <a:pPr indent="-228600" lvl="0" marL="228600" rtl="0" algn="l">
              <a:lnSpc>
                <a:spcPct val="107000"/>
              </a:lnSpc>
              <a:spcBef>
                <a:spcPts val="1800"/>
              </a:spcBef>
              <a:spcAft>
                <a:spcPts val="0"/>
              </a:spcAft>
              <a:buClr>
                <a:schemeClr val="dk1"/>
              </a:buClr>
              <a:buSzPts val="3200"/>
              <a:buFont typeface="Noto Sans Symbols"/>
              <a:buChar char="▪"/>
            </a:pPr>
            <a:r>
              <a:rPr lang="hu-HU" sz="3200"/>
              <a:t>Vilka andra intressegrupper skulle du involvera i åtgärdsplanen? Hur</a:t>
            </a:r>
            <a:r>
              <a:rPr lang="hu-HU" sz="3200">
                <a:latin typeface="Calibri"/>
                <a:ea typeface="Calibri"/>
                <a:cs typeface="Calibri"/>
                <a:sym typeface="Calibri"/>
              </a:rPr>
              <a:t>?</a:t>
            </a:r>
            <a:endParaRPr/>
          </a:p>
          <a:p>
            <a:pPr indent="-228600" lvl="0" marL="228600" rtl="0" algn="l">
              <a:lnSpc>
                <a:spcPct val="107000"/>
              </a:lnSpc>
              <a:spcBef>
                <a:spcPts val="1800"/>
              </a:spcBef>
              <a:spcAft>
                <a:spcPts val="0"/>
              </a:spcAft>
              <a:buClr>
                <a:schemeClr val="dk1"/>
              </a:buClr>
              <a:buSzPts val="3200"/>
              <a:buFont typeface="Noto Sans Symbols"/>
              <a:buChar char="▪"/>
            </a:pPr>
            <a:r>
              <a:rPr lang="hu-HU" sz="3200"/>
              <a:t>Vilka kärnkomponenter skulle din åtgärdsplan bestå av</a:t>
            </a:r>
            <a:r>
              <a:rPr lang="hu-HU" sz="3200">
                <a:latin typeface="Calibri"/>
                <a:ea typeface="Calibri"/>
                <a:cs typeface="Calibri"/>
                <a:sym typeface="Calibri"/>
              </a:rPr>
              <a:t>? </a:t>
            </a:r>
            <a:endParaRPr sz="3200">
              <a:latin typeface="Calibri"/>
              <a:ea typeface="Calibri"/>
              <a:cs typeface="Calibri"/>
              <a:sym typeface="Calibri"/>
            </a:endParaRPr>
          </a:p>
        </p:txBody>
      </p:sp>
      <p:sp>
        <p:nvSpPr>
          <p:cNvPr id="717" name="Google Shape;717;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hu-HU"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E4D4"/>
        </a:solidFill>
      </p:bgPr>
    </p:bg>
    <p:spTree>
      <p:nvGrpSpPr>
        <p:cNvPr id="721" name="Shape 721"/>
        <p:cNvGrpSpPr/>
        <p:nvPr/>
      </p:nvGrpSpPr>
      <p:grpSpPr>
        <a:xfrm>
          <a:off x="0" y="0"/>
          <a:ext cx="0" cy="0"/>
          <a:chOff x="0" y="0"/>
          <a:chExt cx="0" cy="0"/>
        </a:xfrm>
      </p:grpSpPr>
      <p:sp>
        <p:nvSpPr>
          <p:cNvPr id="722" name="Google Shape;722;p63"/>
          <p:cNvSpPr/>
          <p:nvPr/>
        </p:nvSpPr>
        <p:spPr>
          <a:xfrm>
            <a:off x="0" y="0"/>
            <a:ext cx="12192000" cy="6858000"/>
          </a:xfrm>
          <a:prstGeom prst="rect">
            <a:avLst/>
          </a:prstGeom>
          <a:solidFill>
            <a:srgbClr val="FBE4D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23" name="Google Shape;723;p63"/>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24" name="Google Shape;724;p63"/>
          <p:cNvSpPr/>
          <p:nvPr/>
        </p:nvSpPr>
        <p:spPr>
          <a:xfrm>
            <a:off x="541474" y="472825"/>
            <a:ext cx="10905000" cy="5607900"/>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25" name="Google Shape;725;p63"/>
          <p:cNvSpPr txBox="1"/>
          <p:nvPr>
            <p:ph type="ctrTitle"/>
          </p:nvPr>
        </p:nvSpPr>
        <p:spPr>
          <a:xfrm>
            <a:off x="1478595" y="2468733"/>
            <a:ext cx="9231410" cy="3542045"/>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b="1" lang="hu-HU" sz="4800"/>
            </a:br>
            <a:br>
              <a:rPr b="1" lang="hu-HU" sz="4800"/>
            </a:br>
            <a:br>
              <a:rPr b="1" lang="hu-HU" sz="4800"/>
            </a:br>
            <a:r>
              <a:rPr lang="hu-HU" sz="4800"/>
              <a:t>Inspirerande praxis för en tvärvetenskaplig strategi för förebyggande av radikalisering och tidigt ingripande: </a:t>
            </a:r>
            <a:br>
              <a:rPr lang="hu-HU" sz="4800"/>
            </a:br>
            <a:br>
              <a:rPr lang="hu-HU" sz="4800"/>
            </a:br>
            <a:r>
              <a:rPr lang="hu-HU" sz="4800"/>
              <a:t>Förebygg och inrikta (Storbritannien)</a:t>
            </a:r>
            <a:br>
              <a:rPr lang="hu-HU" sz="4800"/>
            </a:br>
            <a:br>
              <a:rPr lang="hu-HU" sz="4800"/>
            </a:br>
            <a:r>
              <a:rPr lang="hu-HU" sz="4800"/>
              <a:t> </a:t>
            </a:r>
            <a:br>
              <a:rPr b="1" lang="hu-HU" sz="4800"/>
            </a:br>
            <a:endParaRPr b="1" sz="480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E4D4"/>
        </a:solidFill>
      </p:bgPr>
    </p:bg>
    <p:spTree>
      <p:nvGrpSpPr>
        <p:cNvPr id="730" name="Shape 730"/>
        <p:cNvGrpSpPr/>
        <p:nvPr/>
      </p:nvGrpSpPr>
      <p:grpSpPr>
        <a:xfrm>
          <a:off x="0" y="0"/>
          <a:ext cx="0" cy="0"/>
          <a:chOff x="0" y="0"/>
          <a:chExt cx="0" cy="0"/>
        </a:xfrm>
      </p:grpSpPr>
      <p:sp>
        <p:nvSpPr>
          <p:cNvPr id="731" name="Google Shape;731;p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Förebygg och inrikta-programmet (Storbritannien)</a:t>
            </a:r>
            <a:endParaRPr/>
          </a:p>
        </p:txBody>
      </p:sp>
      <p:sp>
        <p:nvSpPr>
          <p:cNvPr id="732" name="Google Shape;732;p64"/>
          <p:cNvSpPr txBox="1"/>
          <p:nvPr>
            <p:ph idx="1" type="body"/>
          </p:nvPr>
        </p:nvSpPr>
        <p:spPr>
          <a:xfrm>
            <a:off x="838200" y="1849374"/>
            <a:ext cx="10515600" cy="5008626"/>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lnSpc>
                <a:spcPct val="90000"/>
              </a:lnSpc>
              <a:spcBef>
                <a:spcPts val="0"/>
              </a:spcBef>
              <a:spcAft>
                <a:spcPts val="0"/>
              </a:spcAft>
              <a:buClr>
                <a:schemeClr val="dk1"/>
              </a:buClr>
              <a:buSzPct val="100000"/>
              <a:buNone/>
            </a:pPr>
            <a:r>
              <a:rPr lang="hu-HU" sz="3600"/>
              <a:t>Programmet erbjuder tidiga insatser för unga människor som riskerar att radikaliseras. </a:t>
            </a:r>
            <a:br>
              <a:rPr lang="hu-HU" sz="3600"/>
            </a:br>
            <a:br>
              <a:rPr lang="hu-HU" sz="3600"/>
            </a:br>
            <a:r>
              <a:rPr b="1" lang="hu-HU" sz="3600"/>
              <a:t>Detta använder en strategi med flera instanser för att:</a:t>
            </a:r>
            <a:endParaRPr b="1" sz="3600"/>
          </a:p>
          <a:p>
            <a:pPr indent="0" lvl="0" marL="0" rtl="0" algn="l">
              <a:lnSpc>
                <a:spcPct val="90000"/>
              </a:lnSpc>
              <a:spcBef>
                <a:spcPts val="1000"/>
              </a:spcBef>
              <a:spcAft>
                <a:spcPts val="0"/>
              </a:spcAft>
              <a:buClr>
                <a:schemeClr val="dk1"/>
              </a:buClr>
              <a:buSzPct val="100000"/>
              <a:buNone/>
            </a:pPr>
            <a:br>
              <a:rPr b="1" lang="hu-HU" sz="3600"/>
            </a:br>
            <a:r>
              <a:rPr lang="hu-HU" sz="3600"/>
              <a:t>• identifiera personer i riskzonen;</a:t>
            </a:r>
            <a:br>
              <a:rPr lang="hu-HU" sz="3600"/>
            </a:br>
            <a:r>
              <a:rPr lang="hu-HU" sz="3600"/>
              <a:t>• bedöma arten och omfattningen av denna risk;</a:t>
            </a:r>
            <a:br>
              <a:rPr lang="hu-HU" sz="3600"/>
            </a:br>
            <a:r>
              <a:rPr lang="hu-HU" sz="3600"/>
              <a:t>• utveckla den lämpligaste stödplanen för de berörda personerna.</a:t>
            </a:r>
            <a:endParaRPr sz="3600"/>
          </a:p>
          <a:p>
            <a:pPr indent="0" lvl="0" marL="0" rtl="0" algn="l">
              <a:lnSpc>
                <a:spcPct val="90000"/>
              </a:lnSpc>
              <a:spcBef>
                <a:spcPts val="1000"/>
              </a:spcBef>
              <a:spcAft>
                <a:spcPts val="0"/>
              </a:spcAft>
              <a:buClr>
                <a:schemeClr val="dk1"/>
              </a:buClr>
              <a:buSzPct val="100000"/>
              <a:buNone/>
            </a:pPr>
            <a:r>
              <a:t/>
            </a:r>
            <a:endParaRPr sz="3600"/>
          </a:p>
          <a:p>
            <a:pPr indent="0" lvl="0" marL="0" rtl="0" algn="l">
              <a:lnSpc>
                <a:spcPct val="90000"/>
              </a:lnSpc>
              <a:spcBef>
                <a:spcPts val="1000"/>
              </a:spcBef>
              <a:spcAft>
                <a:spcPts val="0"/>
              </a:spcAft>
              <a:buClr>
                <a:schemeClr val="dk1"/>
              </a:buClr>
              <a:buSzPct val="100000"/>
              <a:buNone/>
            </a:pPr>
            <a:r>
              <a:rPr b="1" lang="hu-HU" sz="3600"/>
              <a:t>Det bedömer sårbarheten utifrån tre kriterier:</a:t>
            </a:r>
            <a:endParaRPr b="1" sz="3600"/>
          </a:p>
          <a:p>
            <a:pPr indent="0" lvl="0" marL="0" rtl="0" algn="l">
              <a:lnSpc>
                <a:spcPct val="90000"/>
              </a:lnSpc>
              <a:spcBef>
                <a:spcPts val="1000"/>
              </a:spcBef>
              <a:spcAft>
                <a:spcPts val="0"/>
              </a:spcAft>
              <a:buClr>
                <a:schemeClr val="dk1"/>
              </a:buClr>
              <a:buSzPct val="100000"/>
              <a:buNone/>
            </a:pPr>
            <a:br>
              <a:rPr b="1" lang="hu-HU" sz="3600"/>
            </a:br>
            <a:r>
              <a:rPr lang="hu-HU" sz="3600"/>
              <a:t>• engagemang för en grupp, sak eller ideologi;</a:t>
            </a:r>
            <a:br>
              <a:rPr lang="hu-HU" sz="3600"/>
            </a:br>
            <a:r>
              <a:rPr lang="hu-HU" sz="3600"/>
              <a:t>• avsikt att orsaka skada;</a:t>
            </a:r>
            <a:br>
              <a:rPr lang="hu-HU" sz="3600"/>
            </a:br>
            <a:r>
              <a:rPr lang="hu-HU" sz="3600"/>
              <a:t>• förmåga att orsaka skada.</a:t>
            </a:r>
            <a:endParaRPr sz="3600"/>
          </a:p>
          <a:p>
            <a:pPr indent="0" lvl="0" marL="0" rtl="0" algn="l">
              <a:lnSpc>
                <a:spcPct val="90000"/>
              </a:lnSpc>
              <a:spcBef>
                <a:spcPts val="1000"/>
              </a:spcBef>
              <a:spcAft>
                <a:spcPts val="0"/>
              </a:spcAft>
              <a:buClr>
                <a:schemeClr val="dk1"/>
              </a:buClr>
              <a:buSzPct val="100000"/>
              <a:buNone/>
            </a:pPr>
            <a:br>
              <a:rPr lang="hu-HU" sz="2900"/>
            </a:br>
            <a:r>
              <a:rPr lang="hu-HU" sz="3600"/>
              <a:t>Metoden bygger på samarbete mellan de inblandade parterna. </a:t>
            </a:r>
            <a:endParaRPr/>
          </a:p>
        </p:txBody>
      </p:sp>
      <p:sp>
        <p:nvSpPr>
          <p:cNvPr id="733" name="Google Shape;733;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E4D4"/>
        </a:solidFill>
      </p:bgPr>
    </p:bg>
    <p:spTree>
      <p:nvGrpSpPr>
        <p:cNvPr id="737" name="Shape 737"/>
        <p:cNvGrpSpPr/>
        <p:nvPr/>
      </p:nvGrpSpPr>
      <p:grpSpPr>
        <a:xfrm>
          <a:off x="0" y="0"/>
          <a:ext cx="0" cy="0"/>
          <a:chOff x="0" y="0"/>
          <a:chExt cx="0" cy="0"/>
        </a:xfrm>
      </p:grpSpPr>
      <p:sp>
        <p:nvSpPr>
          <p:cNvPr id="738" name="Google Shape;738;p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Rekommenderade källor:</a:t>
            </a:r>
            <a:endParaRPr/>
          </a:p>
        </p:txBody>
      </p:sp>
      <p:sp>
        <p:nvSpPr>
          <p:cNvPr id="739" name="Google Shape;739;p65"/>
          <p:cNvSpPr txBox="1"/>
          <p:nvPr>
            <p:ph idx="1" type="body"/>
          </p:nvPr>
        </p:nvSpPr>
        <p:spPr>
          <a:xfrm>
            <a:off x="838200" y="1825625"/>
            <a:ext cx="10515600" cy="4351338"/>
          </a:xfrm>
          <a:prstGeom prst="rect">
            <a:avLst/>
          </a:prstGeom>
          <a:solidFill>
            <a:srgbClr val="FBE4D4"/>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None/>
            </a:pPr>
            <a:r>
              <a:rPr lang="hu-HU" sz="3600"/>
              <a:t>Channel Duty Guidance (2020)</a:t>
            </a:r>
            <a:endParaRPr sz="3600"/>
          </a:p>
          <a:p>
            <a:pPr indent="-228600" lvl="0" marL="228600" rtl="0" algn="l">
              <a:lnSpc>
                <a:spcPct val="90000"/>
              </a:lnSpc>
              <a:spcBef>
                <a:spcPts val="1000"/>
              </a:spcBef>
              <a:spcAft>
                <a:spcPts val="0"/>
              </a:spcAft>
              <a:buClr>
                <a:schemeClr val="dk1"/>
              </a:buClr>
              <a:buSzPts val="2800"/>
              <a:buChar char="•"/>
            </a:pPr>
            <a:r>
              <a:rPr lang="hu-HU" u="sng">
                <a:solidFill>
                  <a:schemeClr val="hlink"/>
                </a:solidFill>
                <a:hlinkClick r:id="rId3"/>
              </a:rPr>
              <a:t>https://www.barnsley.gov.uk/services/community-safety-and-crime/prevent-and-channel/</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hu-HU" u="sng">
                <a:solidFill>
                  <a:schemeClr val="hlink"/>
                </a:solidFill>
                <a:hlinkClick r:id="rId4"/>
              </a:rPr>
              <a:t>https://assets.publishing.service.gov.uk/government/uploads/system/uploads/attachment_data/file/964567/6.6271_HO_HMG_Channel_Duty_Guidance_v14_Web.pdf</a:t>
            </a:r>
            <a:r>
              <a:rPr lang="hu-HU"/>
              <a:t> </a:t>
            </a:r>
            <a:endParaRPr/>
          </a:p>
          <a:p>
            <a:pPr indent="-50800" lvl="0" marL="228600" rtl="0" algn="l">
              <a:lnSpc>
                <a:spcPct val="90000"/>
              </a:lnSpc>
              <a:spcBef>
                <a:spcPts val="1000"/>
              </a:spcBef>
              <a:spcAft>
                <a:spcPts val="0"/>
              </a:spcAft>
              <a:buClr>
                <a:schemeClr val="dk1"/>
              </a:buClr>
              <a:buSzPts val="2800"/>
              <a:buNone/>
            </a:pPr>
            <a:r>
              <a:t/>
            </a:r>
            <a:endParaRPr/>
          </a:p>
        </p:txBody>
      </p:sp>
      <p:sp>
        <p:nvSpPr>
          <p:cNvPr id="740" name="Google Shape;740;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44" name="Shape 744"/>
        <p:cNvGrpSpPr/>
        <p:nvPr/>
      </p:nvGrpSpPr>
      <p:grpSpPr>
        <a:xfrm>
          <a:off x="0" y="0"/>
          <a:ext cx="0" cy="0"/>
          <a:chOff x="0" y="0"/>
          <a:chExt cx="0" cy="0"/>
        </a:xfrm>
      </p:grpSpPr>
      <p:sp>
        <p:nvSpPr>
          <p:cNvPr id="745" name="Google Shape;745;p6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46" name="Google Shape;746;p66"/>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47" name="Google Shape;747;p66"/>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48" name="Google Shape;748;p66"/>
          <p:cNvSpPr txBox="1"/>
          <p:nvPr>
            <p:ph type="ctrTitle"/>
          </p:nvPr>
        </p:nvSpPr>
        <p:spPr>
          <a:xfrm>
            <a:off x="1320867" y="1564844"/>
            <a:ext cx="9231410" cy="3542045"/>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hu-HU" sz="4800"/>
              <a:t>3. Riktlinjer för kommunikation med ungdomar som riskerar att radikaliseras</a:t>
            </a:r>
            <a:br>
              <a:rPr lang="hu-HU" sz="4800"/>
            </a:br>
            <a:br>
              <a:rPr lang="hu-HU" sz="4800"/>
            </a:br>
            <a:br>
              <a:rPr b="1" lang="hu-HU" sz="4800"/>
            </a:br>
            <a:endParaRPr b="1" sz="4800"/>
          </a:p>
        </p:txBody>
      </p:sp>
      <p:pic>
        <p:nvPicPr>
          <p:cNvPr id="749" name="Google Shape;749;p66"/>
          <p:cNvPicPr preferRelativeResize="0"/>
          <p:nvPr/>
        </p:nvPicPr>
        <p:blipFill rotWithShape="1">
          <a:blip r:embed="rId3">
            <a:alphaModFix/>
          </a:blip>
          <a:srcRect b="0" l="0" r="0" t="0"/>
          <a:stretch/>
        </p:blipFill>
        <p:spPr>
          <a:xfrm>
            <a:off x="4098468" y="3823225"/>
            <a:ext cx="3676207" cy="2225233"/>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753" name="Shape 753"/>
        <p:cNvGrpSpPr/>
        <p:nvPr/>
      </p:nvGrpSpPr>
      <p:grpSpPr>
        <a:xfrm>
          <a:off x="0" y="0"/>
          <a:ext cx="0" cy="0"/>
          <a:chOff x="0" y="0"/>
          <a:chExt cx="0" cy="0"/>
        </a:xfrm>
      </p:grpSpPr>
      <p:sp>
        <p:nvSpPr>
          <p:cNvPr id="754" name="Google Shape;754;p67"/>
          <p:cNvSpPr txBox="1"/>
          <p:nvPr>
            <p:ph type="title"/>
          </p:nvPr>
        </p:nvSpPr>
        <p:spPr>
          <a:xfrm>
            <a:off x="838200" y="365125"/>
            <a:ext cx="10515600" cy="847449"/>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hu-HU"/>
              <a:t>Gruppdiskussion</a:t>
            </a:r>
            <a:endParaRPr b="1"/>
          </a:p>
        </p:txBody>
      </p:sp>
      <p:sp>
        <p:nvSpPr>
          <p:cNvPr id="755" name="Google Shape;755;p67"/>
          <p:cNvSpPr txBox="1"/>
          <p:nvPr>
            <p:ph idx="1" type="body"/>
          </p:nvPr>
        </p:nvSpPr>
        <p:spPr>
          <a:xfrm>
            <a:off x="838200" y="1212574"/>
            <a:ext cx="10515600" cy="5280301"/>
          </a:xfrm>
          <a:prstGeom prst="rect">
            <a:avLst/>
          </a:prstGeom>
          <a:noFill/>
          <a:ln>
            <a:noFill/>
          </a:ln>
        </p:spPr>
        <p:txBody>
          <a:bodyPr anchorCtr="0" anchor="t" bIns="45700" lIns="91425" spcFirstLastPara="1" rIns="91425" wrap="square" tIns="45700">
            <a:normAutofit/>
          </a:bodyPr>
          <a:lstStyle/>
          <a:p>
            <a:pPr indent="0" lvl="0" marL="0" rtl="0" algn="l">
              <a:lnSpc>
                <a:spcPct val="107000"/>
              </a:lnSpc>
              <a:spcBef>
                <a:spcPts val="0"/>
              </a:spcBef>
              <a:spcAft>
                <a:spcPts val="0"/>
              </a:spcAft>
              <a:buClr>
                <a:schemeClr val="dk1"/>
              </a:buClr>
              <a:buSzPts val="3200"/>
              <a:buNone/>
            </a:pPr>
            <a:r>
              <a:t/>
            </a:r>
            <a:endParaRPr sz="3200">
              <a:latin typeface="Calibri"/>
              <a:ea typeface="Calibri"/>
              <a:cs typeface="Calibri"/>
              <a:sym typeface="Calibri"/>
            </a:endParaRPr>
          </a:p>
          <a:p>
            <a:pPr indent="0" lvl="0" marL="0" rtl="0" algn="l">
              <a:lnSpc>
                <a:spcPct val="107000"/>
              </a:lnSpc>
              <a:spcBef>
                <a:spcPts val="1800"/>
              </a:spcBef>
              <a:spcAft>
                <a:spcPts val="0"/>
              </a:spcAft>
              <a:buClr>
                <a:schemeClr val="dk1"/>
              </a:buClr>
              <a:buSzPts val="3200"/>
              <a:buNone/>
            </a:pPr>
            <a:r>
              <a:t/>
            </a:r>
            <a:endParaRPr sz="3200">
              <a:latin typeface="Calibri"/>
              <a:ea typeface="Calibri"/>
              <a:cs typeface="Calibri"/>
              <a:sym typeface="Calibri"/>
            </a:endParaRPr>
          </a:p>
          <a:p>
            <a:pPr indent="-228600" lvl="0" marL="228600" rtl="0" algn="l">
              <a:lnSpc>
                <a:spcPct val="107000"/>
              </a:lnSpc>
              <a:spcBef>
                <a:spcPts val="1800"/>
              </a:spcBef>
              <a:spcAft>
                <a:spcPts val="0"/>
              </a:spcAft>
              <a:buClr>
                <a:schemeClr val="dk1"/>
              </a:buClr>
              <a:buSzPts val="3200"/>
              <a:buFont typeface="Noto Sans Symbols"/>
              <a:buChar char="▪"/>
            </a:pPr>
            <a:r>
              <a:rPr lang="hu-HU" sz="3200"/>
              <a:t>Vilka färdigheter är viktiga i kommunikationen med ungdomar i riskzonen för radikalisering? Varför?</a:t>
            </a:r>
            <a:endParaRPr sz="3200">
              <a:latin typeface="Calibri"/>
              <a:ea typeface="Calibri"/>
              <a:cs typeface="Calibri"/>
              <a:sym typeface="Calibri"/>
            </a:endParaRPr>
          </a:p>
        </p:txBody>
      </p:sp>
      <p:sp>
        <p:nvSpPr>
          <p:cNvPr id="756" name="Google Shape;756;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hu-HU"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6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Principer för kommunikation med ungdomar som riskerar att radikaliseras</a:t>
            </a:r>
            <a:endParaRPr/>
          </a:p>
        </p:txBody>
      </p:sp>
      <p:sp>
        <p:nvSpPr>
          <p:cNvPr id="762" name="Google Shape;762;p68"/>
          <p:cNvSpPr txBox="1"/>
          <p:nvPr>
            <p:ph idx="1" type="body"/>
          </p:nvPr>
        </p:nvSpPr>
        <p:spPr>
          <a:xfrm>
            <a:off x="838200" y="1959429"/>
            <a:ext cx="10515600" cy="4217534"/>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SzPts val="1800"/>
              <a:buChar char="●"/>
            </a:pPr>
            <a:r>
              <a:rPr lang="hu-HU"/>
              <a:t>Tala inte om eller fråga direkt om engagemanget eller ideologin! Om den unga personen tar upp det, använd en nyfiken, icke-konfrontativ och icke-dömande kommunikationsstil. </a:t>
            </a:r>
            <a:endParaRPr/>
          </a:p>
          <a:p>
            <a:pPr indent="-342900" lvl="0" marL="457200" rtl="0" algn="l">
              <a:lnSpc>
                <a:spcPct val="90000"/>
              </a:lnSpc>
              <a:spcBef>
                <a:spcPts val="0"/>
              </a:spcBef>
              <a:spcAft>
                <a:spcPts val="0"/>
              </a:spcAft>
              <a:buSzPts val="1800"/>
              <a:buChar char="●"/>
            </a:pPr>
            <a:r>
              <a:rPr lang="hu-HU"/>
              <a:t>Arbeta med att skapa en relation och bygga upp ett förtroende med den unga personen.</a:t>
            </a:r>
            <a:endParaRPr/>
          </a:p>
          <a:p>
            <a:pPr indent="-342900" lvl="0" marL="457200" rtl="0" algn="l">
              <a:lnSpc>
                <a:spcPct val="90000"/>
              </a:lnSpc>
              <a:spcBef>
                <a:spcPts val="0"/>
              </a:spcBef>
              <a:spcAft>
                <a:spcPts val="0"/>
              </a:spcAft>
              <a:buSzPts val="1800"/>
              <a:buChar char="●"/>
            </a:pPr>
            <a:r>
              <a:rPr lang="hu-HU"/>
              <a:t>Använd en icke-konfrontativ kommunikationsstil.</a:t>
            </a:r>
            <a:endParaRPr/>
          </a:p>
          <a:p>
            <a:pPr indent="-342900" lvl="0" marL="457200" rtl="0" algn="l">
              <a:lnSpc>
                <a:spcPct val="90000"/>
              </a:lnSpc>
              <a:spcBef>
                <a:spcPts val="0"/>
              </a:spcBef>
              <a:spcAft>
                <a:spcPts val="0"/>
              </a:spcAft>
              <a:buSzPts val="1800"/>
              <a:buChar char="●"/>
            </a:pPr>
            <a:r>
              <a:rPr lang="hu-HU"/>
              <a:t>Använd en icke-dömande kommunikationsstil.</a:t>
            </a:r>
            <a:endParaRPr/>
          </a:p>
          <a:p>
            <a:pPr indent="-342900" lvl="0" marL="457200" rtl="0" algn="l">
              <a:lnSpc>
                <a:spcPct val="90000"/>
              </a:lnSpc>
              <a:spcBef>
                <a:spcPts val="0"/>
              </a:spcBef>
              <a:spcAft>
                <a:spcPts val="0"/>
              </a:spcAft>
              <a:buSzPts val="1800"/>
              <a:buChar char="●"/>
            </a:pPr>
            <a:r>
              <a:rPr lang="hu-HU"/>
              <a:t>Använd ett traumainformerat tillvägagångssätt.</a:t>
            </a:r>
            <a:endParaRPr/>
          </a:p>
          <a:p>
            <a:pPr indent="-342900" lvl="0" marL="457200" rtl="0" algn="l">
              <a:lnSpc>
                <a:spcPct val="90000"/>
              </a:lnSpc>
              <a:spcBef>
                <a:spcPts val="0"/>
              </a:spcBef>
              <a:spcAft>
                <a:spcPts val="0"/>
              </a:spcAft>
              <a:buSzPts val="1800"/>
              <a:buChar char="●"/>
            </a:pPr>
            <a:r>
              <a:rPr lang="hu-HU"/>
              <a:t>Håll kontakten med eleven och </a:t>
            </a:r>
            <a:endParaRPr/>
          </a:p>
          <a:p>
            <a:pPr indent="0" lvl="0" marL="269999" rtl="0" algn="l">
              <a:lnSpc>
                <a:spcPct val="90000"/>
              </a:lnSpc>
              <a:spcBef>
                <a:spcPts val="0"/>
              </a:spcBef>
              <a:spcAft>
                <a:spcPts val="0"/>
              </a:spcAft>
              <a:buSzPts val="1800"/>
              <a:buNone/>
            </a:pPr>
            <a:r>
              <a:rPr lang="hu-HU"/>
              <a:t>   och kontrollera regelbundet med honom eller henne.</a:t>
            </a:r>
            <a:endParaRPr/>
          </a:p>
        </p:txBody>
      </p:sp>
      <p:pic>
        <p:nvPicPr>
          <p:cNvPr id="763" name="Google Shape;763;p68"/>
          <p:cNvPicPr preferRelativeResize="0"/>
          <p:nvPr/>
        </p:nvPicPr>
        <p:blipFill rotWithShape="1">
          <a:blip r:embed="rId3">
            <a:alphaModFix/>
          </a:blip>
          <a:srcRect b="0" l="0" r="0" t="0"/>
          <a:stretch/>
        </p:blipFill>
        <p:spPr>
          <a:xfrm>
            <a:off x="8296822" y="4216071"/>
            <a:ext cx="3674494" cy="2229633"/>
          </a:xfrm>
          <a:prstGeom prst="rect">
            <a:avLst/>
          </a:prstGeom>
          <a:noFill/>
          <a:ln>
            <a:noFill/>
          </a:ln>
        </p:spPr>
      </p:pic>
      <p:sp>
        <p:nvSpPr>
          <p:cNvPr id="764" name="Google Shape;764;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69"/>
          <p:cNvSpPr txBox="1"/>
          <p:nvPr>
            <p:ph type="title"/>
          </p:nvPr>
        </p:nvSpPr>
        <p:spPr>
          <a:xfrm>
            <a:off x="838200" y="365125"/>
            <a:ext cx="8768938"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hu-HU"/>
              <a:t>Principer för kommunikation med ungdomar som riskerar att radikaliseras</a:t>
            </a:r>
            <a:endParaRPr/>
          </a:p>
        </p:txBody>
      </p:sp>
      <p:sp>
        <p:nvSpPr>
          <p:cNvPr id="770" name="Google Shape;770;p69"/>
          <p:cNvSpPr txBox="1"/>
          <p:nvPr>
            <p:ph idx="1" type="body"/>
          </p:nvPr>
        </p:nvSpPr>
        <p:spPr>
          <a:xfrm>
            <a:off x="838200" y="2035064"/>
            <a:ext cx="11108377" cy="4351338"/>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Char char="•"/>
            </a:pPr>
            <a:r>
              <a:rPr lang="hu-HU"/>
              <a:t>Att konfrontera, döma eller förlöjliga den unge för hens extremistiska åsikter kan förvärra situationen. Ett konfronterande tillvägagångssätt leder ofta den unga personen till en plats där de känner att de måste hålla fast ännu mer vid sina övertygelser och försvara sina åsikter. Konfrontationer kan leda till att den unge ber om mer stöd från de våldsbejakande extremistgrupperna för att kunna komma tillbaka framgångsrikt till nästa konfrontation</a:t>
            </a:r>
            <a:r>
              <a:rPr lang="hu-HU">
                <a:latin typeface="Calibri"/>
                <a:ea typeface="Calibri"/>
                <a:cs typeface="Calibri"/>
                <a:sym typeface="Calibri"/>
              </a:rPr>
              <a:t>. </a:t>
            </a:r>
            <a:endParaRPr>
              <a:latin typeface="Calibri"/>
              <a:ea typeface="Calibri"/>
              <a:cs typeface="Calibri"/>
              <a:sym typeface="Calibri"/>
            </a:endParaRPr>
          </a:p>
          <a:p>
            <a:pPr indent="0" lvl="0" marL="0" rtl="0" algn="l">
              <a:lnSpc>
                <a:spcPct val="90000"/>
              </a:lnSpc>
              <a:spcBef>
                <a:spcPts val="1000"/>
              </a:spcBef>
              <a:spcAft>
                <a:spcPts val="0"/>
              </a:spcAft>
              <a:buClr>
                <a:schemeClr val="dk1"/>
              </a:buClr>
              <a:buSzPct val="100000"/>
              <a:buNone/>
            </a:pPr>
            <a:r>
              <a:rPr b="1" lang="hu-HU">
                <a:latin typeface="Calibri"/>
                <a:ea typeface="Calibri"/>
                <a:cs typeface="Calibri"/>
                <a:sym typeface="Calibri"/>
              </a:rPr>
              <a:t>🡪 </a:t>
            </a:r>
            <a:r>
              <a:rPr b="1" lang="hu-HU"/>
              <a:t>Använd ett icke-dömande och icke-konfrontativt tillvägagångssätt</a:t>
            </a:r>
            <a:r>
              <a:rPr b="1" lang="hu-HU">
                <a:latin typeface="Calibri"/>
                <a:ea typeface="Calibri"/>
                <a:cs typeface="Calibri"/>
                <a:sym typeface="Calibri"/>
              </a:rPr>
              <a:t>.</a:t>
            </a:r>
            <a:endParaRPr>
              <a:latin typeface="Calibri"/>
              <a:ea typeface="Calibri"/>
              <a:cs typeface="Calibri"/>
              <a:sym typeface="Calibri"/>
            </a:endParaRPr>
          </a:p>
          <a:p>
            <a:pPr indent="-228600" lvl="0" marL="228600" rtl="0" algn="l">
              <a:lnSpc>
                <a:spcPct val="90000"/>
              </a:lnSpc>
              <a:spcBef>
                <a:spcPts val="1000"/>
              </a:spcBef>
              <a:spcAft>
                <a:spcPts val="0"/>
              </a:spcAft>
              <a:buClr>
                <a:schemeClr val="dk1"/>
              </a:buClr>
              <a:buSzPct val="100000"/>
              <a:buChar char="•"/>
            </a:pPr>
            <a:r>
              <a:rPr b="1" lang="hu-HU"/>
              <a:t>Håll kontakten</a:t>
            </a:r>
            <a:r>
              <a:rPr b="1" lang="hu-HU">
                <a:latin typeface="Calibri"/>
                <a:ea typeface="Calibri"/>
                <a:cs typeface="Calibri"/>
                <a:sym typeface="Calibri"/>
              </a:rPr>
              <a:t>! </a:t>
            </a:r>
            <a:r>
              <a:rPr lang="hu-HU"/>
              <a:t>Låt inte den unge isolera sig i rörelsen och avskärma sig från viktiga påverkanskanaler från andra runtomkring hen. De våldsamma extremistgrupperna fortsätter att isolera medlemmarna mentalt för att undvika yttre påverkan. Därför är det viktigt att inte bryta kontakten och låta den våldsbejakande extremistiska rörelsen vara den enda källan till input.</a:t>
            </a:r>
            <a:r>
              <a:rPr lang="hu-HU">
                <a:latin typeface="Calibri"/>
                <a:ea typeface="Calibri"/>
                <a:cs typeface="Calibri"/>
                <a:sym typeface="Calibri"/>
              </a:rPr>
              <a:t> </a:t>
            </a:r>
            <a:endParaRPr/>
          </a:p>
        </p:txBody>
      </p:sp>
      <p:pic>
        <p:nvPicPr>
          <p:cNvPr id="771" name="Google Shape;771;p69"/>
          <p:cNvPicPr preferRelativeResize="0"/>
          <p:nvPr/>
        </p:nvPicPr>
        <p:blipFill rotWithShape="1">
          <a:blip r:embed="rId3">
            <a:alphaModFix/>
          </a:blip>
          <a:srcRect b="0" l="0" r="0" t="0"/>
          <a:stretch/>
        </p:blipFill>
        <p:spPr>
          <a:xfrm>
            <a:off x="9515697" y="471598"/>
            <a:ext cx="1838103" cy="1112616"/>
          </a:xfrm>
          <a:prstGeom prst="rect">
            <a:avLst/>
          </a:prstGeom>
          <a:noFill/>
          <a:ln>
            <a:noFill/>
          </a:ln>
        </p:spPr>
      </p:pic>
      <p:sp>
        <p:nvSpPr>
          <p:cNvPr id="772" name="Google Shape;772;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E4D4"/>
        </a:solidFill>
      </p:bgPr>
    </p:bg>
    <p:spTree>
      <p:nvGrpSpPr>
        <p:cNvPr id="776" name="Shape 776"/>
        <p:cNvGrpSpPr/>
        <p:nvPr/>
      </p:nvGrpSpPr>
      <p:grpSpPr>
        <a:xfrm>
          <a:off x="0" y="0"/>
          <a:ext cx="0" cy="0"/>
          <a:chOff x="0" y="0"/>
          <a:chExt cx="0" cy="0"/>
        </a:xfrm>
      </p:grpSpPr>
      <p:sp>
        <p:nvSpPr>
          <p:cNvPr id="777" name="Google Shape;777;p70"/>
          <p:cNvSpPr/>
          <p:nvPr/>
        </p:nvSpPr>
        <p:spPr>
          <a:xfrm>
            <a:off x="0" y="0"/>
            <a:ext cx="12192000" cy="6858000"/>
          </a:xfrm>
          <a:prstGeom prst="rect">
            <a:avLst/>
          </a:prstGeom>
          <a:solidFill>
            <a:srgbClr val="FBE4D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78" name="Google Shape;778;p70"/>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79" name="Google Shape;779;p70"/>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80" name="Google Shape;780;p70"/>
          <p:cNvSpPr txBox="1"/>
          <p:nvPr>
            <p:ph type="ctrTitle"/>
          </p:nvPr>
        </p:nvSpPr>
        <p:spPr>
          <a:xfrm>
            <a:off x="1320867" y="1564844"/>
            <a:ext cx="9231410" cy="3542045"/>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b="1" lang="hu-HU" sz="4800"/>
            </a:br>
            <a:br>
              <a:rPr b="1" lang="hu-HU" sz="4800"/>
            </a:br>
            <a:r>
              <a:rPr lang="hu-HU" sz="4800"/>
              <a:t>4. Förebyggande av radikalisering</a:t>
            </a:r>
            <a:br>
              <a:rPr lang="hu-HU" sz="4800"/>
            </a:br>
            <a:r>
              <a:rPr lang="hu-HU" sz="4800"/>
              <a:t>Inspirerande praxis: BOUNCE (Belgien)</a:t>
            </a:r>
            <a:br>
              <a:rPr lang="hu-HU" sz="4800"/>
            </a:br>
            <a:br>
              <a:rPr lang="hu-HU" sz="4800"/>
            </a:br>
            <a:r>
              <a:rPr lang="hu-HU" sz="4800"/>
              <a:t> </a:t>
            </a:r>
            <a:br>
              <a:rPr b="1" lang="hu-HU" sz="4800"/>
            </a:br>
            <a:endParaRPr b="1" sz="4800"/>
          </a:p>
        </p:txBody>
      </p:sp>
      <p:pic>
        <p:nvPicPr>
          <p:cNvPr id="781" name="Google Shape;781;p70"/>
          <p:cNvPicPr preferRelativeResize="0"/>
          <p:nvPr/>
        </p:nvPicPr>
        <p:blipFill rotWithShape="1">
          <a:blip r:embed="rId3">
            <a:alphaModFix/>
          </a:blip>
          <a:srcRect b="0" l="0" r="0" t="0"/>
          <a:stretch/>
        </p:blipFill>
        <p:spPr>
          <a:xfrm>
            <a:off x="4630116" y="3435546"/>
            <a:ext cx="2612912" cy="2612912"/>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E4D4"/>
        </a:solidFill>
      </p:bgPr>
    </p:bg>
    <p:spTree>
      <p:nvGrpSpPr>
        <p:cNvPr id="785" name="Shape 785"/>
        <p:cNvGrpSpPr/>
        <p:nvPr/>
      </p:nvGrpSpPr>
      <p:grpSpPr>
        <a:xfrm>
          <a:off x="0" y="0"/>
          <a:ext cx="0" cy="0"/>
          <a:chOff x="0" y="0"/>
          <a:chExt cx="0" cy="0"/>
        </a:xfrm>
      </p:grpSpPr>
      <p:sp>
        <p:nvSpPr>
          <p:cNvPr id="786" name="Google Shape;786;p7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BOUNCE-verktygets allmänna beskrivning</a:t>
            </a:r>
            <a:endParaRPr/>
          </a:p>
        </p:txBody>
      </p:sp>
      <p:sp>
        <p:nvSpPr>
          <p:cNvPr id="787" name="Google Shape;787;p71"/>
          <p:cNvSpPr txBox="1"/>
          <p:nvPr>
            <p:ph idx="1" type="body"/>
          </p:nvPr>
        </p:nvSpPr>
        <p:spPr>
          <a:xfrm>
            <a:off x="838200" y="1690688"/>
            <a:ext cx="10515600" cy="4983243"/>
          </a:xfrm>
          <a:prstGeom prst="rect">
            <a:avLst/>
          </a:prstGeom>
          <a:noFill/>
          <a:ln>
            <a:noFill/>
          </a:ln>
        </p:spPr>
        <p:txBody>
          <a:bodyPr anchorCtr="0" anchor="t" bIns="45700" lIns="91425" spcFirstLastPara="1" rIns="91425" wrap="square" tIns="45700">
            <a:normAutofit fontScale="62500" lnSpcReduction="20000"/>
          </a:bodyPr>
          <a:lstStyle/>
          <a:p>
            <a:pPr indent="-215265" lvl="0" marL="228600" rtl="0" algn="l">
              <a:lnSpc>
                <a:spcPct val="90000"/>
              </a:lnSpc>
              <a:spcBef>
                <a:spcPts val="1000"/>
              </a:spcBef>
              <a:spcAft>
                <a:spcPts val="0"/>
              </a:spcAft>
              <a:buSzPct val="100000"/>
              <a:buChar char="•"/>
            </a:pPr>
            <a:r>
              <a:rPr lang="hu-HU"/>
              <a:t>BOUNCE är ett paket med tre sammankopplade och kompletterande verktyg (BOUNCEyoung, BOUNCEalong och BOUNCEup) som riktar sig till ungdomar och deras sociala miljö. Verktygen utvecklades som ett tidigt förebyggande arbete för (utsatta) ungdomar, för att stärka motståndskraften mot våldsamma radikala influenser och för att öka medvetenheten om dessa frågor i deras sociala miljö.</a:t>
            </a:r>
            <a:endParaRPr/>
          </a:p>
          <a:p>
            <a:pPr indent="-215265" lvl="0" marL="228600" rtl="0" algn="l">
              <a:lnSpc>
                <a:spcPct val="90000"/>
              </a:lnSpc>
              <a:spcBef>
                <a:spcPts val="1000"/>
              </a:spcBef>
              <a:spcAft>
                <a:spcPts val="0"/>
              </a:spcAft>
              <a:buSzPct val="100000"/>
              <a:buChar char="•"/>
            </a:pPr>
            <a:r>
              <a:rPr lang="hu-HU"/>
              <a:t>BOUNCE-verktygen kan användas som ett program för att förebygga våldsbejakande radikalisering och andra sociala problem som aggressivitet och mobbning som offer eller aktör, demotivation, missbruk och beroende, skolk eller avhopp från skolan, depression eller brottslighet. BOUNCEyoung är ett träningsprogram för motståndskraft för ungdomar.</a:t>
            </a:r>
            <a:endParaRPr/>
          </a:p>
          <a:p>
            <a:pPr indent="-215265" lvl="0" marL="228600" rtl="0" algn="l">
              <a:lnSpc>
                <a:spcPct val="90000"/>
              </a:lnSpc>
              <a:spcBef>
                <a:spcPts val="1000"/>
              </a:spcBef>
              <a:spcAft>
                <a:spcPts val="0"/>
              </a:spcAft>
              <a:buSzPct val="100000"/>
              <a:buChar char="•"/>
            </a:pPr>
            <a:r>
              <a:rPr lang="hu-HU"/>
              <a:t>Motståndskraft är en bevisat skyddande faktor för att förebygga riskbeteende och därmed våldsradikalisering. Under tio (inter)aktiva gruppträningar tränar och stärker ungdomar olika aspekter av motståndskraft. Genom att delta i en blandning av handling och reflektion befäster och finslipar deltagarna ett stort antal färdigheter och kompetenser och kopplar dem till personliga erfarenheter.</a:t>
            </a:r>
            <a:endParaRPr/>
          </a:p>
          <a:p>
            <a:pPr indent="-215265" lvl="0" marL="228600" rtl="0" algn="l">
              <a:lnSpc>
                <a:spcPct val="90000"/>
              </a:lnSpc>
              <a:spcBef>
                <a:spcPts val="1000"/>
              </a:spcBef>
              <a:spcAft>
                <a:spcPts val="0"/>
              </a:spcAft>
              <a:buSzPct val="100000"/>
              <a:buChar char="•"/>
            </a:pPr>
            <a:r>
              <a:rPr lang="hu-HU"/>
              <a:t>BOUNCE samordnas av den belgiska federala myndigheten för inrikes frågor och har utvecklats i samarbete med den belgiska ideella organisationen Arktos.</a:t>
            </a:r>
            <a:endParaRPr/>
          </a:p>
          <a:p>
            <a:pPr indent="-215265" lvl="0" marL="228600" rtl="0" algn="l">
              <a:lnSpc>
                <a:spcPct val="90000"/>
              </a:lnSpc>
              <a:spcBef>
                <a:spcPts val="1000"/>
              </a:spcBef>
              <a:spcAft>
                <a:spcPts val="0"/>
              </a:spcAft>
              <a:buClr>
                <a:schemeClr val="dk1"/>
              </a:buClr>
              <a:buSzPct val="100000"/>
              <a:buChar char="•"/>
            </a:pPr>
            <a:r>
              <a:rPr lang="hu-HU"/>
              <a:t>Källa: </a:t>
            </a:r>
            <a:endParaRPr/>
          </a:p>
          <a:p>
            <a:pPr indent="0" lvl="0" marL="228600" rtl="0" algn="l">
              <a:lnSpc>
                <a:spcPct val="90000"/>
              </a:lnSpc>
              <a:spcBef>
                <a:spcPts val="1000"/>
              </a:spcBef>
              <a:spcAft>
                <a:spcPts val="0"/>
              </a:spcAft>
              <a:buSzPct val="102857"/>
              <a:buNone/>
            </a:pPr>
            <a:r>
              <a:rPr lang="hu-HU" u="sng">
                <a:solidFill>
                  <a:schemeClr val="hlink"/>
                </a:solidFill>
                <a:hlinkClick r:id="rId3"/>
              </a:rPr>
              <a:t>https://home-affairs.ec.europa.eu/networks/radicalisation-awareness-network-ran/collection-inspiring-practices/ran-practices/bounce-resilience-tools_en#contact-details</a:t>
            </a:r>
            <a:endParaRPr/>
          </a:p>
          <a:p>
            <a:pPr indent="-104140" lvl="0" marL="228600" rtl="0" algn="l">
              <a:lnSpc>
                <a:spcPct val="90000"/>
              </a:lnSpc>
              <a:spcBef>
                <a:spcPts val="1000"/>
              </a:spcBef>
              <a:spcAft>
                <a:spcPts val="0"/>
              </a:spcAft>
              <a:buClr>
                <a:schemeClr val="dk1"/>
              </a:buClr>
              <a:buSzPct val="100000"/>
              <a:buNone/>
            </a:pPr>
            <a:r>
              <a:t/>
            </a:r>
            <a:endParaRPr/>
          </a:p>
          <a:p>
            <a:pPr indent="-104140" lvl="0" marL="228600" rtl="0" algn="l">
              <a:lnSpc>
                <a:spcPct val="90000"/>
              </a:lnSpc>
              <a:spcBef>
                <a:spcPts val="1000"/>
              </a:spcBef>
              <a:spcAft>
                <a:spcPts val="0"/>
              </a:spcAft>
              <a:buClr>
                <a:schemeClr val="dk1"/>
              </a:buClr>
              <a:buSzPct val="100000"/>
              <a:buNone/>
            </a:pPr>
            <a:r>
              <a:t/>
            </a:r>
            <a:endParaRPr/>
          </a:p>
          <a:p>
            <a:pPr indent="-104140" lvl="0" marL="228600" rtl="0" algn="l">
              <a:lnSpc>
                <a:spcPct val="90000"/>
              </a:lnSpc>
              <a:spcBef>
                <a:spcPts val="1000"/>
              </a:spcBef>
              <a:spcAft>
                <a:spcPts val="0"/>
              </a:spcAft>
              <a:buClr>
                <a:schemeClr val="dk1"/>
              </a:buClr>
              <a:buSzPct val="100000"/>
              <a:buNone/>
            </a:pPr>
            <a:r>
              <a:t/>
            </a:r>
            <a:endParaRPr/>
          </a:p>
        </p:txBody>
      </p:sp>
      <p:sp>
        <p:nvSpPr>
          <p:cNvPr id="788" name="Google Shape;788;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E4D4"/>
        </a:solidFill>
      </p:bgPr>
    </p:bg>
    <p:spTree>
      <p:nvGrpSpPr>
        <p:cNvPr id="792" name="Shape 792"/>
        <p:cNvGrpSpPr/>
        <p:nvPr/>
      </p:nvGrpSpPr>
      <p:grpSpPr>
        <a:xfrm>
          <a:off x="0" y="0"/>
          <a:ext cx="0" cy="0"/>
          <a:chOff x="0" y="0"/>
          <a:chExt cx="0" cy="0"/>
        </a:xfrm>
      </p:grpSpPr>
      <p:sp>
        <p:nvSpPr>
          <p:cNvPr id="793" name="Google Shape;793;p72"/>
          <p:cNvSpPr txBox="1"/>
          <p:nvPr>
            <p:ph type="title"/>
          </p:nvPr>
        </p:nvSpPr>
        <p:spPr>
          <a:xfrm>
            <a:off x="960417" y="312336"/>
            <a:ext cx="10515600" cy="930667"/>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hu-HU"/>
              <a:t>Träningsprogram och handböcker för BOUNCEalong, BOUNCEyoung, BOUNCEup</a:t>
            </a:r>
            <a:endParaRPr/>
          </a:p>
        </p:txBody>
      </p:sp>
      <p:sp>
        <p:nvSpPr>
          <p:cNvPr id="794" name="Google Shape;794;p72"/>
          <p:cNvSpPr txBox="1"/>
          <p:nvPr>
            <p:ph idx="1" type="body"/>
          </p:nvPr>
        </p:nvSpPr>
        <p:spPr>
          <a:xfrm>
            <a:off x="529441" y="1597066"/>
            <a:ext cx="8424553" cy="4895809"/>
          </a:xfrm>
          <a:prstGeom prst="rect">
            <a:avLst/>
          </a:prstGeom>
          <a:noFill/>
          <a:ln>
            <a:noFill/>
          </a:ln>
        </p:spPr>
        <p:txBody>
          <a:bodyPr anchorCtr="0" anchor="t" bIns="45700" lIns="91425" spcFirstLastPara="1" rIns="91425" wrap="square" tIns="45700">
            <a:normAutofit fontScale="62500" lnSpcReduction="10000"/>
          </a:bodyPr>
          <a:lstStyle/>
          <a:p>
            <a:pPr indent="-215265" lvl="0" marL="228600" rtl="0" algn="l">
              <a:lnSpc>
                <a:spcPct val="90000"/>
              </a:lnSpc>
              <a:spcBef>
                <a:spcPts val="1000"/>
              </a:spcBef>
              <a:spcAft>
                <a:spcPts val="0"/>
              </a:spcAft>
              <a:buSzPct val="100000"/>
              <a:buChar char="•"/>
            </a:pPr>
            <a:r>
              <a:rPr b="1" lang="hu-HU"/>
              <a:t>BOUNCEalong är ett verktyg för att öka medvetenheten hos föräldrar och personal i första linjen</a:t>
            </a:r>
            <a:r>
              <a:rPr lang="hu-HU"/>
              <a:t>. Verktyget innehåller arbetsformer som ökar medvetenheten och innehåller tips och insikter. Det täcker ämnen som "en positiv synvinkel", "stärka motståndskraften", "motståndskraftiga relationer och kommunikation", "oro och utmanande situationer" samt "information och stöd". En nyligen reviderad version av verktyget och utbildningen publicerades 2019.</a:t>
            </a:r>
            <a:endParaRPr/>
          </a:p>
          <a:p>
            <a:pPr indent="-215265" lvl="0" marL="228600" rtl="0" algn="l">
              <a:lnSpc>
                <a:spcPct val="90000"/>
              </a:lnSpc>
              <a:spcBef>
                <a:spcPts val="1000"/>
              </a:spcBef>
              <a:spcAft>
                <a:spcPts val="0"/>
              </a:spcAft>
              <a:buSzPct val="100000"/>
              <a:buChar char="•"/>
            </a:pPr>
            <a:r>
              <a:rPr lang="hu-HU"/>
              <a:t>BOUNCEalong-åtgärder för ökad medvetenhet är avsedda att genomföras tillsammans med </a:t>
            </a:r>
            <a:r>
              <a:rPr b="1" lang="hu-HU"/>
              <a:t>BOUNCEyoung-utbildningar</a:t>
            </a:r>
            <a:r>
              <a:rPr lang="hu-HU"/>
              <a:t> eller kan också vara initiativ som står på egna ben. </a:t>
            </a:r>
            <a:endParaRPr/>
          </a:p>
          <a:p>
            <a:pPr indent="-215265" lvl="0" marL="228600" rtl="0" algn="l">
              <a:lnSpc>
                <a:spcPct val="90000"/>
              </a:lnSpc>
              <a:spcBef>
                <a:spcPts val="1000"/>
              </a:spcBef>
              <a:spcAft>
                <a:spcPts val="0"/>
              </a:spcAft>
              <a:buSzPct val="100000"/>
              <a:buChar char="•"/>
            </a:pPr>
            <a:r>
              <a:rPr b="1" lang="hu-HU"/>
              <a:t>BOUNCEup är ett verktyg för utbildning av utbildare för frontlinjemedarbetare</a:t>
            </a:r>
            <a:r>
              <a:rPr lang="hu-HU"/>
              <a:t> som gör det möjligt för dem att arbeta med de andra två BOUNCE-verktygen.</a:t>
            </a:r>
            <a:endParaRPr/>
          </a:p>
          <a:p>
            <a:pPr indent="-215265" lvl="0" marL="228600" rtl="0" algn="l">
              <a:lnSpc>
                <a:spcPct val="90000"/>
              </a:lnSpc>
              <a:spcBef>
                <a:spcPts val="1000"/>
              </a:spcBef>
              <a:spcAft>
                <a:spcPts val="0"/>
              </a:spcAft>
              <a:buSzPct val="100000"/>
              <a:buChar char="•"/>
            </a:pPr>
            <a:r>
              <a:rPr lang="hu-HU"/>
              <a:t>Med detta tredagarsprogram lär sig utbildarna aktivt att arbeta med BOUNCEyoung- och BOUNCEalong-verktygen och får stöd för att implementera dessa verktyg inom ramen för ett integrerat tillvägagångssätt som är anpassat till målgruppernas behov.</a:t>
            </a:r>
            <a:endParaRPr/>
          </a:p>
          <a:p>
            <a:pPr indent="-215265" lvl="0" marL="228600" rtl="0" algn="l">
              <a:lnSpc>
                <a:spcPct val="90000"/>
              </a:lnSpc>
              <a:spcBef>
                <a:spcPts val="1000"/>
              </a:spcBef>
              <a:spcAft>
                <a:spcPts val="0"/>
              </a:spcAft>
              <a:buClr>
                <a:schemeClr val="dk1"/>
              </a:buClr>
              <a:buSzPct val="100000"/>
              <a:buChar char="•"/>
            </a:pPr>
            <a:r>
              <a:rPr lang="hu-HU"/>
              <a:t>Källa: </a:t>
            </a:r>
            <a:endParaRPr/>
          </a:p>
          <a:p>
            <a:pPr indent="0" lvl="0" marL="228600" rtl="0" algn="l">
              <a:lnSpc>
                <a:spcPct val="90000"/>
              </a:lnSpc>
              <a:spcBef>
                <a:spcPts val="1000"/>
              </a:spcBef>
              <a:spcAft>
                <a:spcPts val="0"/>
              </a:spcAft>
              <a:buSzPct val="102857"/>
              <a:buNone/>
            </a:pPr>
            <a:r>
              <a:rPr lang="hu-HU" u="sng">
                <a:solidFill>
                  <a:schemeClr val="hlink"/>
                </a:solidFill>
                <a:hlinkClick r:id="rId3"/>
              </a:rPr>
              <a:t>https://home-affairs.ec.europa.eu/networks/radicalisation-awareness-network-ran/collection-inspiring-practices/ran-practices/bounce-resilience-tools_en#contact-details</a:t>
            </a:r>
            <a:endParaRPr/>
          </a:p>
          <a:p>
            <a:pPr indent="-104140" lvl="0" marL="228600" rtl="0" algn="l">
              <a:lnSpc>
                <a:spcPct val="90000"/>
              </a:lnSpc>
              <a:spcBef>
                <a:spcPts val="1000"/>
              </a:spcBef>
              <a:spcAft>
                <a:spcPts val="0"/>
              </a:spcAft>
              <a:buClr>
                <a:schemeClr val="dk1"/>
              </a:buClr>
              <a:buSzPct val="100000"/>
              <a:buNone/>
            </a:pPr>
            <a:r>
              <a:t/>
            </a:r>
            <a:endParaRPr/>
          </a:p>
          <a:p>
            <a:pPr indent="-104140" lvl="0" marL="228600" rtl="0" algn="l">
              <a:lnSpc>
                <a:spcPct val="90000"/>
              </a:lnSpc>
              <a:spcBef>
                <a:spcPts val="1000"/>
              </a:spcBef>
              <a:spcAft>
                <a:spcPts val="0"/>
              </a:spcAft>
              <a:buClr>
                <a:schemeClr val="dk1"/>
              </a:buClr>
              <a:buSzPct val="100000"/>
              <a:buNone/>
            </a:pPr>
            <a:r>
              <a:t/>
            </a:r>
            <a:endParaRPr/>
          </a:p>
        </p:txBody>
      </p:sp>
      <p:pic>
        <p:nvPicPr>
          <p:cNvPr id="795" name="Google Shape;795;p72"/>
          <p:cNvPicPr preferRelativeResize="0"/>
          <p:nvPr/>
        </p:nvPicPr>
        <p:blipFill rotWithShape="1">
          <a:blip r:embed="rId4">
            <a:alphaModFix/>
          </a:blip>
          <a:srcRect b="0" l="0" r="0" t="0"/>
          <a:stretch/>
        </p:blipFill>
        <p:spPr>
          <a:xfrm>
            <a:off x="9406184" y="1410628"/>
            <a:ext cx="1947616" cy="1947616"/>
          </a:xfrm>
          <a:prstGeom prst="rect">
            <a:avLst/>
          </a:prstGeom>
          <a:noFill/>
          <a:ln>
            <a:noFill/>
          </a:ln>
        </p:spPr>
      </p:pic>
      <p:pic>
        <p:nvPicPr>
          <p:cNvPr id="796" name="Google Shape;796;p72"/>
          <p:cNvPicPr preferRelativeResize="0"/>
          <p:nvPr/>
        </p:nvPicPr>
        <p:blipFill rotWithShape="1">
          <a:blip r:embed="rId5">
            <a:alphaModFix/>
          </a:blip>
          <a:srcRect b="0" l="0" r="0" t="0"/>
          <a:stretch/>
        </p:blipFill>
        <p:spPr>
          <a:xfrm>
            <a:off x="9406184" y="3049422"/>
            <a:ext cx="1947616" cy="1947616"/>
          </a:xfrm>
          <a:prstGeom prst="rect">
            <a:avLst/>
          </a:prstGeom>
          <a:noFill/>
          <a:ln>
            <a:noFill/>
          </a:ln>
        </p:spPr>
      </p:pic>
      <p:pic>
        <p:nvPicPr>
          <p:cNvPr id="797" name="Google Shape;797;p72"/>
          <p:cNvPicPr preferRelativeResize="0"/>
          <p:nvPr/>
        </p:nvPicPr>
        <p:blipFill rotWithShape="1">
          <a:blip r:embed="rId6">
            <a:alphaModFix/>
          </a:blip>
          <a:srcRect b="0" l="0" r="0" t="0"/>
          <a:stretch/>
        </p:blipFill>
        <p:spPr>
          <a:xfrm>
            <a:off x="9528401" y="4688216"/>
            <a:ext cx="1947616" cy="1947616"/>
          </a:xfrm>
          <a:prstGeom prst="rect">
            <a:avLst/>
          </a:prstGeom>
          <a:noFill/>
          <a:ln>
            <a:noFill/>
          </a:ln>
        </p:spPr>
      </p:pic>
      <p:sp>
        <p:nvSpPr>
          <p:cNvPr id="798" name="Google Shape;798;p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E4D4"/>
        </a:solidFill>
      </p:bgPr>
    </p:bg>
    <p:spTree>
      <p:nvGrpSpPr>
        <p:cNvPr id="802" name="Shape 802"/>
        <p:cNvGrpSpPr/>
        <p:nvPr/>
      </p:nvGrpSpPr>
      <p:grpSpPr>
        <a:xfrm>
          <a:off x="0" y="0"/>
          <a:ext cx="0" cy="0"/>
          <a:chOff x="0" y="0"/>
          <a:chExt cx="0" cy="0"/>
        </a:xfrm>
      </p:grpSpPr>
      <p:sp>
        <p:nvSpPr>
          <p:cNvPr id="803" name="Google Shape;803;p73"/>
          <p:cNvSpPr/>
          <p:nvPr/>
        </p:nvSpPr>
        <p:spPr>
          <a:xfrm>
            <a:off x="0" y="0"/>
            <a:ext cx="12191999" cy="6857365"/>
          </a:xfrm>
          <a:prstGeom prst="rect">
            <a:avLst/>
          </a:prstGeom>
          <a:solidFill>
            <a:srgbClr val="FBE4D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04" name="Google Shape;804;p73"/>
          <p:cNvSpPr txBox="1"/>
          <p:nvPr>
            <p:ph type="title"/>
          </p:nvPr>
        </p:nvSpPr>
        <p:spPr>
          <a:xfrm>
            <a:off x="589560" y="513853"/>
            <a:ext cx="4560584" cy="147039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500"/>
              <a:buFont typeface="Calibri"/>
              <a:buNone/>
            </a:pPr>
            <a:r>
              <a:rPr lang="hu-HU" sz="2500"/>
              <a:t>Ladda ner</a:t>
            </a:r>
            <a:br>
              <a:rPr lang="hu-HU" sz="2500"/>
            </a:br>
            <a:r>
              <a:rPr lang="hu-HU" sz="2500"/>
              <a:t>BOUNCEalongs, </a:t>
            </a:r>
            <a:br>
              <a:rPr lang="hu-HU" sz="2500"/>
            </a:br>
            <a:r>
              <a:rPr lang="hu-HU" sz="2500"/>
              <a:t>BOUNCEyoungs och</a:t>
            </a:r>
            <a:br>
              <a:rPr lang="hu-HU" sz="2500"/>
            </a:br>
            <a:r>
              <a:rPr lang="hu-HU" sz="2500"/>
              <a:t>BOUNCEups handböcker </a:t>
            </a:r>
            <a:endParaRPr/>
          </a:p>
        </p:txBody>
      </p:sp>
      <p:grpSp>
        <p:nvGrpSpPr>
          <p:cNvPr id="805" name="Google Shape;805;p73"/>
          <p:cNvGrpSpPr/>
          <p:nvPr/>
        </p:nvGrpSpPr>
        <p:grpSpPr>
          <a:xfrm>
            <a:off x="0" y="1083484"/>
            <a:ext cx="355196" cy="673460"/>
            <a:chOff x="0" y="823811"/>
            <a:chExt cx="355196" cy="673460"/>
          </a:xfrm>
        </p:grpSpPr>
        <p:sp>
          <p:nvSpPr>
            <p:cNvPr id="806" name="Google Shape;806;p73"/>
            <p:cNvSpPr/>
            <p:nvPr/>
          </p:nvSpPr>
          <p:spPr>
            <a:xfrm>
              <a:off x="0" y="823811"/>
              <a:ext cx="87363" cy="67346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07" name="Google Shape;807;p73"/>
            <p:cNvSpPr/>
            <p:nvPr/>
          </p:nvSpPr>
          <p:spPr>
            <a:xfrm>
              <a:off x="159341" y="823811"/>
              <a:ext cx="195855" cy="67346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id="808" name="Google Shape;808;p73"/>
          <p:cNvSpPr/>
          <p:nvPr/>
        </p:nvSpPr>
        <p:spPr>
          <a:xfrm flipH="1">
            <a:off x="665085" y="2090569"/>
            <a:ext cx="429768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09" name="Google Shape;809;p73"/>
          <p:cNvSpPr txBox="1"/>
          <p:nvPr>
            <p:ph idx="1" type="body"/>
          </p:nvPr>
        </p:nvSpPr>
        <p:spPr>
          <a:xfrm>
            <a:off x="590719" y="2330505"/>
            <a:ext cx="4559425" cy="3979585"/>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hu-HU" sz="2000"/>
              <a:t>På engelska, tyska, nederländska och franska:</a:t>
            </a:r>
            <a:endParaRPr/>
          </a:p>
          <a:p>
            <a:pPr indent="-101600" lvl="0" marL="228600" rtl="0" algn="l">
              <a:lnSpc>
                <a:spcPct val="90000"/>
              </a:lnSpc>
              <a:spcBef>
                <a:spcPts val="1000"/>
              </a:spcBef>
              <a:spcAft>
                <a:spcPts val="0"/>
              </a:spcAft>
              <a:buClr>
                <a:schemeClr val="dk1"/>
              </a:buClr>
              <a:buSzPts val="2000"/>
              <a:buNone/>
            </a:pPr>
            <a:r>
              <a:t/>
            </a:r>
            <a:endParaRPr sz="2000"/>
          </a:p>
          <a:p>
            <a:pPr indent="0" lvl="0" marL="228600" rtl="0" algn="l">
              <a:lnSpc>
                <a:spcPct val="90000"/>
              </a:lnSpc>
              <a:spcBef>
                <a:spcPts val="1000"/>
              </a:spcBef>
              <a:spcAft>
                <a:spcPts val="0"/>
              </a:spcAft>
              <a:buSzPts val="1800"/>
              <a:buNone/>
            </a:pPr>
            <a:r>
              <a:rPr lang="hu-HU" sz="2000" u="sng">
                <a:solidFill>
                  <a:schemeClr val="hlink"/>
                </a:solidFill>
                <a:hlinkClick r:id="rId3"/>
              </a:rPr>
              <a:t>https://arktos.be/en/ondersteuning/bounceup</a:t>
            </a:r>
            <a:endParaRPr sz="2000"/>
          </a:p>
          <a:p>
            <a:pPr indent="-101600" lvl="0" marL="228600" rtl="0" algn="l">
              <a:lnSpc>
                <a:spcPct val="90000"/>
              </a:lnSpc>
              <a:spcBef>
                <a:spcPts val="1000"/>
              </a:spcBef>
              <a:spcAft>
                <a:spcPts val="0"/>
              </a:spcAft>
              <a:buClr>
                <a:schemeClr val="dk1"/>
              </a:buClr>
              <a:buSzPts val="2000"/>
              <a:buNone/>
            </a:pPr>
            <a:r>
              <a:t/>
            </a:r>
            <a:endParaRPr sz="2000"/>
          </a:p>
        </p:txBody>
      </p:sp>
      <p:sp>
        <p:nvSpPr>
          <p:cNvPr id="810" name="Google Shape;810;p73"/>
          <p:cNvSpPr/>
          <p:nvPr/>
        </p:nvSpPr>
        <p:spPr>
          <a:xfrm flipH="1">
            <a:off x="10697670" y="0"/>
            <a:ext cx="1494330"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11" name="Google Shape;811;p73"/>
          <p:cNvSpPr/>
          <p:nvPr/>
        </p:nvSpPr>
        <p:spPr>
          <a:xfrm>
            <a:off x="5685810" y="513853"/>
            <a:ext cx="6009366" cy="5834577"/>
          </a:xfrm>
          <a:prstGeom prst="rect">
            <a:avLst/>
          </a:prstGeom>
          <a:solidFill>
            <a:schemeClr val="lt1"/>
          </a:solidFill>
          <a:ln>
            <a:noFill/>
          </a:ln>
          <a:effectLst>
            <a:outerShdw blurRad="139700" rotWithShape="0" algn="t" dir="5400000" dist="127000">
              <a:srgbClr val="000000">
                <a:alpha val="1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812" name="Google Shape;812;p73"/>
          <p:cNvPicPr preferRelativeResize="0"/>
          <p:nvPr/>
        </p:nvPicPr>
        <p:blipFill rotWithShape="1">
          <a:blip r:embed="rId4">
            <a:alphaModFix/>
          </a:blip>
          <a:srcRect b="-1" l="0" r="-2" t="3062"/>
          <a:stretch/>
        </p:blipFill>
        <p:spPr>
          <a:xfrm>
            <a:off x="6721433" y="1420214"/>
            <a:ext cx="4236513" cy="4106800"/>
          </a:xfrm>
          <a:prstGeom prst="rect">
            <a:avLst/>
          </a:prstGeom>
          <a:noFill/>
          <a:ln>
            <a:noFill/>
          </a:ln>
        </p:spPr>
      </p:pic>
      <p:sp>
        <p:nvSpPr>
          <p:cNvPr id="813" name="Google Shape;813;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17" name="Shape 817"/>
        <p:cNvGrpSpPr/>
        <p:nvPr/>
      </p:nvGrpSpPr>
      <p:grpSpPr>
        <a:xfrm>
          <a:off x="0" y="0"/>
          <a:ext cx="0" cy="0"/>
          <a:chOff x="0" y="0"/>
          <a:chExt cx="0" cy="0"/>
        </a:xfrm>
      </p:grpSpPr>
      <p:sp>
        <p:nvSpPr>
          <p:cNvPr id="818" name="Google Shape;818;p7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19" name="Google Shape;819;p74"/>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20" name="Google Shape;820;p74"/>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21" name="Google Shape;821;p74"/>
          <p:cNvSpPr txBox="1"/>
          <p:nvPr>
            <p:ph type="ctrTitle"/>
          </p:nvPr>
        </p:nvSpPr>
        <p:spPr>
          <a:xfrm>
            <a:off x="1320867" y="1564844"/>
            <a:ext cx="9231410" cy="3542045"/>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hu-HU" sz="4800"/>
              <a:t>MODUL 3. </a:t>
            </a:r>
            <a:br>
              <a:rPr b="1" lang="hu-HU" sz="4800"/>
            </a:br>
            <a:r>
              <a:rPr b="1" lang="hu-HU" sz="4800"/>
              <a:t>UTBILDNING AV UNGDOMAR I RADIKALISERINGSFRÅGOR</a:t>
            </a:r>
            <a:br>
              <a:rPr b="1" lang="hu-HU" sz="4800"/>
            </a:br>
            <a:br>
              <a:rPr b="1" lang="hu-HU" sz="4800"/>
            </a:br>
            <a:r>
              <a:rPr lang="hu-HU" sz="4000"/>
              <a:t>DARE-projektets material: </a:t>
            </a:r>
            <a:br>
              <a:rPr lang="hu-HU" sz="4000"/>
            </a:br>
            <a:r>
              <a:rPr lang="hu-HU" sz="4000"/>
              <a:t>animerade videor och lektionsplaner</a:t>
            </a:r>
            <a:br>
              <a:rPr lang="hu-HU" sz="4000"/>
            </a:br>
            <a:r>
              <a:rPr lang="hu-HU" sz="4000"/>
              <a:t>på våldsbejakande extremism och radikalisering</a:t>
            </a:r>
            <a:endParaRPr sz="4800"/>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5" name="Shape 825"/>
        <p:cNvGrpSpPr/>
        <p:nvPr/>
      </p:nvGrpSpPr>
      <p:grpSpPr>
        <a:xfrm>
          <a:off x="0" y="0"/>
          <a:ext cx="0" cy="0"/>
          <a:chOff x="0" y="0"/>
          <a:chExt cx="0" cy="0"/>
        </a:xfrm>
      </p:grpSpPr>
      <p:sp>
        <p:nvSpPr>
          <p:cNvPr id="826" name="Google Shape;826;p7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DARE-projektets utbildningsmaterial</a:t>
            </a:r>
            <a:endParaRPr/>
          </a:p>
        </p:txBody>
      </p:sp>
      <p:sp>
        <p:nvSpPr>
          <p:cNvPr id="827" name="Google Shape;827;p7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hu-HU"/>
              <a:t>Modern challenges: animerade video om radikalisering </a:t>
            </a:r>
            <a:endParaRPr/>
          </a:p>
          <a:p>
            <a:pPr indent="-228600" lvl="0" marL="228600" rtl="0" algn="l">
              <a:lnSpc>
                <a:spcPct val="90000"/>
              </a:lnSpc>
              <a:spcBef>
                <a:spcPts val="1000"/>
              </a:spcBef>
              <a:spcAft>
                <a:spcPts val="0"/>
              </a:spcAft>
              <a:buClr>
                <a:schemeClr val="dk1"/>
              </a:buClr>
              <a:buSzPts val="2800"/>
              <a:buChar char="•"/>
            </a:pPr>
            <a:r>
              <a:rPr lang="hu-HU"/>
              <a:t>Modern challenges: animerade video om våldsbejakande extremism</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hu-HU"/>
              <a:t>Modern challenges: lektionsplaner om radikalisering och våldsbejakande extremism </a:t>
            </a:r>
            <a:endParaRPr/>
          </a:p>
        </p:txBody>
      </p:sp>
      <p:sp>
        <p:nvSpPr>
          <p:cNvPr id="828" name="Google Shape;828;p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sp>
        <p:nvSpPr>
          <p:cNvPr id="833" name="Google Shape;833;p76"/>
          <p:cNvSpPr txBox="1"/>
          <p:nvPr>
            <p:ph type="title"/>
          </p:nvPr>
        </p:nvSpPr>
        <p:spPr>
          <a:xfrm>
            <a:off x="838200" y="3332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hu-HU"/>
              <a:t>Vidare läsning</a:t>
            </a:r>
            <a:endParaRPr>
              <a:latin typeface="Calibri"/>
              <a:ea typeface="Calibri"/>
              <a:cs typeface="Calibri"/>
              <a:sym typeface="Calibri"/>
            </a:endParaRPr>
          </a:p>
        </p:txBody>
      </p:sp>
      <p:sp>
        <p:nvSpPr>
          <p:cNvPr id="834" name="Google Shape;834;p76"/>
          <p:cNvSpPr txBox="1"/>
          <p:nvPr>
            <p:ph idx="1" type="body"/>
          </p:nvPr>
        </p:nvSpPr>
        <p:spPr>
          <a:xfrm>
            <a:off x="6707660" y="1223438"/>
            <a:ext cx="5181600" cy="467777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00000"/>
              </a:buClr>
              <a:buSzPts val="1800"/>
              <a:buNone/>
            </a:pPr>
            <a:r>
              <a:rPr b="0" i="0" lang="hu-HU" sz="1800" u="none" strike="noStrike">
                <a:solidFill>
                  <a:srgbClr val="000000"/>
                </a:solidFill>
                <a:latin typeface="Calibri"/>
                <a:ea typeface="Calibri"/>
                <a:cs typeface="Calibri"/>
                <a:sym typeface="Calibri"/>
              </a:rPr>
              <a:t>Resur</a:t>
            </a:r>
            <a:r>
              <a:rPr lang="hu-HU" sz="1800">
                <a:solidFill>
                  <a:srgbClr val="000000"/>
                </a:solidFill>
              </a:rPr>
              <a:t>ser</a:t>
            </a:r>
            <a:r>
              <a:rPr b="0" i="0" lang="hu-HU" sz="1800" u="none" strike="noStrike">
                <a:solidFill>
                  <a:srgbClr val="000000"/>
                </a:solidFill>
                <a:latin typeface="Calibri"/>
                <a:ea typeface="Calibri"/>
                <a:cs typeface="Calibri"/>
                <a:sym typeface="Calibri"/>
              </a:rPr>
              <a:t> </a:t>
            </a:r>
            <a:r>
              <a:rPr lang="hu-HU" sz="1800">
                <a:solidFill>
                  <a:srgbClr val="000000"/>
                </a:solidFill>
              </a:rPr>
              <a:t>inom ramen för</a:t>
            </a:r>
            <a:r>
              <a:rPr b="0" i="0" lang="hu-HU" sz="1800" u="none" strike="noStrike">
                <a:solidFill>
                  <a:srgbClr val="000000"/>
                </a:solidFill>
                <a:latin typeface="Calibri"/>
                <a:ea typeface="Calibri"/>
                <a:cs typeface="Calibri"/>
                <a:sym typeface="Calibri"/>
              </a:rPr>
              <a:t> </a:t>
            </a:r>
            <a:r>
              <a:rPr lang="hu-HU" sz="1800">
                <a:solidFill>
                  <a:srgbClr val="000000"/>
                </a:solidFill>
              </a:rPr>
              <a:t>västra</a:t>
            </a:r>
            <a:r>
              <a:rPr b="0" i="0" lang="hu-HU" sz="1800" u="none" strike="noStrike">
                <a:solidFill>
                  <a:srgbClr val="000000"/>
                </a:solidFill>
                <a:latin typeface="Calibri"/>
                <a:ea typeface="Calibri"/>
                <a:cs typeface="Calibri"/>
                <a:sym typeface="Calibri"/>
              </a:rPr>
              <a:t> Balkan: </a:t>
            </a:r>
            <a:endParaRPr/>
          </a:p>
          <a:p>
            <a:pPr indent="0" lvl="0" marL="0" rtl="0" algn="l">
              <a:lnSpc>
                <a:spcPct val="90000"/>
              </a:lnSpc>
              <a:spcBef>
                <a:spcPts val="0"/>
              </a:spcBef>
              <a:spcAft>
                <a:spcPts val="0"/>
              </a:spcAft>
              <a:buClr>
                <a:schemeClr val="dk1"/>
              </a:buClr>
              <a:buSzPts val="1600"/>
              <a:buNone/>
            </a:pPr>
            <a:r>
              <a:t/>
            </a:r>
            <a:endParaRPr b="0" i="0" sz="1600" u="none" strike="noStrike">
              <a:solidFill>
                <a:srgbClr val="000000"/>
              </a:solidFill>
              <a:latin typeface="Calibri"/>
              <a:ea typeface="Calibri"/>
              <a:cs typeface="Calibri"/>
              <a:sym typeface="Calibri"/>
            </a:endParaRPr>
          </a:p>
          <a:p>
            <a:pPr indent="-228600" lvl="0" marL="228600" rtl="0" algn="l">
              <a:lnSpc>
                <a:spcPct val="90000"/>
              </a:lnSpc>
              <a:spcBef>
                <a:spcPts val="0"/>
              </a:spcBef>
              <a:spcAft>
                <a:spcPts val="0"/>
              </a:spcAft>
              <a:buClr>
                <a:srgbClr val="000000"/>
              </a:buClr>
              <a:buSzPts val="1600"/>
              <a:buChar char="•"/>
            </a:pPr>
            <a:r>
              <a:rPr b="0" i="0" lang="hu-HU" sz="1600" u="none" strike="noStrike">
                <a:solidFill>
                  <a:srgbClr val="000000"/>
                </a:solidFill>
                <a:latin typeface="Calibri"/>
                <a:ea typeface="Calibri"/>
                <a:cs typeface="Calibri"/>
                <a:sym typeface="Calibri"/>
              </a:rPr>
              <a:t>Handboken o</a:t>
            </a:r>
            <a:r>
              <a:rPr lang="hu-HU" sz="1600">
                <a:solidFill>
                  <a:srgbClr val="000000"/>
                </a:solidFill>
              </a:rPr>
              <a:t>m</a:t>
            </a:r>
            <a:r>
              <a:rPr b="0" i="0" lang="hu-HU" sz="1600" u="none" strike="noStrike">
                <a:solidFill>
                  <a:srgbClr val="000000"/>
                </a:solidFill>
                <a:latin typeface="Calibri"/>
                <a:ea typeface="Calibri"/>
                <a:cs typeface="Calibri"/>
                <a:sym typeface="Calibri"/>
              </a:rPr>
              <a:t> </a:t>
            </a:r>
            <a:r>
              <a:rPr lang="hu-HU" sz="1600">
                <a:solidFill>
                  <a:srgbClr val="000000"/>
                </a:solidFill>
              </a:rPr>
              <a:t>Balkans</a:t>
            </a:r>
            <a:r>
              <a:rPr b="0" i="0" lang="hu-HU" sz="1600" u="none" strike="noStrike">
                <a:solidFill>
                  <a:srgbClr val="000000"/>
                </a:solidFill>
                <a:latin typeface="Calibri"/>
                <a:ea typeface="Calibri"/>
                <a:cs typeface="Calibri"/>
                <a:sym typeface="Calibri"/>
              </a:rPr>
              <a:t> </a:t>
            </a:r>
            <a:r>
              <a:rPr lang="hu-HU" sz="1600">
                <a:solidFill>
                  <a:srgbClr val="000000"/>
                </a:solidFill>
              </a:rPr>
              <a:t>högerextremistiska</a:t>
            </a:r>
            <a:r>
              <a:rPr b="0" i="0" lang="hu-HU" sz="1600" u="none" strike="noStrike">
                <a:solidFill>
                  <a:srgbClr val="000000"/>
                </a:solidFill>
                <a:latin typeface="Calibri"/>
                <a:ea typeface="Calibri"/>
                <a:cs typeface="Calibri"/>
                <a:sym typeface="Calibri"/>
              </a:rPr>
              <a:t> </a:t>
            </a:r>
            <a:r>
              <a:rPr lang="hu-HU" sz="1600">
                <a:solidFill>
                  <a:srgbClr val="000000"/>
                </a:solidFill>
              </a:rPr>
              <a:t>g</a:t>
            </a:r>
            <a:r>
              <a:rPr b="0" i="0" lang="hu-HU" sz="1600" u="none" strike="noStrike">
                <a:solidFill>
                  <a:srgbClr val="000000"/>
                </a:solidFill>
                <a:latin typeface="Calibri"/>
                <a:ea typeface="Calibri"/>
                <a:cs typeface="Calibri"/>
                <a:sym typeface="Calibri"/>
              </a:rPr>
              <a:t>rup</a:t>
            </a:r>
            <a:r>
              <a:rPr lang="hu-HU" sz="1600">
                <a:solidFill>
                  <a:srgbClr val="000000"/>
                </a:solidFill>
              </a:rPr>
              <a:t>per</a:t>
            </a:r>
            <a:r>
              <a:rPr b="0" i="0" lang="hu-HU" sz="1600" u="none" strike="noStrike">
                <a:solidFill>
                  <a:srgbClr val="000000"/>
                </a:solidFill>
                <a:latin typeface="Calibri"/>
                <a:ea typeface="Calibri"/>
                <a:cs typeface="Calibri"/>
                <a:sym typeface="Calibri"/>
              </a:rPr>
              <a:t>: </a:t>
            </a:r>
            <a:br>
              <a:rPr b="0" i="0" lang="hu-HU" sz="1600" u="none" strike="noStrike">
                <a:solidFill>
                  <a:srgbClr val="000000"/>
                </a:solidFill>
                <a:latin typeface="Calibri"/>
                <a:ea typeface="Calibri"/>
                <a:cs typeface="Calibri"/>
                <a:sym typeface="Calibri"/>
              </a:rPr>
            </a:br>
            <a:r>
              <a:rPr b="0" i="0" lang="hu-HU" sz="1600" u="sng" strike="noStrike">
                <a:solidFill>
                  <a:srgbClr val="1155CC"/>
                </a:solidFill>
                <a:latin typeface="Calibri"/>
                <a:ea typeface="Calibri"/>
                <a:cs typeface="Calibri"/>
                <a:sym typeface="Calibri"/>
                <a:hlinkClick r:id="rId3">
                  <a:extLst>
                    <a:ext uri="{A12FA001-AC4F-418D-AE19-62706E023703}">
                      <ahyp:hlinkClr val="tx"/>
                    </a:ext>
                  </a:extLst>
                </a:hlinkClick>
              </a:rPr>
              <a:t>https://detektor.ba/2022/09/12/handbook-on-balkan-right-wing-groups-insignia-published/?lang=en</a:t>
            </a:r>
            <a:r>
              <a:rPr b="0" i="0" lang="hu-HU" sz="1600" u="none" strike="noStrike">
                <a:solidFill>
                  <a:srgbClr val="000000"/>
                </a:solidFill>
                <a:latin typeface="Calibri"/>
                <a:ea typeface="Calibri"/>
                <a:cs typeface="Calibri"/>
                <a:sym typeface="Calibri"/>
              </a:rPr>
              <a:t> </a:t>
            </a:r>
            <a:br>
              <a:rPr b="0" i="0" lang="hu-HU" sz="1600" u="none" strike="noStrike">
                <a:solidFill>
                  <a:srgbClr val="000000"/>
                </a:solidFill>
                <a:latin typeface="Calibri"/>
                <a:ea typeface="Calibri"/>
                <a:cs typeface="Calibri"/>
                <a:sym typeface="Calibri"/>
              </a:rPr>
            </a:br>
            <a:br>
              <a:rPr b="0" i="0" lang="hu-HU" sz="1600" u="none" strike="noStrike">
                <a:solidFill>
                  <a:srgbClr val="000000"/>
                </a:solidFill>
                <a:latin typeface="Calibri"/>
                <a:ea typeface="Calibri"/>
                <a:cs typeface="Calibri"/>
                <a:sym typeface="Calibri"/>
              </a:rPr>
            </a:br>
            <a:r>
              <a:rPr b="0" i="0" lang="hu-HU" sz="1600" u="none" strike="noStrike">
                <a:solidFill>
                  <a:srgbClr val="000000"/>
                </a:solidFill>
                <a:latin typeface="Calibri"/>
                <a:ea typeface="Calibri"/>
                <a:cs typeface="Calibri"/>
                <a:sym typeface="Calibri"/>
              </a:rPr>
              <a:t>Dire</a:t>
            </a:r>
            <a:r>
              <a:rPr lang="hu-HU" sz="1600">
                <a:solidFill>
                  <a:srgbClr val="000000"/>
                </a:solidFill>
              </a:rPr>
              <a:t>k</a:t>
            </a:r>
            <a:r>
              <a:rPr b="0" i="0" lang="hu-HU" sz="1600" u="none" strike="noStrike">
                <a:solidFill>
                  <a:srgbClr val="000000"/>
                </a:solidFill>
                <a:latin typeface="Calibri"/>
                <a:ea typeface="Calibri"/>
                <a:cs typeface="Calibri"/>
                <a:sym typeface="Calibri"/>
              </a:rPr>
              <a:t>tl</a:t>
            </a:r>
            <a:r>
              <a:rPr lang="hu-HU" sz="1600">
                <a:solidFill>
                  <a:srgbClr val="000000"/>
                </a:solidFill>
              </a:rPr>
              <a:t>ä</a:t>
            </a:r>
            <a:r>
              <a:rPr b="0" i="0" lang="hu-HU" sz="1600" u="none" strike="noStrike">
                <a:solidFill>
                  <a:srgbClr val="000000"/>
                </a:solidFill>
                <a:latin typeface="Calibri"/>
                <a:ea typeface="Calibri"/>
                <a:cs typeface="Calibri"/>
                <a:sym typeface="Calibri"/>
              </a:rPr>
              <a:t>nken t</a:t>
            </a:r>
            <a:r>
              <a:rPr lang="hu-HU" sz="1600">
                <a:solidFill>
                  <a:srgbClr val="000000"/>
                </a:solidFill>
              </a:rPr>
              <a:t>ill</a:t>
            </a:r>
            <a:r>
              <a:rPr b="0" i="0" lang="hu-HU" sz="1600" u="none" strike="noStrike">
                <a:solidFill>
                  <a:srgbClr val="000000"/>
                </a:solidFill>
                <a:latin typeface="Calibri"/>
                <a:ea typeface="Calibri"/>
                <a:cs typeface="Calibri"/>
                <a:sym typeface="Calibri"/>
              </a:rPr>
              <a:t> handboken: </a:t>
            </a:r>
            <a:r>
              <a:rPr b="0" i="0" lang="hu-HU" sz="1600" u="sng" strike="noStrike">
                <a:solidFill>
                  <a:srgbClr val="1155CC"/>
                </a:solidFill>
                <a:latin typeface="Calibri"/>
                <a:ea typeface="Calibri"/>
                <a:cs typeface="Calibri"/>
                <a:sym typeface="Calibri"/>
                <a:hlinkClick r:id="rId4">
                  <a:extLst>
                    <a:ext uri="{A12FA001-AC4F-418D-AE19-62706E023703}">
                      <ahyp:hlinkClr val="tx"/>
                    </a:ext>
                  </a:extLst>
                </a:hlinkClick>
              </a:rPr>
              <a:t>https://detektor.ba/Far-Right%20Movements%20and%20Symbolism%20in%20the%20Western%20Balkans%20-%20A%20Handbook.pdf</a:t>
            </a:r>
            <a:r>
              <a:rPr b="0" i="0" lang="hu-HU" sz="1600" u="none" strike="noStrike">
                <a:solidFill>
                  <a:srgbClr val="000000"/>
                </a:solidFill>
                <a:latin typeface="Calibri"/>
                <a:ea typeface="Calibri"/>
                <a:cs typeface="Calibri"/>
                <a:sym typeface="Calibri"/>
              </a:rPr>
              <a:t> </a:t>
            </a:r>
            <a:br>
              <a:rPr b="0" i="0" lang="hu-HU" sz="1600" u="none" strike="noStrike">
                <a:solidFill>
                  <a:srgbClr val="000000"/>
                </a:solidFill>
                <a:latin typeface="Calibri"/>
                <a:ea typeface="Calibri"/>
                <a:cs typeface="Calibri"/>
                <a:sym typeface="Calibri"/>
              </a:rPr>
            </a:br>
            <a:endParaRPr sz="1600">
              <a:latin typeface="Calibri"/>
              <a:ea typeface="Calibri"/>
              <a:cs typeface="Calibri"/>
              <a:sym typeface="Calibri"/>
            </a:endParaRPr>
          </a:p>
          <a:p>
            <a:pPr indent="-228600" lvl="0" marL="228600" rtl="0" algn="l">
              <a:lnSpc>
                <a:spcPct val="90000"/>
              </a:lnSpc>
              <a:spcBef>
                <a:spcPts val="0"/>
              </a:spcBef>
              <a:spcAft>
                <a:spcPts val="0"/>
              </a:spcAft>
              <a:buClr>
                <a:srgbClr val="000000"/>
              </a:buClr>
              <a:buSzPts val="1600"/>
              <a:buChar char="•"/>
            </a:pPr>
            <a:r>
              <a:rPr lang="hu-HU" sz="1600">
                <a:solidFill>
                  <a:srgbClr val="000000"/>
                </a:solidFill>
              </a:rPr>
              <a:t>Våldsbejakande högere</a:t>
            </a:r>
            <a:r>
              <a:rPr b="0" i="0" lang="hu-HU" sz="1600" u="none" strike="noStrike">
                <a:solidFill>
                  <a:srgbClr val="000000"/>
                </a:solidFill>
                <a:latin typeface="Calibri"/>
                <a:ea typeface="Calibri"/>
                <a:cs typeface="Calibri"/>
                <a:sym typeface="Calibri"/>
              </a:rPr>
              <a:t>xtremism </a:t>
            </a:r>
            <a:r>
              <a:rPr lang="hu-HU" sz="1600">
                <a:solidFill>
                  <a:srgbClr val="000000"/>
                </a:solidFill>
              </a:rPr>
              <a:t>på västra</a:t>
            </a:r>
            <a:r>
              <a:rPr b="0" i="0" lang="hu-HU" sz="1600" u="none" strike="noStrike">
                <a:solidFill>
                  <a:srgbClr val="000000"/>
                </a:solidFill>
                <a:latin typeface="Calibri"/>
                <a:ea typeface="Calibri"/>
                <a:cs typeface="Calibri"/>
                <a:sym typeface="Calibri"/>
              </a:rPr>
              <a:t> Balkan, 2022: </a:t>
            </a:r>
            <a:br>
              <a:rPr lang="hu-HU" sz="1600"/>
            </a:br>
            <a:r>
              <a:rPr b="0" i="0" lang="hu-HU" sz="1600" u="sng" strike="noStrike">
                <a:solidFill>
                  <a:srgbClr val="1155CC"/>
                </a:solidFill>
                <a:latin typeface="Calibri"/>
                <a:ea typeface="Calibri"/>
                <a:cs typeface="Calibri"/>
                <a:sym typeface="Calibri"/>
                <a:hlinkClick r:id="rId5">
                  <a:extLst>
                    <a:ext uri="{A12FA001-AC4F-418D-AE19-62706E023703}">
                      <ahyp:hlinkClr val="tx"/>
                    </a:ext>
                  </a:extLst>
                </a:hlinkClick>
              </a:rPr>
              <a:t>https://home-affairs.ec.europa.eu/whats-new/publications/violent-right-wing-extremism-western-balkans-july-2022_en</a:t>
            </a:r>
            <a:r>
              <a:rPr b="0" i="0" lang="hu-HU" sz="1600" u="none" strike="noStrike">
                <a:solidFill>
                  <a:srgbClr val="000000"/>
                </a:solidFill>
                <a:latin typeface="Calibri"/>
                <a:ea typeface="Calibri"/>
                <a:cs typeface="Calibri"/>
                <a:sym typeface="Calibri"/>
              </a:rPr>
              <a:t> </a:t>
            </a:r>
            <a:br>
              <a:rPr b="0" i="0" lang="hu-HU" sz="1600" u="none" strike="noStrike">
                <a:solidFill>
                  <a:srgbClr val="000000"/>
                </a:solidFill>
                <a:latin typeface="Calibri"/>
                <a:ea typeface="Calibri"/>
                <a:cs typeface="Calibri"/>
                <a:sym typeface="Calibri"/>
              </a:rPr>
            </a:br>
            <a:endParaRPr sz="1600">
              <a:latin typeface="Calibri"/>
              <a:ea typeface="Calibri"/>
              <a:cs typeface="Calibri"/>
              <a:sym typeface="Calibri"/>
            </a:endParaRPr>
          </a:p>
          <a:p>
            <a:pPr indent="-228600" lvl="0" marL="228600" rtl="0" algn="l">
              <a:lnSpc>
                <a:spcPct val="90000"/>
              </a:lnSpc>
              <a:spcBef>
                <a:spcPts val="0"/>
              </a:spcBef>
              <a:spcAft>
                <a:spcPts val="0"/>
              </a:spcAft>
              <a:buClr>
                <a:srgbClr val="000000"/>
              </a:buClr>
              <a:buSzPts val="1600"/>
              <a:buChar char="•"/>
            </a:pPr>
            <a:r>
              <a:rPr b="0" i="0" lang="hu-HU" sz="1600" u="none" strike="noStrike">
                <a:solidFill>
                  <a:srgbClr val="000000"/>
                </a:solidFill>
                <a:latin typeface="Calibri"/>
                <a:ea typeface="Calibri"/>
                <a:cs typeface="Calibri"/>
                <a:sym typeface="Calibri"/>
              </a:rPr>
              <a:t>RAN </a:t>
            </a:r>
            <a:r>
              <a:rPr lang="hu-HU" sz="1600">
                <a:solidFill>
                  <a:srgbClr val="000000"/>
                </a:solidFill>
              </a:rPr>
              <a:t>på västra</a:t>
            </a:r>
            <a:r>
              <a:rPr b="0" i="0" lang="hu-HU" sz="1600" u="none" strike="noStrike">
                <a:solidFill>
                  <a:srgbClr val="000000"/>
                </a:solidFill>
                <a:latin typeface="Calibri"/>
                <a:ea typeface="Calibri"/>
                <a:cs typeface="Calibri"/>
                <a:sym typeface="Calibri"/>
              </a:rPr>
              <a:t> Balkan, Engagemang av samhällsorganisationer i förebyggande </a:t>
            </a:r>
            <a:r>
              <a:rPr lang="hu-HU" sz="1600">
                <a:solidFill>
                  <a:srgbClr val="000000"/>
                </a:solidFill>
              </a:rPr>
              <a:t>och motverkande av </a:t>
            </a:r>
            <a:r>
              <a:rPr b="0" i="0" lang="hu-HU" sz="1600" u="none" strike="noStrike">
                <a:solidFill>
                  <a:srgbClr val="000000"/>
                </a:solidFill>
                <a:latin typeface="Calibri"/>
                <a:ea typeface="Calibri"/>
                <a:cs typeface="Calibri"/>
                <a:sym typeface="Calibri"/>
              </a:rPr>
              <a:t>etno-nationalism </a:t>
            </a:r>
            <a:r>
              <a:rPr lang="hu-HU" sz="1600">
                <a:solidFill>
                  <a:srgbClr val="000000"/>
                </a:solidFill>
              </a:rPr>
              <a:t>och våldsbejakande höger</a:t>
            </a:r>
            <a:r>
              <a:rPr b="0" i="0" lang="hu-HU" sz="1600" u="none" strike="noStrike">
                <a:solidFill>
                  <a:srgbClr val="000000"/>
                </a:solidFill>
                <a:latin typeface="Calibri"/>
                <a:ea typeface="Calibri"/>
                <a:cs typeface="Calibri"/>
                <a:sym typeface="Calibri"/>
              </a:rPr>
              <a:t>extremism, 2022</a:t>
            </a:r>
            <a:br>
              <a:rPr b="0" i="0" lang="hu-HU" sz="1600" u="none" strike="noStrike">
                <a:solidFill>
                  <a:srgbClr val="000000"/>
                </a:solidFill>
                <a:latin typeface="Calibri"/>
                <a:ea typeface="Calibri"/>
                <a:cs typeface="Calibri"/>
                <a:sym typeface="Calibri"/>
              </a:rPr>
            </a:br>
            <a:r>
              <a:rPr b="0" i="0" lang="hu-HU" sz="1600" u="sng" strike="noStrike">
                <a:solidFill>
                  <a:srgbClr val="1155CC"/>
                </a:solidFill>
                <a:latin typeface="Calibri"/>
                <a:ea typeface="Calibri"/>
                <a:cs typeface="Calibri"/>
                <a:sym typeface="Calibri"/>
                <a:hlinkClick r:id="rId6">
                  <a:extLst>
                    <a:ext uri="{A12FA001-AC4F-418D-AE19-62706E023703}">
                      <ahyp:hlinkClr val="tx"/>
                    </a:ext>
                  </a:extLst>
                </a:hlinkClick>
              </a:rPr>
              <a:t>https://home-affairs.ec.europa.eu/whats-new/publications/ran-western-balkans-csos-engaging-prevention-and-countering-ethno-nationalism-and-violent-right-wing_en</a:t>
            </a:r>
            <a:r>
              <a:rPr b="0" i="0" lang="hu-HU" sz="1600" u="none" strike="noStrike">
                <a:solidFill>
                  <a:srgbClr val="000000"/>
                </a:solidFill>
                <a:latin typeface="Calibri"/>
                <a:ea typeface="Calibri"/>
                <a:cs typeface="Calibri"/>
                <a:sym typeface="Calibri"/>
              </a:rPr>
              <a:t> </a:t>
            </a:r>
            <a:endParaRPr sz="1600">
              <a:latin typeface="Calibri"/>
              <a:ea typeface="Calibri"/>
              <a:cs typeface="Calibri"/>
              <a:sym typeface="Calibri"/>
            </a:endParaRPr>
          </a:p>
        </p:txBody>
      </p:sp>
      <p:sp>
        <p:nvSpPr>
          <p:cNvPr id="835" name="Google Shape;835;p76"/>
          <p:cNvSpPr txBox="1"/>
          <p:nvPr>
            <p:ph idx="2" type="body"/>
          </p:nvPr>
        </p:nvSpPr>
        <p:spPr>
          <a:xfrm>
            <a:off x="838200" y="1658790"/>
            <a:ext cx="5181600" cy="4677772"/>
          </a:xfrm>
          <a:prstGeom prst="rect">
            <a:avLst/>
          </a:prstGeom>
          <a:noFill/>
          <a:ln>
            <a:noFill/>
          </a:ln>
        </p:spPr>
        <p:txBody>
          <a:bodyPr anchorCtr="0" anchor="t" bIns="45700" lIns="91425" spcFirstLastPara="1" rIns="91425" wrap="square" tIns="45700">
            <a:normAutofit fontScale="62500"/>
          </a:bodyPr>
          <a:lstStyle/>
          <a:p>
            <a:pPr indent="-228600" lvl="0" marL="228600" rtl="0" algn="l">
              <a:lnSpc>
                <a:spcPct val="90000"/>
              </a:lnSpc>
              <a:spcBef>
                <a:spcPts val="0"/>
              </a:spcBef>
              <a:spcAft>
                <a:spcPts val="0"/>
              </a:spcAft>
              <a:buClr>
                <a:srgbClr val="000000"/>
              </a:buClr>
              <a:buSzPct val="100000"/>
              <a:buChar char="•"/>
            </a:pPr>
            <a:r>
              <a:rPr lang="hu-HU" u="sng">
                <a:solidFill>
                  <a:srgbClr val="000000"/>
                </a:solidFill>
              </a:rPr>
              <a:t>Utvalda </a:t>
            </a:r>
            <a:r>
              <a:rPr b="0" i="0" lang="hu-HU" sz="2800" u="sng">
                <a:solidFill>
                  <a:srgbClr val="000000"/>
                </a:solidFill>
                <a:latin typeface="Calibri"/>
                <a:ea typeface="Calibri"/>
                <a:cs typeface="Calibri"/>
                <a:sym typeface="Calibri"/>
              </a:rPr>
              <a:t>publi</a:t>
            </a:r>
            <a:r>
              <a:rPr lang="hu-HU" u="sng">
                <a:solidFill>
                  <a:srgbClr val="000000"/>
                </a:solidFill>
              </a:rPr>
              <a:t>k</a:t>
            </a:r>
            <a:r>
              <a:rPr b="0" i="0" lang="hu-HU" sz="2800" u="sng">
                <a:solidFill>
                  <a:srgbClr val="000000"/>
                </a:solidFill>
                <a:latin typeface="Calibri"/>
                <a:ea typeface="Calibri"/>
                <a:cs typeface="Calibri"/>
                <a:sym typeface="Calibri"/>
              </a:rPr>
              <a:t>ation</a:t>
            </a:r>
            <a:r>
              <a:rPr lang="hu-HU" u="sng">
                <a:solidFill>
                  <a:srgbClr val="000000"/>
                </a:solidFill>
              </a:rPr>
              <a:t>er</a:t>
            </a:r>
            <a:r>
              <a:rPr b="0" i="0" lang="hu-HU" sz="2800" u="sng">
                <a:solidFill>
                  <a:srgbClr val="000000"/>
                </a:solidFill>
                <a:latin typeface="Calibri"/>
                <a:ea typeface="Calibri"/>
                <a:cs typeface="Calibri"/>
                <a:sym typeface="Calibri"/>
              </a:rPr>
              <a:t> </a:t>
            </a:r>
            <a:r>
              <a:rPr lang="hu-HU" u="sng">
                <a:solidFill>
                  <a:srgbClr val="000000"/>
                </a:solidFill>
              </a:rPr>
              <a:t>av</a:t>
            </a:r>
            <a:r>
              <a:rPr b="0" i="0" lang="hu-HU" sz="2800" u="sng">
                <a:solidFill>
                  <a:srgbClr val="000000"/>
                </a:solidFill>
                <a:latin typeface="Calibri"/>
                <a:ea typeface="Calibri"/>
                <a:cs typeface="Calibri"/>
                <a:sym typeface="Calibri"/>
              </a:rPr>
              <a:t> </a:t>
            </a:r>
            <a:r>
              <a:rPr lang="hu-HU" u="sng">
                <a:solidFill>
                  <a:srgbClr val="000000"/>
                </a:solidFill>
              </a:rPr>
              <a:t>nätverket för kunskapsspridning om radikalisering </a:t>
            </a:r>
            <a:r>
              <a:rPr b="0" i="0" lang="hu-HU" sz="2800" u="sng">
                <a:solidFill>
                  <a:srgbClr val="000000"/>
                </a:solidFill>
                <a:latin typeface="Calibri"/>
                <a:ea typeface="Calibri"/>
                <a:cs typeface="Calibri"/>
                <a:sym typeface="Calibri"/>
              </a:rPr>
              <a:t>(RAN):</a:t>
            </a:r>
            <a:br>
              <a:rPr b="0" i="0" lang="hu-HU" sz="2800" u="none" strike="noStrike">
                <a:solidFill>
                  <a:srgbClr val="000000"/>
                </a:solidFill>
                <a:latin typeface="Calibri"/>
                <a:ea typeface="Calibri"/>
                <a:cs typeface="Calibri"/>
                <a:sym typeface="Calibri"/>
              </a:rPr>
            </a:br>
            <a:br>
              <a:rPr b="0" i="0" lang="hu-HU" sz="2800" u="none" strike="noStrike">
                <a:solidFill>
                  <a:srgbClr val="000000"/>
                </a:solidFill>
                <a:latin typeface="Calibri"/>
                <a:ea typeface="Calibri"/>
                <a:cs typeface="Calibri"/>
                <a:sym typeface="Calibri"/>
              </a:rPr>
            </a:br>
            <a:endParaRPr>
              <a:latin typeface="Calibri"/>
              <a:ea typeface="Calibri"/>
              <a:cs typeface="Calibri"/>
              <a:sym typeface="Calibri"/>
            </a:endParaRPr>
          </a:p>
          <a:p>
            <a:pPr indent="-228600" lvl="0" marL="228600" rtl="0" algn="l">
              <a:lnSpc>
                <a:spcPct val="90000"/>
              </a:lnSpc>
              <a:spcBef>
                <a:spcPts val="0"/>
              </a:spcBef>
              <a:spcAft>
                <a:spcPts val="0"/>
              </a:spcAft>
              <a:buClr>
                <a:srgbClr val="000000"/>
              </a:buClr>
              <a:buSzPct val="100000"/>
              <a:buChar char="•"/>
            </a:pPr>
            <a:r>
              <a:rPr b="0" i="0" lang="hu-HU" sz="2800" u="none" strike="noStrike">
                <a:solidFill>
                  <a:srgbClr val="000000"/>
                </a:solidFill>
                <a:latin typeface="Calibri"/>
                <a:ea typeface="Calibri"/>
                <a:cs typeface="Calibri"/>
                <a:sym typeface="Calibri"/>
              </a:rPr>
              <a:t>RANs </a:t>
            </a:r>
            <a:r>
              <a:rPr lang="hu-HU">
                <a:solidFill>
                  <a:srgbClr val="000000"/>
                </a:solidFill>
              </a:rPr>
              <a:t>f</a:t>
            </a:r>
            <a:r>
              <a:rPr b="0" i="0" lang="hu-HU" sz="2800" u="none" strike="noStrike">
                <a:solidFill>
                  <a:srgbClr val="000000"/>
                </a:solidFill>
                <a:latin typeface="Calibri"/>
                <a:ea typeface="Calibri"/>
                <a:cs typeface="Calibri"/>
                <a:sym typeface="Calibri"/>
              </a:rPr>
              <a:t>a</a:t>
            </a:r>
            <a:r>
              <a:rPr lang="hu-HU">
                <a:solidFill>
                  <a:srgbClr val="000000"/>
                </a:solidFill>
              </a:rPr>
              <a:t>k</a:t>
            </a:r>
            <a:r>
              <a:rPr b="0" i="0" lang="hu-HU" sz="2800" u="none" strike="noStrike">
                <a:solidFill>
                  <a:srgbClr val="000000"/>
                </a:solidFill>
                <a:latin typeface="Calibri"/>
                <a:ea typeface="Calibri"/>
                <a:cs typeface="Calibri"/>
                <a:sym typeface="Calibri"/>
              </a:rPr>
              <a:t>tabok </a:t>
            </a:r>
            <a:r>
              <a:rPr lang="hu-HU">
                <a:solidFill>
                  <a:srgbClr val="000000"/>
                </a:solidFill>
              </a:rPr>
              <a:t>om höger</a:t>
            </a:r>
            <a:r>
              <a:rPr b="0" i="0" lang="hu-HU" sz="2800" u="none" strike="noStrike">
                <a:solidFill>
                  <a:srgbClr val="000000"/>
                </a:solidFill>
                <a:latin typeface="Calibri"/>
                <a:ea typeface="Calibri"/>
                <a:cs typeface="Calibri"/>
                <a:sym typeface="Calibri"/>
              </a:rPr>
              <a:t>extremism, </a:t>
            </a:r>
            <a:r>
              <a:rPr lang="hu-HU">
                <a:solidFill>
                  <a:srgbClr val="000000"/>
                </a:solidFill>
              </a:rPr>
              <a:t>d</a:t>
            </a:r>
            <a:r>
              <a:rPr b="0" i="0" lang="hu-HU" sz="2800" u="none" strike="noStrike">
                <a:solidFill>
                  <a:srgbClr val="000000"/>
                </a:solidFill>
                <a:latin typeface="Calibri"/>
                <a:ea typeface="Calibri"/>
                <a:cs typeface="Calibri"/>
                <a:sym typeface="Calibri"/>
              </a:rPr>
              <a:t>ecember 2019:</a:t>
            </a:r>
            <a:br>
              <a:rPr b="0" i="0" lang="hu-HU" sz="2800" u="none" strike="noStrike">
                <a:solidFill>
                  <a:srgbClr val="000000"/>
                </a:solidFill>
                <a:latin typeface="Calibri"/>
                <a:ea typeface="Calibri"/>
                <a:cs typeface="Calibri"/>
                <a:sym typeface="Calibri"/>
              </a:rPr>
            </a:br>
            <a:r>
              <a:rPr b="0" i="0" lang="hu-HU" sz="2800" u="sng" strike="noStrike">
                <a:solidFill>
                  <a:srgbClr val="1155CC"/>
                </a:solidFill>
                <a:latin typeface="Calibri"/>
                <a:ea typeface="Calibri"/>
                <a:cs typeface="Calibri"/>
                <a:sym typeface="Calibri"/>
                <a:hlinkClick r:id="rId7">
                  <a:extLst>
                    <a:ext uri="{A12FA001-AC4F-418D-AE19-62706E023703}">
                      <ahyp:hlinkClr val="tx"/>
                    </a:ext>
                  </a:extLst>
                </a:hlinkClick>
              </a:rPr>
              <a:t>https://home-affairs.ec.europa.eu/pages/page/factbook-far-right-extremism-december-2019_en</a:t>
            </a:r>
            <a:r>
              <a:rPr b="0" i="0" lang="hu-HU" sz="2800" u="none" strike="noStrike">
                <a:solidFill>
                  <a:srgbClr val="000000"/>
                </a:solidFill>
                <a:latin typeface="Calibri"/>
                <a:ea typeface="Calibri"/>
                <a:cs typeface="Calibri"/>
                <a:sym typeface="Calibri"/>
              </a:rPr>
              <a:t> </a:t>
            </a:r>
            <a:br>
              <a:rPr b="0" i="0" lang="hu-HU" sz="2800" u="none" strike="noStrike">
                <a:solidFill>
                  <a:srgbClr val="000000"/>
                </a:solidFill>
                <a:latin typeface="Calibri"/>
                <a:ea typeface="Calibri"/>
                <a:cs typeface="Calibri"/>
                <a:sym typeface="Calibri"/>
              </a:rPr>
            </a:br>
            <a:br>
              <a:rPr b="0" i="0" lang="hu-HU" sz="2800" u="none" strike="noStrike">
                <a:solidFill>
                  <a:srgbClr val="000000"/>
                </a:solidFill>
                <a:latin typeface="Calibri"/>
                <a:ea typeface="Calibri"/>
                <a:cs typeface="Calibri"/>
                <a:sym typeface="Calibri"/>
              </a:rPr>
            </a:br>
            <a:r>
              <a:rPr b="0" i="0" lang="hu-HU" sz="2800" u="none" strike="noStrike">
                <a:solidFill>
                  <a:srgbClr val="000000"/>
                </a:solidFill>
                <a:latin typeface="Calibri"/>
                <a:ea typeface="Calibri"/>
                <a:cs typeface="Calibri"/>
                <a:sym typeface="Calibri"/>
              </a:rPr>
              <a:t>RANs </a:t>
            </a:r>
            <a:r>
              <a:rPr lang="hu-HU">
                <a:solidFill>
                  <a:srgbClr val="000000"/>
                </a:solidFill>
              </a:rPr>
              <a:t>f</a:t>
            </a:r>
            <a:r>
              <a:rPr b="0" i="0" lang="hu-HU" sz="2800" u="none" strike="noStrike">
                <a:solidFill>
                  <a:srgbClr val="000000"/>
                </a:solidFill>
                <a:latin typeface="Calibri"/>
                <a:ea typeface="Calibri"/>
                <a:cs typeface="Calibri"/>
                <a:sym typeface="Calibri"/>
              </a:rPr>
              <a:t>a</a:t>
            </a:r>
            <a:r>
              <a:rPr lang="hu-HU">
                <a:solidFill>
                  <a:srgbClr val="000000"/>
                </a:solidFill>
              </a:rPr>
              <a:t>k</a:t>
            </a:r>
            <a:r>
              <a:rPr b="0" i="0" lang="hu-HU" sz="2800" u="none" strike="noStrike">
                <a:solidFill>
                  <a:srgbClr val="000000"/>
                </a:solidFill>
                <a:latin typeface="Calibri"/>
                <a:ea typeface="Calibri"/>
                <a:cs typeface="Calibri"/>
                <a:sym typeface="Calibri"/>
              </a:rPr>
              <a:t>tabok </a:t>
            </a:r>
            <a:r>
              <a:rPr lang="hu-HU">
                <a:solidFill>
                  <a:srgbClr val="000000"/>
                </a:solidFill>
              </a:rPr>
              <a:t>om i</a:t>
            </a:r>
            <a:r>
              <a:rPr b="0" i="0" lang="hu-HU" sz="2800" u="none" strike="noStrike">
                <a:solidFill>
                  <a:srgbClr val="000000"/>
                </a:solidFill>
                <a:latin typeface="Calibri"/>
                <a:ea typeface="Calibri"/>
                <a:cs typeface="Calibri"/>
                <a:sym typeface="Calibri"/>
              </a:rPr>
              <a:t>slamistisk extremism, </a:t>
            </a:r>
            <a:r>
              <a:rPr lang="hu-HU">
                <a:solidFill>
                  <a:srgbClr val="000000"/>
                </a:solidFill>
              </a:rPr>
              <a:t>d</a:t>
            </a:r>
            <a:r>
              <a:rPr b="0" i="0" lang="hu-HU" sz="2800" u="none" strike="noStrike">
                <a:solidFill>
                  <a:srgbClr val="000000"/>
                </a:solidFill>
                <a:latin typeface="Calibri"/>
                <a:ea typeface="Calibri"/>
                <a:cs typeface="Calibri"/>
                <a:sym typeface="Calibri"/>
              </a:rPr>
              <a:t>ecember 2019:</a:t>
            </a:r>
            <a:br>
              <a:rPr b="0" i="0" lang="hu-HU" sz="2800" u="none" strike="noStrike">
                <a:solidFill>
                  <a:srgbClr val="000000"/>
                </a:solidFill>
                <a:latin typeface="Calibri"/>
                <a:ea typeface="Calibri"/>
                <a:cs typeface="Calibri"/>
                <a:sym typeface="Calibri"/>
              </a:rPr>
            </a:br>
            <a:r>
              <a:rPr b="0" i="0" lang="hu-HU" sz="2800" u="sng" strike="noStrike">
                <a:solidFill>
                  <a:srgbClr val="1155CC"/>
                </a:solidFill>
                <a:latin typeface="Calibri"/>
                <a:ea typeface="Calibri"/>
                <a:cs typeface="Calibri"/>
                <a:sym typeface="Calibri"/>
                <a:hlinkClick r:id="rId8">
                  <a:extLst>
                    <a:ext uri="{A12FA001-AC4F-418D-AE19-62706E023703}">
                      <ahyp:hlinkClr val="tx"/>
                    </a:ext>
                  </a:extLst>
                </a:hlinkClick>
              </a:rPr>
              <a:t>https://home-affairs.ec.europa.eu/pages/page/factbook-islamist-extremism-december-2019_en</a:t>
            </a:r>
            <a:r>
              <a:rPr b="0" i="0" lang="hu-HU" sz="2800" u="none" strike="noStrike">
                <a:solidFill>
                  <a:srgbClr val="000000"/>
                </a:solidFill>
                <a:latin typeface="Calibri"/>
                <a:ea typeface="Calibri"/>
                <a:cs typeface="Calibri"/>
                <a:sym typeface="Calibri"/>
              </a:rPr>
              <a:t> </a:t>
            </a:r>
            <a:br>
              <a:rPr b="0" i="0" lang="hu-HU" sz="2800" u="none" strike="noStrike">
                <a:solidFill>
                  <a:srgbClr val="000000"/>
                </a:solidFill>
                <a:latin typeface="Calibri"/>
                <a:ea typeface="Calibri"/>
                <a:cs typeface="Calibri"/>
                <a:sym typeface="Calibri"/>
              </a:rPr>
            </a:br>
            <a:br>
              <a:rPr b="0" i="0" lang="hu-HU" sz="2800" u="none" strike="noStrike">
                <a:solidFill>
                  <a:srgbClr val="000000"/>
                </a:solidFill>
                <a:latin typeface="Calibri"/>
                <a:ea typeface="Calibri"/>
                <a:cs typeface="Calibri"/>
                <a:sym typeface="Calibri"/>
              </a:rPr>
            </a:br>
            <a:r>
              <a:rPr b="0" i="0" lang="hu-HU" sz="2800" u="none" strike="noStrike">
                <a:solidFill>
                  <a:srgbClr val="000000"/>
                </a:solidFill>
                <a:latin typeface="Calibri"/>
                <a:ea typeface="Calibri"/>
                <a:cs typeface="Calibri"/>
                <a:sym typeface="Calibri"/>
              </a:rPr>
              <a:t>RAN Spotlight, </a:t>
            </a:r>
            <a:r>
              <a:rPr lang="hu-HU">
                <a:solidFill>
                  <a:srgbClr val="000000"/>
                </a:solidFill>
              </a:rPr>
              <a:t>Kortfattad våldsbejakande höger</a:t>
            </a:r>
            <a:r>
              <a:rPr b="0" i="0" lang="hu-HU" sz="2800" u="none" strike="noStrike">
                <a:solidFill>
                  <a:srgbClr val="000000"/>
                </a:solidFill>
                <a:latin typeface="Calibri"/>
                <a:ea typeface="Calibri"/>
                <a:cs typeface="Calibri"/>
                <a:sym typeface="Calibri"/>
              </a:rPr>
              <a:t>extremism, 2020: </a:t>
            </a:r>
            <a:br>
              <a:rPr b="0" i="0" lang="hu-HU" sz="2800" u="none" strike="noStrike">
                <a:solidFill>
                  <a:srgbClr val="000000"/>
                </a:solidFill>
                <a:latin typeface="Calibri"/>
                <a:ea typeface="Calibri"/>
                <a:cs typeface="Calibri"/>
                <a:sym typeface="Calibri"/>
              </a:rPr>
            </a:br>
            <a:r>
              <a:rPr b="0" i="0" lang="hu-HU" sz="2800" u="sng" strike="noStrike">
                <a:solidFill>
                  <a:srgbClr val="1155CC"/>
                </a:solidFill>
                <a:latin typeface="Calibri"/>
                <a:ea typeface="Calibri"/>
                <a:cs typeface="Calibri"/>
                <a:sym typeface="Calibri"/>
                <a:hlinkClick r:id="rId9">
                  <a:extLst>
                    <a:ext uri="{A12FA001-AC4F-418D-AE19-62706E023703}">
                      <ahyp:hlinkClr val="tx"/>
                    </a:ext>
                  </a:extLst>
                </a:hlinkClick>
              </a:rPr>
              <a:t>https://home-affairs.ec.europa.eu/networks/radicalisation-awareness-network-ran/publications/violent-right-wing-extremism-focus-may-2020_en</a:t>
            </a:r>
            <a:endParaRPr>
              <a:latin typeface="Calibri"/>
              <a:ea typeface="Calibri"/>
              <a:cs typeface="Calibri"/>
              <a:sym typeface="Calibri"/>
            </a:endParaRPr>
          </a:p>
        </p:txBody>
      </p:sp>
      <p:sp>
        <p:nvSpPr>
          <p:cNvPr id="836" name="Google Shape;836;p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sp>
        <p:nvSpPr>
          <p:cNvPr id="842" name="Google Shape;842;p77"/>
          <p:cNvSpPr txBox="1"/>
          <p:nvPr>
            <p:ph idx="1" type="body"/>
          </p:nvPr>
        </p:nvSpPr>
        <p:spPr>
          <a:xfrm>
            <a:off x="871221" y="657225"/>
            <a:ext cx="6687819" cy="4351338"/>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100000"/>
              </a:lnSpc>
              <a:spcBef>
                <a:spcPts val="1200"/>
              </a:spcBef>
              <a:spcAft>
                <a:spcPts val="0"/>
              </a:spcAft>
              <a:buClr>
                <a:schemeClr val="dk1"/>
              </a:buClr>
              <a:buSzPts val="1100"/>
              <a:buFont typeface="Arial"/>
              <a:buNone/>
            </a:pPr>
            <a:r>
              <a:rPr lang="hu-HU" sz="1750">
                <a:solidFill>
                  <a:srgbClr val="141214"/>
                </a:solidFill>
              </a:rPr>
              <a:t>Initiativet ”DARE - Depolariseringsaktivism för ett motståndskraftigt Europa” är uppfört för att inspirera andra att skapa utrymme för kritiskt lärande och en ungdomsledd och handlingsinriktad dialog om olika aktuella utmaningar såsom polarisering, radikalisering, psykisk hälsa, människorättskränkningar. DARE-utbildningsmaterialet syftar till att stärka aktivt medborgarskap och europeiska värderingar samt stödja och främja ungdomsröster och medborgerligt engagemang.</a:t>
            </a:r>
            <a:endParaRPr sz="1750">
              <a:solidFill>
                <a:srgbClr val="141214"/>
              </a:solidFill>
            </a:endParaRPr>
          </a:p>
          <a:p>
            <a:pPr indent="0" lvl="0" marL="0" rtl="0" algn="l">
              <a:lnSpc>
                <a:spcPct val="100000"/>
              </a:lnSpc>
              <a:spcBef>
                <a:spcPts val="1200"/>
              </a:spcBef>
              <a:spcAft>
                <a:spcPts val="0"/>
              </a:spcAft>
              <a:buClr>
                <a:schemeClr val="dk1"/>
              </a:buClr>
              <a:buSzPts val="1100"/>
              <a:buFont typeface="Arial"/>
              <a:buNone/>
            </a:pPr>
            <a:r>
              <a:rPr lang="hu-HU" sz="1750">
                <a:solidFill>
                  <a:srgbClr val="141214"/>
                </a:solidFill>
              </a:rPr>
              <a:t>För mer information, besök projektets webbplats</a:t>
            </a:r>
            <a:r>
              <a:rPr lang="hu-HU" sz="1750"/>
              <a:t>: </a:t>
            </a:r>
            <a:r>
              <a:rPr lang="hu-HU" sz="1750" u="sng">
                <a:solidFill>
                  <a:schemeClr val="hlink"/>
                </a:solidFill>
                <a:hlinkClick r:id="rId3"/>
              </a:rPr>
              <a:t>www.depolarisation.eu</a:t>
            </a:r>
            <a:endParaRPr sz="1750" u="sng"/>
          </a:p>
          <a:p>
            <a:pPr indent="0" lvl="0" marL="0" rtl="0" algn="l">
              <a:lnSpc>
                <a:spcPct val="90000"/>
              </a:lnSpc>
              <a:spcBef>
                <a:spcPts val="1200"/>
              </a:spcBef>
              <a:spcAft>
                <a:spcPts val="0"/>
              </a:spcAft>
              <a:buClr>
                <a:schemeClr val="dk1"/>
              </a:buClr>
              <a:buSzPts val="1800"/>
              <a:buNone/>
            </a:pPr>
            <a:r>
              <a:t/>
            </a:r>
            <a:endParaRPr sz="1800" u="sng"/>
          </a:p>
          <a:p>
            <a:pPr indent="0" lvl="0" marL="0" rtl="0" algn="l">
              <a:lnSpc>
                <a:spcPct val="90000"/>
              </a:lnSpc>
              <a:spcBef>
                <a:spcPts val="1000"/>
              </a:spcBef>
              <a:spcAft>
                <a:spcPts val="0"/>
              </a:spcAft>
              <a:buClr>
                <a:schemeClr val="dk1"/>
              </a:buClr>
              <a:buSzPts val="1800"/>
              <a:buNone/>
            </a:pPr>
            <a:r>
              <a:t/>
            </a:r>
            <a:endParaRPr sz="1800" u="sng"/>
          </a:p>
          <a:p>
            <a:pPr indent="0" lvl="0" marL="0" rtl="0" algn="l">
              <a:lnSpc>
                <a:spcPct val="90000"/>
              </a:lnSpc>
              <a:spcBef>
                <a:spcPts val="1000"/>
              </a:spcBef>
              <a:spcAft>
                <a:spcPts val="0"/>
              </a:spcAft>
              <a:buClr>
                <a:schemeClr val="dk1"/>
              </a:buClr>
              <a:buSzPts val="1800"/>
              <a:buNone/>
            </a:pPr>
            <a:r>
              <a:t/>
            </a:r>
            <a:endParaRPr sz="1800" u="sng"/>
          </a:p>
          <a:p>
            <a:pPr indent="0" lvl="0" marL="0" rtl="0" algn="l">
              <a:lnSpc>
                <a:spcPct val="100000"/>
              </a:lnSpc>
              <a:spcBef>
                <a:spcPts val="1000"/>
              </a:spcBef>
              <a:spcAft>
                <a:spcPts val="0"/>
              </a:spcAft>
              <a:buClr>
                <a:schemeClr val="dk1"/>
              </a:buClr>
              <a:buSzPts val="1800"/>
              <a:buNone/>
            </a:pPr>
            <a:r>
              <a:rPr lang="hu-HU" sz="1650"/>
              <a:t>Detta projekt medfinansierades av Europeiska unionen. Läroplanens innehåll och synpunkter är enbart författarnas ansvar och återspeglar inte de synpunkter som Europeiska unionen eller de genomförandeorganisationerna har. </a:t>
            </a:r>
            <a:endParaRPr sz="1800"/>
          </a:p>
        </p:txBody>
      </p:sp>
      <p:pic>
        <p:nvPicPr>
          <p:cNvPr id="843" name="Google Shape;843;p77"/>
          <p:cNvPicPr preferRelativeResize="0"/>
          <p:nvPr/>
        </p:nvPicPr>
        <p:blipFill rotWithShape="1">
          <a:blip r:embed="rId4">
            <a:alphaModFix/>
          </a:blip>
          <a:srcRect b="0" l="0" r="0" t="0"/>
          <a:stretch/>
        </p:blipFill>
        <p:spPr>
          <a:xfrm>
            <a:off x="7650480" y="309907"/>
            <a:ext cx="4145597" cy="4056989"/>
          </a:xfrm>
          <a:prstGeom prst="rect">
            <a:avLst/>
          </a:prstGeom>
          <a:noFill/>
          <a:ln>
            <a:noFill/>
          </a:ln>
        </p:spPr>
      </p:pic>
      <p:pic>
        <p:nvPicPr>
          <p:cNvPr id="844" name="Google Shape;844;p77"/>
          <p:cNvPicPr preferRelativeResize="0"/>
          <p:nvPr/>
        </p:nvPicPr>
        <p:blipFill rotWithShape="1">
          <a:blip r:embed="rId5">
            <a:alphaModFix/>
          </a:blip>
          <a:srcRect b="0" l="0" r="0" t="13617"/>
          <a:stretch/>
        </p:blipFill>
        <p:spPr>
          <a:xfrm>
            <a:off x="1889760" y="4818842"/>
            <a:ext cx="8412480" cy="1732448"/>
          </a:xfrm>
          <a:prstGeom prst="rect">
            <a:avLst/>
          </a:prstGeom>
          <a:noFill/>
          <a:ln>
            <a:noFill/>
          </a:ln>
        </p:spPr>
      </p:pic>
      <p:pic>
        <p:nvPicPr>
          <p:cNvPr id="845" name="Google Shape;845;p77"/>
          <p:cNvPicPr preferRelativeResize="0"/>
          <p:nvPr/>
        </p:nvPicPr>
        <p:blipFill rotWithShape="1">
          <a:blip r:embed="rId6">
            <a:alphaModFix/>
          </a:blip>
          <a:srcRect b="0" l="0" r="0" t="0"/>
          <a:stretch/>
        </p:blipFill>
        <p:spPr>
          <a:xfrm>
            <a:off x="2343824" y="2790682"/>
            <a:ext cx="3742611" cy="970866"/>
          </a:xfrm>
          <a:prstGeom prst="rect">
            <a:avLst/>
          </a:prstGeom>
          <a:noFill/>
          <a:ln>
            <a:noFill/>
          </a:ln>
        </p:spPr>
      </p:pic>
      <p:sp>
        <p:nvSpPr>
          <p:cNvPr id="846" name="Google Shape;846;p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hu-HU"/>
              <a:t>‹#›</a:t>
            </a:fld>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50" name="Shape 850"/>
        <p:cNvGrpSpPr/>
        <p:nvPr/>
      </p:nvGrpSpPr>
      <p:grpSpPr>
        <a:xfrm>
          <a:off x="0" y="0"/>
          <a:ext cx="0" cy="0"/>
          <a:chOff x="0" y="0"/>
          <a:chExt cx="0" cy="0"/>
        </a:xfrm>
      </p:grpSpPr>
      <p:sp>
        <p:nvSpPr>
          <p:cNvPr id="851" name="Google Shape;851;p7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52" name="Google Shape;852;p78"/>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53" name="Google Shape;853;p78"/>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54" name="Google Shape;854;p78"/>
          <p:cNvSpPr txBox="1"/>
          <p:nvPr>
            <p:ph type="ctrTitle"/>
          </p:nvPr>
        </p:nvSpPr>
        <p:spPr>
          <a:xfrm>
            <a:off x="1320867" y="1564844"/>
            <a:ext cx="9231410" cy="354204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r>
              <a:rPr b="1" lang="hu-HU" sz="4800"/>
              <a:t>Tack för uppmärksamhet! </a:t>
            </a:r>
            <a:br>
              <a:rPr b="1" lang="hu-HU" sz="4800"/>
            </a:br>
            <a:br>
              <a:rPr b="1" lang="hu-HU" sz="4800"/>
            </a:br>
            <a:endParaRPr sz="4800"/>
          </a:p>
        </p:txBody>
      </p:sp>
    </p:spTree>
  </p:cSld>
  <p:clrMapOvr>
    <a:masterClrMapping/>
  </p:clrMapOvr>
</p:sld>
</file>

<file path=ppt/theme/theme1.xml><?xml version="1.0" encoding="utf-8"?>
<a:theme xmlns:a="http://schemas.openxmlformats.org/drawingml/2006/main" xmlns:r="http://schemas.openxmlformats.org/officeDocument/2006/relationships" name="Office-té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té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2022-12-20T11:34:10Z</dcterms:created>
  <dc:creator>Zsuzsanna Z Papp (elev)</dc:creator>
</cp:coreProperties>
</file>