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Lst>
  <p:sldSz cy="6858000" cx="12192000"/>
  <p:notesSz cx="6858000" cy="9144000"/>
  <p:embeddedFontLst>
    <p:embeddedFont>
      <p:font typeface="Lato"/>
      <p:regular r:id="rId85"/>
      <p:bold r:id="rId86"/>
      <p:italic r:id="rId87"/>
      <p:boldItalic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89" roundtripDataSignature="AMtx7mjKcvPNwFR3qHnPwGH67EPoe02lh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EE0B136-6756-48F2-82D6-FBB7736CDCE5}">
  <a:tblStyle styleId="{FEE0B136-6756-48F2-82D6-FBB7736CDCE5}"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font" Target="fonts/Lato-bold.fntdata"/><Relationship Id="rId41" Type="http://schemas.openxmlformats.org/officeDocument/2006/relationships/slide" Target="slides/slide35.xml"/><Relationship Id="rId85" Type="http://schemas.openxmlformats.org/officeDocument/2006/relationships/font" Target="fonts/Lato-regular.fntdata"/><Relationship Id="rId44" Type="http://schemas.openxmlformats.org/officeDocument/2006/relationships/slide" Target="slides/slide38.xml"/><Relationship Id="rId88" Type="http://schemas.openxmlformats.org/officeDocument/2006/relationships/font" Target="fonts/Lato-boldItalic.fntdata"/><Relationship Id="rId43" Type="http://schemas.openxmlformats.org/officeDocument/2006/relationships/slide" Target="slides/slide37.xml"/><Relationship Id="rId87" Type="http://schemas.openxmlformats.org/officeDocument/2006/relationships/font" Target="fonts/Lato-italic.fntdata"/><Relationship Id="rId46" Type="http://schemas.openxmlformats.org/officeDocument/2006/relationships/slide" Target="slides/slide40.xml"/><Relationship Id="rId45" Type="http://schemas.openxmlformats.org/officeDocument/2006/relationships/slide" Target="slides/slide39.xml"/><Relationship Id="rId89" Type="http://customschemas.google.com/relationships/presentationmetadata" Target="meta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hu-H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ome-affairs.ec.europa.eu/pages/page/factbook-islamist-extremism-december-2019_en"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 name="Google Shape;17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To humanize the target population</a:t>
            </a:r>
            <a:endParaRPr/>
          </a:p>
        </p:txBody>
      </p:sp>
      <p:sp>
        <p:nvSpPr>
          <p:cNvPr id="199" name="Google Shape;19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0" name="Google Shape;24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6" name="Google Shape;25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0" name="Google Shape;33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8" name="Google Shape;34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1" name="Google Shape;38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2" name="Google Shape;40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1" name="Google Shape;41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8" name="Google Shape;42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9" name="Google Shape;44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6" name="Google Shape;45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2" name="Google Shape;47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4" name="Google Shape;50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3" name="Google Shape;51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9" name="Google Shape;51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https://balkaninsight.com/2020/11/06/in-bosnian-river-town-far-right-symbols-and-a-link-to-ukraine/ </a:t>
            </a:r>
            <a:endParaRPr/>
          </a:p>
        </p:txBody>
      </p:sp>
      <p:sp>
        <p:nvSpPr>
          <p:cNvPr id="528" name="Google Shape;528;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https://balkaninsight.com/2020/05/12/ultra-right-groups-show-their-face-in-bosnian-town/ </a:t>
            </a:r>
            <a:endParaRPr/>
          </a:p>
        </p:txBody>
      </p:sp>
      <p:sp>
        <p:nvSpPr>
          <p:cNvPr id="549" name="Google Shape;549;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Further references in the </a:t>
            </a:r>
            <a:r>
              <a:rPr b="0" i="0" lang="hu-HU" sz="1800" u="none" strike="noStrike">
                <a:solidFill>
                  <a:srgbClr val="000000"/>
                </a:solidFill>
                <a:latin typeface="Arial"/>
                <a:ea typeface="Arial"/>
                <a:cs typeface="Arial"/>
                <a:sym typeface="Arial"/>
              </a:rPr>
              <a:t>RAN Factbook on Islamist extremism, December 2019:</a:t>
            </a:r>
            <a:br>
              <a:rPr b="0" i="0" lang="hu-HU" sz="1800" u="none" strike="noStrike">
                <a:solidFill>
                  <a:srgbClr val="000000"/>
                </a:solidFill>
                <a:latin typeface="Arial"/>
                <a:ea typeface="Arial"/>
                <a:cs typeface="Arial"/>
                <a:sym typeface="Arial"/>
              </a:rPr>
            </a:br>
            <a:r>
              <a:rPr b="0" i="0" lang="hu-HU" sz="1800" u="sng" strike="noStrike">
                <a:solidFill>
                  <a:srgbClr val="1155CC"/>
                </a:solidFill>
                <a:latin typeface="Arial"/>
                <a:ea typeface="Arial"/>
                <a:cs typeface="Arial"/>
                <a:sym typeface="Arial"/>
                <a:hlinkClick r:id="rId2">
                  <a:extLst>
                    <a:ext uri="{A12FA001-AC4F-418D-AE19-62706E023703}">
                      <ahyp:hlinkClr val="tx"/>
                    </a:ext>
                  </a:extLst>
                </a:hlinkClick>
              </a:rPr>
              <a:t>https://home-affairs.ec.europa.eu/pages/page/factbook-islamist-extremism-december-2019_en</a:t>
            </a:r>
            <a:r>
              <a:rPr b="0" i="0" lang="hu-HU" sz="1800" u="none" strike="noStrike">
                <a:solidFill>
                  <a:srgbClr val="000000"/>
                </a:solidFill>
                <a:latin typeface="Arial"/>
                <a:ea typeface="Arial"/>
                <a:cs typeface="Arial"/>
                <a:sym typeface="Arial"/>
              </a:rPr>
              <a:t> </a:t>
            </a:r>
            <a:endParaRPr/>
          </a:p>
        </p:txBody>
      </p:sp>
      <p:sp>
        <p:nvSpPr>
          <p:cNvPr id="569" name="Google Shape;569;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0" name="Google Shape;58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7" name="Google Shape;58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3" name="Google Shape;603;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1" name="Google Shape;61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6" name="Google Shape;62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3" name="Google Shape;63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0" name="Google Shape;64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9" name="Google Shape;64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6" name="Google Shape;656;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5" name="Google Shape;665;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4" name="Google Shape;674;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3" name="Google Shape;683;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2" name="Google Shape;692;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3" name="Google Shape;693;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2" name="Google Shape;702;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3" name="Google Shape;703;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3" name="Google Shape;713;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0" name="Google Shape;720;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7" name="Google Shape;727;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6" name="Google Shape;736;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3" name="Google Shape;74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0" name="Google Shape;750;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1" name="Google Shape;751;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8" name="Google Shape;758;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Izvor: RAN Overview paper, The role of civil society organisations in exit work (2022)</a:t>
            </a:r>
            <a:br>
              <a:rPr lang="hu-HU"/>
            </a:br>
            <a:r>
              <a:rPr lang="hu-HU"/>
              <a:t>https://home-affairs.ec.europa.eu/whats-new/publications/role-civil-society-organisations-exit-work-may-2022_en </a:t>
            </a:r>
            <a:endParaRPr/>
          </a:p>
        </p:txBody>
      </p:sp>
      <p:sp>
        <p:nvSpPr>
          <p:cNvPr id="766" name="Google Shape;766;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4" name="Google Shape;774;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2" name="Google Shape;782;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9" name="Google Shape;789;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7" name="Google Shape;797;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8" name="Google Shape;798;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5" name="Google Shape;805;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2" name="Google Shape;812;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1" name="Google Shape;821;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8" name="Google Shape;828;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6" name="Google Shape;836;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4" name="Google Shape;844;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3" name="Google Shape;853;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0" name="Google Shape;860;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0" name="Google Shape;870;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5" name="Google Shape;885;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3" name="Google Shape;893;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0" name="Google Shape;900;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8" name="Google Shape;908;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9" name="Google Shape;909;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8" name="Google Shape;918;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type="title">
  <p:cSld name="TITLE">
    <p:spTree>
      <p:nvGrpSpPr>
        <p:cNvPr id="15" name="Shape 15"/>
        <p:cNvGrpSpPr/>
        <p:nvPr/>
      </p:nvGrpSpPr>
      <p:grpSpPr>
        <a:xfrm>
          <a:off x="0" y="0"/>
          <a:ext cx="0" cy="0"/>
          <a:chOff x="0" y="0"/>
          <a:chExt cx="0" cy="0"/>
        </a:xfrm>
      </p:grpSpPr>
      <p:sp>
        <p:nvSpPr>
          <p:cNvPr id="16" name="Google Shape;16;p8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21" name="Shape 21"/>
        <p:cNvGrpSpPr/>
        <p:nvPr/>
      </p:nvGrpSpPr>
      <p:grpSpPr>
        <a:xfrm>
          <a:off x="0" y="0"/>
          <a:ext cx="0" cy="0"/>
          <a:chOff x="0" y="0"/>
          <a:chExt cx="0" cy="0"/>
        </a:xfrm>
      </p:grpSpPr>
      <p:sp>
        <p:nvSpPr>
          <p:cNvPr id="22" name="Google Shape;22;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type="secHead">
  <p:cSld name="SECTION_HEADER">
    <p:spTree>
      <p:nvGrpSpPr>
        <p:cNvPr id="27" name="Shape 27"/>
        <p:cNvGrpSpPr/>
        <p:nvPr/>
      </p:nvGrpSpPr>
      <p:grpSpPr>
        <a:xfrm>
          <a:off x="0" y="0"/>
          <a:ext cx="0" cy="0"/>
          <a:chOff x="0" y="0"/>
          <a:chExt cx="0" cy="0"/>
        </a:xfrm>
      </p:grpSpPr>
      <p:sp>
        <p:nvSpPr>
          <p:cNvPr id="28" name="Google Shape;28;p8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8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33" name="Shape 33"/>
        <p:cNvGrpSpPr/>
        <p:nvPr/>
      </p:nvGrpSpPr>
      <p:grpSpPr>
        <a:xfrm>
          <a:off x="0" y="0"/>
          <a:ext cx="0" cy="0"/>
          <a:chOff x="0" y="0"/>
          <a:chExt cx="0" cy="0"/>
        </a:xfrm>
      </p:grpSpPr>
      <p:sp>
        <p:nvSpPr>
          <p:cNvPr id="34" name="Google Shape;34;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8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8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40" name="Shape 40"/>
        <p:cNvGrpSpPr/>
        <p:nvPr/>
      </p:nvGrpSpPr>
      <p:grpSpPr>
        <a:xfrm>
          <a:off x="0" y="0"/>
          <a:ext cx="0" cy="0"/>
          <a:chOff x="0" y="0"/>
          <a:chExt cx="0" cy="0"/>
        </a:xfrm>
      </p:grpSpPr>
      <p:sp>
        <p:nvSpPr>
          <p:cNvPr id="41" name="Google Shape;41;p9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9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9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9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9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49" name="Shape 49"/>
        <p:cNvGrpSpPr/>
        <p:nvPr/>
      </p:nvGrpSpPr>
      <p:grpSpPr>
        <a:xfrm>
          <a:off x="0" y="0"/>
          <a:ext cx="0" cy="0"/>
          <a:chOff x="0" y="0"/>
          <a:chExt cx="0" cy="0"/>
        </a:xfrm>
      </p:grpSpPr>
      <p:sp>
        <p:nvSpPr>
          <p:cNvPr id="50" name="Google Shape;50;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54" name="Shape 54"/>
        <p:cNvGrpSpPr/>
        <p:nvPr/>
      </p:nvGrpSpPr>
      <p:grpSpPr>
        <a:xfrm>
          <a:off x="0" y="0"/>
          <a:ext cx="0" cy="0"/>
          <a:chOff x="0" y="0"/>
          <a:chExt cx="0" cy="0"/>
        </a:xfrm>
      </p:grpSpPr>
      <p:sp>
        <p:nvSpPr>
          <p:cNvPr id="55" name="Google Shape;55;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type="objTx">
  <p:cSld name="OBJECT_WITH_CAPTION_TEXT">
    <p:spTree>
      <p:nvGrpSpPr>
        <p:cNvPr id="58" name="Shape 58"/>
        <p:cNvGrpSpPr/>
        <p:nvPr/>
      </p:nvGrpSpPr>
      <p:grpSpPr>
        <a:xfrm>
          <a:off x="0" y="0"/>
          <a:ext cx="0" cy="0"/>
          <a:chOff x="0" y="0"/>
          <a:chExt cx="0" cy="0"/>
        </a:xfrm>
      </p:grpSpPr>
      <p:sp>
        <p:nvSpPr>
          <p:cNvPr id="59" name="Google Shape;59;p9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type="picTx">
  <p:cSld name="PICTURE_WITH_CAPTION_TEXT">
    <p:spTree>
      <p:nvGrpSpPr>
        <p:cNvPr id="65" name="Shape 65"/>
        <p:cNvGrpSpPr/>
        <p:nvPr/>
      </p:nvGrpSpPr>
      <p:grpSpPr>
        <a:xfrm>
          <a:off x="0" y="0"/>
          <a:ext cx="0" cy="0"/>
          <a:chOff x="0" y="0"/>
          <a:chExt cx="0" cy="0"/>
        </a:xfrm>
      </p:grpSpPr>
      <p:sp>
        <p:nvSpPr>
          <p:cNvPr id="66" name="Google Shape;66;p10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0"/>
          <p:cNvSpPr/>
          <p:nvPr>
            <p:ph idx="2" type="pic"/>
          </p:nvPr>
        </p:nvSpPr>
        <p:spPr>
          <a:xfrm>
            <a:off x="5183188" y="987425"/>
            <a:ext cx="6172200" cy="4873625"/>
          </a:xfrm>
          <a:prstGeom prst="rect">
            <a:avLst/>
          </a:prstGeom>
          <a:noFill/>
          <a:ln>
            <a:noFill/>
          </a:ln>
        </p:spPr>
      </p:sp>
      <p:sp>
        <p:nvSpPr>
          <p:cNvPr id="68" name="Google Shape;68;p10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72" name="Shape 72"/>
        <p:cNvGrpSpPr/>
        <p:nvPr/>
      </p:nvGrpSpPr>
      <p:grpSpPr>
        <a:xfrm>
          <a:off x="0" y="0"/>
          <a:ext cx="0" cy="0"/>
          <a:chOff x="0" y="0"/>
          <a:chExt cx="0" cy="0"/>
        </a:xfrm>
      </p:grpSpPr>
      <p:sp>
        <p:nvSpPr>
          <p:cNvPr id="73" name="Google Shape;73;p1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0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type="vertTitleAndTx">
  <p:cSld name="VERTICAL_TITLE_AND_VERTICAL_TEXT">
    <p:spTree>
      <p:nvGrpSpPr>
        <p:cNvPr id="78" name="Shape 78"/>
        <p:cNvGrpSpPr/>
        <p:nvPr/>
      </p:nvGrpSpPr>
      <p:grpSpPr>
        <a:xfrm>
          <a:off x="0" y="0"/>
          <a:ext cx="0" cy="0"/>
          <a:chOff x="0" y="0"/>
          <a:chExt cx="0" cy="0"/>
        </a:xfrm>
      </p:grpSpPr>
      <p:sp>
        <p:nvSpPr>
          <p:cNvPr id="79" name="Google Shape;79;p10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0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ím és tartalom" type="obj">
  <p:cSld name="OBJECT">
    <p:spTree>
      <p:nvGrpSpPr>
        <p:cNvPr id="90" name="Shape 90"/>
        <p:cNvGrpSpPr/>
        <p:nvPr/>
      </p:nvGrpSpPr>
      <p:grpSpPr>
        <a:xfrm>
          <a:off x="0" y="0"/>
          <a:ext cx="0" cy="0"/>
          <a:chOff x="0" y="0"/>
          <a:chExt cx="0" cy="0"/>
        </a:xfrm>
      </p:grpSpPr>
      <p:sp>
        <p:nvSpPr>
          <p:cNvPr id="91" name="Google Shape;91;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ímdia" type="title">
  <p:cSld name="TITLE">
    <p:spTree>
      <p:nvGrpSpPr>
        <p:cNvPr id="96" name="Shape 96"/>
        <p:cNvGrpSpPr/>
        <p:nvPr/>
      </p:nvGrpSpPr>
      <p:grpSpPr>
        <a:xfrm>
          <a:off x="0" y="0"/>
          <a:ext cx="0" cy="0"/>
          <a:chOff x="0" y="0"/>
          <a:chExt cx="0" cy="0"/>
        </a:xfrm>
      </p:grpSpPr>
      <p:sp>
        <p:nvSpPr>
          <p:cNvPr id="97" name="Google Shape;97;p8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8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9" name="Google Shape;99;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zakaszfejléc" type="secHead">
  <p:cSld name="SECTION_HEADER">
    <p:spTree>
      <p:nvGrpSpPr>
        <p:cNvPr id="102" name="Shape 102"/>
        <p:cNvGrpSpPr/>
        <p:nvPr/>
      </p:nvGrpSpPr>
      <p:grpSpPr>
        <a:xfrm>
          <a:off x="0" y="0"/>
          <a:ext cx="0" cy="0"/>
          <a:chOff x="0" y="0"/>
          <a:chExt cx="0" cy="0"/>
        </a:xfrm>
      </p:grpSpPr>
      <p:sp>
        <p:nvSpPr>
          <p:cNvPr id="103" name="Google Shape;103;p8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8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5" name="Google Shape;105;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artalomrész" type="twoObj">
  <p:cSld name="TWO_OBJECTS">
    <p:spTree>
      <p:nvGrpSpPr>
        <p:cNvPr id="108" name="Shape 108"/>
        <p:cNvGrpSpPr/>
        <p:nvPr/>
      </p:nvGrpSpPr>
      <p:grpSpPr>
        <a:xfrm>
          <a:off x="0" y="0"/>
          <a:ext cx="0" cy="0"/>
          <a:chOff x="0" y="0"/>
          <a:chExt cx="0" cy="0"/>
        </a:xfrm>
      </p:grpSpPr>
      <p:sp>
        <p:nvSpPr>
          <p:cNvPr id="109" name="Google Shape;109;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8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8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Összehasonlítás" type="twoTxTwoObj">
  <p:cSld name="TWO_OBJECTS_WITH_TEXT">
    <p:spTree>
      <p:nvGrpSpPr>
        <p:cNvPr id="115" name="Shape 115"/>
        <p:cNvGrpSpPr/>
        <p:nvPr/>
      </p:nvGrpSpPr>
      <p:grpSpPr>
        <a:xfrm>
          <a:off x="0" y="0"/>
          <a:ext cx="0" cy="0"/>
          <a:chOff x="0" y="0"/>
          <a:chExt cx="0" cy="0"/>
        </a:xfrm>
      </p:grpSpPr>
      <p:sp>
        <p:nvSpPr>
          <p:cNvPr id="116" name="Google Shape;116;p8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8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8" name="Google Shape;118;p8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8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8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sak cím" type="titleOnly">
  <p:cSld name="TITLE_ONLY">
    <p:spTree>
      <p:nvGrpSpPr>
        <p:cNvPr id="124" name="Shape 124"/>
        <p:cNvGrpSpPr/>
        <p:nvPr/>
      </p:nvGrpSpPr>
      <p:grpSpPr>
        <a:xfrm>
          <a:off x="0" y="0"/>
          <a:ext cx="0" cy="0"/>
          <a:chOff x="0" y="0"/>
          <a:chExt cx="0" cy="0"/>
        </a:xfrm>
      </p:grpSpPr>
      <p:sp>
        <p:nvSpPr>
          <p:cNvPr id="125" name="Google Shape;125;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Üres" type="blank">
  <p:cSld name="BLANK">
    <p:spTree>
      <p:nvGrpSpPr>
        <p:cNvPr id="129" name="Shape 129"/>
        <p:cNvGrpSpPr/>
        <p:nvPr/>
      </p:nvGrpSpPr>
      <p:grpSpPr>
        <a:xfrm>
          <a:off x="0" y="0"/>
          <a:ext cx="0" cy="0"/>
          <a:chOff x="0" y="0"/>
          <a:chExt cx="0" cy="0"/>
        </a:xfrm>
      </p:grpSpPr>
      <p:sp>
        <p:nvSpPr>
          <p:cNvPr id="130" name="Google Shape;130;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talomrész képaláírással" type="objTx">
  <p:cSld name="OBJECT_WITH_CAPTION_TEXT">
    <p:spTree>
      <p:nvGrpSpPr>
        <p:cNvPr id="133" name="Shape 133"/>
        <p:cNvGrpSpPr/>
        <p:nvPr/>
      </p:nvGrpSpPr>
      <p:grpSpPr>
        <a:xfrm>
          <a:off x="0" y="0"/>
          <a:ext cx="0" cy="0"/>
          <a:chOff x="0" y="0"/>
          <a:chExt cx="0" cy="0"/>
        </a:xfrm>
      </p:grpSpPr>
      <p:sp>
        <p:nvSpPr>
          <p:cNvPr id="134" name="Google Shape;134;p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9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6" name="Google Shape;136;p9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7" name="Google Shape;137;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ép képaláírással" type="picTx">
  <p:cSld name="PICTURE_WITH_CAPTION_TEXT">
    <p:spTree>
      <p:nvGrpSpPr>
        <p:cNvPr id="140" name="Shape 140"/>
        <p:cNvGrpSpPr/>
        <p:nvPr/>
      </p:nvGrpSpPr>
      <p:grpSpPr>
        <a:xfrm>
          <a:off x="0" y="0"/>
          <a:ext cx="0" cy="0"/>
          <a:chOff x="0" y="0"/>
          <a:chExt cx="0" cy="0"/>
        </a:xfrm>
      </p:grpSpPr>
      <p:sp>
        <p:nvSpPr>
          <p:cNvPr id="141" name="Google Shape;141;p9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93"/>
          <p:cNvSpPr/>
          <p:nvPr>
            <p:ph idx="2" type="pic"/>
          </p:nvPr>
        </p:nvSpPr>
        <p:spPr>
          <a:xfrm>
            <a:off x="5183188" y="987425"/>
            <a:ext cx="6172200" cy="4873625"/>
          </a:xfrm>
          <a:prstGeom prst="rect">
            <a:avLst/>
          </a:prstGeom>
          <a:noFill/>
          <a:ln>
            <a:noFill/>
          </a:ln>
        </p:spPr>
      </p:sp>
      <p:sp>
        <p:nvSpPr>
          <p:cNvPr id="143" name="Google Shape;143;p9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4" name="Google Shape;144;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ím és függőleges szöveg" type="vertTx">
  <p:cSld name="VERTICAL_TEXT">
    <p:spTree>
      <p:nvGrpSpPr>
        <p:cNvPr id="147" name="Shape 147"/>
        <p:cNvGrpSpPr/>
        <p:nvPr/>
      </p:nvGrpSpPr>
      <p:grpSpPr>
        <a:xfrm>
          <a:off x="0" y="0"/>
          <a:ext cx="0" cy="0"/>
          <a:chOff x="0" y="0"/>
          <a:chExt cx="0" cy="0"/>
        </a:xfrm>
      </p:grpSpPr>
      <p:sp>
        <p:nvSpPr>
          <p:cNvPr id="148" name="Google Shape;148;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9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üggőleges cím és szöveg" type="vertTitleAndTx">
  <p:cSld name="VERTICAL_TITLE_AND_VERTICAL_TEXT">
    <p:spTree>
      <p:nvGrpSpPr>
        <p:cNvPr id="153" name="Shape 153"/>
        <p:cNvGrpSpPr/>
        <p:nvPr/>
      </p:nvGrpSpPr>
      <p:grpSpPr>
        <a:xfrm>
          <a:off x="0" y="0"/>
          <a:ext cx="0" cy="0"/>
          <a:chOff x="0" y="0"/>
          <a:chExt cx="0" cy="0"/>
        </a:xfrm>
      </p:grpSpPr>
      <p:sp>
        <p:nvSpPr>
          <p:cNvPr id="154" name="Google Shape;154;p9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9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8" name="Google Shape;88;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9" name="Google Shape;89;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depolarisation.eu/" TargetMode="External"/><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16.png"/><Relationship Id="rId5"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16.png"/><Relationship Id="rId5"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16.png"/><Relationship Id="rId5"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1.png"/><Relationship Id="rId4" Type="http://schemas.openxmlformats.org/officeDocument/2006/relationships/image" Target="../media/image30.png"/><Relationship Id="rId5"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hyperlink" Target="https://assets.publishing.service.gov.uk/government/uploads/system/uploads/attachment_data/file/964567/6.6271_HO_HMG_Channel_Duty_Guidance_v14_Web.pdf" TargetMode="Externa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6.jpg"/><Relationship Id="rId4" Type="http://schemas.openxmlformats.org/officeDocument/2006/relationships/image" Target="../media/image2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3.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3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3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4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3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hyperlink" Target="https://www.barnsley.gov.uk/services/community-safety-and-crime/prevent-and-channel/" TargetMode="External"/><Relationship Id="rId4" Type="http://schemas.openxmlformats.org/officeDocument/2006/relationships/hyperlink" Target="https://assets.publishing.service.gov.uk/government/uploads/system/uploads/attachment_data/file/964567/6.6271_HO_HMG_Channel_Duty_Guidance_v14_Web.pdf"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4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5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4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4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hyperlink" Target="https://home-affairs.ec.europa.eu/networks/radicalisation-awareness-network-ran/collection-inspiring-practices/ran-practices/bounce-resilience-tools_en#contact-details"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s://home-affairs.ec.europa.eu/networks/radicalisation-awareness-network-ran/collection-inspiring-practices/ran-practices/bounce-resilience-tools_en#contact-details" TargetMode="External"/><Relationship Id="rId4" Type="http://schemas.openxmlformats.org/officeDocument/2006/relationships/image" Target="../media/image38.png"/><Relationship Id="rId5" Type="http://schemas.openxmlformats.org/officeDocument/2006/relationships/image" Target="../media/image47.png"/><Relationship Id="rId6" Type="http://schemas.openxmlformats.org/officeDocument/2006/relationships/image" Target="../media/image4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hyperlink" Target="https://arktos.be/en/ondersteuning/bounceup" TargetMode="External"/><Relationship Id="rId4" Type="http://schemas.openxmlformats.org/officeDocument/2006/relationships/image" Target="../media/image4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hyperlink" Target="https://detektor.ba/2022/09/12/handbook-on-balkan-right-wing-groups-insignia-published/?lang=en" TargetMode="External"/><Relationship Id="rId4" Type="http://schemas.openxmlformats.org/officeDocument/2006/relationships/hyperlink" Target="https://detektor.ba/Far-Right%20Movements%20and%20Symbolism%20in%20the%20Western%20Balkans%20-%20A%20Handbook.pdf" TargetMode="External"/><Relationship Id="rId9" Type="http://schemas.openxmlformats.org/officeDocument/2006/relationships/hyperlink" Target="https://home-affairs.ec.europa.eu/networks/radicalisation-awareness-network-ran/publications/violent-right-wing-extremism-focus-may-2020_en" TargetMode="External"/><Relationship Id="rId5" Type="http://schemas.openxmlformats.org/officeDocument/2006/relationships/hyperlink" Target="https://home-affairs.ec.europa.eu/whats-new/publications/violent-right-wing-extremism-western-balkans-july-2022_en" TargetMode="External"/><Relationship Id="rId6" Type="http://schemas.openxmlformats.org/officeDocument/2006/relationships/hyperlink" Target="https://home-affairs.ec.europa.eu/whats-new/publications/ran-western-balkans-csos-engaging-prevention-and-countering-ethno-nationalism-and-violent-right-wing_en" TargetMode="External"/><Relationship Id="rId7" Type="http://schemas.openxmlformats.org/officeDocument/2006/relationships/hyperlink" Target="https://home-affairs.ec.europa.eu/pages/page/factbook-far-right-extremism-december-2019_en" TargetMode="External"/><Relationship Id="rId8" Type="http://schemas.openxmlformats.org/officeDocument/2006/relationships/hyperlink" Target="https://home-affairs.ec.europa.eu/pages/page/factbook-islamist-extremism-december-2019_en"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hyperlink" Target="http://www.depolarisation.eu/" TargetMode="External"/><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4" name="Google Shape;164;p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5" name="Google Shape;165;p1"/>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 name="Google Shape;166;p1"/>
          <p:cNvSpPr txBox="1"/>
          <p:nvPr>
            <p:ph type="ctrTitle"/>
          </p:nvPr>
        </p:nvSpPr>
        <p:spPr>
          <a:xfrm>
            <a:off x="1392119" y="301542"/>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a:t> Trening osvješćivanja o radikalizaciji za nastavnike i osobe koje rade sa mladima</a:t>
            </a:r>
            <a:br>
              <a:rPr lang="hu-HU" sz="4800"/>
            </a:br>
            <a:br>
              <a:rPr lang="hu-HU" sz="4800"/>
            </a:br>
            <a:r>
              <a:rPr lang="hu-HU" sz="2200"/>
              <a:t>Dr. Susanna Z. Papp</a:t>
            </a:r>
            <a:br>
              <a:rPr lang="hu-HU" sz="2200"/>
            </a:br>
            <a:r>
              <a:rPr lang="hu-HU" sz="2200"/>
              <a:t>Robert Örell</a:t>
            </a:r>
            <a:endParaRPr sz="4800"/>
          </a:p>
        </p:txBody>
      </p:sp>
      <p:pic>
        <p:nvPicPr>
          <p:cNvPr id="167" name="Google Shape;167;p1"/>
          <p:cNvPicPr preferRelativeResize="0"/>
          <p:nvPr/>
        </p:nvPicPr>
        <p:blipFill rotWithShape="1">
          <a:blip r:embed="rId3">
            <a:alphaModFix/>
          </a:blip>
          <a:srcRect b="0" l="0" r="0" t="0"/>
          <a:stretch/>
        </p:blipFill>
        <p:spPr>
          <a:xfrm>
            <a:off x="895325" y="3335867"/>
            <a:ext cx="2719956" cy="274989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
          <p:cNvSpPr txBox="1"/>
          <p:nvPr>
            <p:ph idx="1" type="body"/>
          </p:nvPr>
        </p:nvSpPr>
        <p:spPr>
          <a:xfrm>
            <a:off x="831525" y="685800"/>
            <a:ext cx="6699000" cy="43806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dk1"/>
              </a:buClr>
              <a:buSzPts val="450"/>
              <a:buNone/>
            </a:pPr>
            <a:r>
              <a:rPr lang="hu-HU" sz="7200"/>
              <a:t>Inicijativa 'DARE - </a:t>
            </a:r>
            <a:r>
              <a:rPr i="1" lang="hu-HU" sz="7200"/>
              <a:t>Depolarization Activism for Resilient Europe</a:t>
            </a:r>
            <a:r>
              <a:rPr lang="hu-HU" sz="7200"/>
              <a:t>' ('Aktivizam za depolariziranu i snažnu (otpornu) Evropu') pokrenuta je sa ciljem stvaranja prostora za kritički pristup učenju te dijalog usmjeren na mlade i njihov aktivizam u području savremenih izazova kao što su polarizacija, radikalizacija, mentalno zdravlje te kršenja ljudskih prava. Obrazovni materijali projekta DARE nastoje ojačati aktivno građanstvo i evropske vrijednosti te promovisati i osnažiti glasove mladih i njihov građanski angažman.</a:t>
            </a:r>
            <a:endParaRPr sz="7200"/>
          </a:p>
          <a:p>
            <a:pPr indent="0" lvl="0" marL="0" rtl="0" algn="l">
              <a:lnSpc>
                <a:spcPct val="90000"/>
              </a:lnSpc>
              <a:spcBef>
                <a:spcPts val="1000"/>
              </a:spcBef>
              <a:spcAft>
                <a:spcPts val="0"/>
              </a:spcAft>
              <a:buClr>
                <a:schemeClr val="dk1"/>
              </a:buClr>
              <a:buSzPts val="450"/>
              <a:buNone/>
            </a:pPr>
            <a:r>
              <a:rPr lang="hu-HU" sz="7200"/>
              <a:t>Za više informacija posjetite internet stranicu projekta:</a:t>
            </a:r>
            <a:endParaRPr sz="7200"/>
          </a:p>
          <a:p>
            <a:pPr indent="0" lvl="0" marL="0" rtl="0" algn="l">
              <a:lnSpc>
                <a:spcPct val="90000"/>
              </a:lnSpc>
              <a:spcBef>
                <a:spcPts val="1000"/>
              </a:spcBef>
              <a:spcAft>
                <a:spcPts val="0"/>
              </a:spcAft>
              <a:buClr>
                <a:schemeClr val="dk1"/>
              </a:buClr>
              <a:buSzPts val="450"/>
              <a:buNone/>
            </a:pPr>
            <a:r>
              <a:rPr lang="hu-HU" sz="7200"/>
              <a:t> </a:t>
            </a:r>
            <a:r>
              <a:rPr lang="hu-HU" sz="7200" u="sng">
                <a:solidFill>
                  <a:schemeClr val="hlink"/>
                </a:solidFill>
                <a:hlinkClick r:id="rId3"/>
              </a:rPr>
              <a:t>www.depolarisation.eu</a:t>
            </a:r>
            <a:endParaRPr sz="7200" u="sng"/>
          </a:p>
          <a:p>
            <a:pPr indent="0" lvl="0" marL="0" rtl="0" algn="l">
              <a:lnSpc>
                <a:spcPct val="90000"/>
              </a:lnSpc>
              <a:spcBef>
                <a:spcPts val="1000"/>
              </a:spcBef>
              <a:spcAft>
                <a:spcPts val="0"/>
              </a:spcAft>
              <a:buClr>
                <a:schemeClr val="dk1"/>
              </a:buClr>
              <a:buSzPts val="450"/>
              <a:buNone/>
            </a:pPr>
            <a:r>
              <a:t/>
            </a:r>
            <a:endParaRPr sz="7200" u="sng"/>
          </a:p>
          <a:p>
            <a:pPr indent="0" lvl="0" marL="0" marR="36195" rtl="0" algn="l">
              <a:lnSpc>
                <a:spcPct val="107916"/>
              </a:lnSpc>
              <a:spcBef>
                <a:spcPts val="0"/>
              </a:spcBef>
              <a:spcAft>
                <a:spcPts val="0"/>
              </a:spcAft>
              <a:buClr>
                <a:schemeClr val="dk1"/>
              </a:buClr>
              <a:buSzPts val="275"/>
              <a:buNone/>
            </a:pPr>
            <a:r>
              <a:rPr lang="hu-HU" sz="7200"/>
              <a:t> </a:t>
            </a:r>
            <a:endParaRPr sz="7200"/>
          </a:p>
          <a:p>
            <a:pPr indent="0" lvl="0" marL="0" marR="36195" rtl="0" algn="l">
              <a:lnSpc>
                <a:spcPct val="107916"/>
              </a:lnSpc>
              <a:spcBef>
                <a:spcPts val="0"/>
              </a:spcBef>
              <a:spcAft>
                <a:spcPts val="0"/>
              </a:spcAft>
              <a:buClr>
                <a:schemeClr val="dk1"/>
              </a:buClr>
              <a:buSzPts val="275"/>
              <a:buNone/>
            </a:pPr>
            <a:r>
              <a:t/>
            </a:r>
            <a:endParaRPr sz="7200"/>
          </a:p>
          <a:p>
            <a:pPr indent="0" lvl="0" marL="0" marR="36195" rtl="0" algn="l">
              <a:lnSpc>
                <a:spcPct val="107916"/>
              </a:lnSpc>
              <a:spcBef>
                <a:spcPts val="0"/>
              </a:spcBef>
              <a:spcAft>
                <a:spcPts val="0"/>
              </a:spcAft>
              <a:buClr>
                <a:schemeClr val="dk1"/>
              </a:buClr>
              <a:buSzPts val="275"/>
              <a:buNone/>
            </a:pPr>
            <a:r>
              <a:t/>
            </a:r>
            <a:endParaRPr sz="7200"/>
          </a:p>
          <a:p>
            <a:pPr indent="0" lvl="0" marL="0" marR="36195" rtl="0" algn="l">
              <a:lnSpc>
                <a:spcPct val="107916"/>
              </a:lnSpc>
              <a:spcBef>
                <a:spcPts val="0"/>
              </a:spcBef>
              <a:spcAft>
                <a:spcPts val="0"/>
              </a:spcAft>
              <a:buClr>
                <a:schemeClr val="dk1"/>
              </a:buClr>
              <a:buSzPts val="275"/>
              <a:buNone/>
            </a:pPr>
            <a:r>
              <a:rPr lang="hu-HU" sz="6700"/>
              <a:t>Ovaj projekat sufinansiran je sredstvima Evropske komisije. Stavovi i sadržaj Treninga osvješćivanja o radikalizaciji i pripadajućih obrazovnih materijala isključiva su odgovornost njihovih autora i ne odražavaju stavove Evropske komisije ili provedbenih organizacija.</a:t>
            </a:r>
            <a:endParaRPr sz="6700"/>
          </a:p>
          <a:p>
            <a:pPr indent="0" lvl="0" marL="0" rtl="0" algn="l">
              <a:lnSpc>
                <a:spcPct val="90000"/>
              </a:lnSpc>
              <a:spcBef>
                <a:spcPts val="1000"/>
              </a:spcBef>
              <a:spcAft>
                <a:spcPts val="0"/>
              </a:spcAft>
              <a:buClr>
                <a:schemeClr val="dk1"/>
              </a:buClr>
              <a:buSzPct val="94736"/>
              <a:buFont typeface="Arial"/>
              <a:buNone/>
            </a:pPr>
            <a:r>
              <a:t/>
            </a:r>
            <a:endParaRPr sz="1900" u="sng"/>
          </a:p>
          <a:p>
            <a:pPr indent="0" lvl="0" marL="0" marR="36195" rtl="0" algn="l">
              <a:lnSpc>
                <a:spcPct val="107916"/>
              </a:lnSpc>
              <a:spcBef>
                <a:spcPts val="0"/>
              </a:spcBef>
              <a:spcAft>
                <a:spcPts val="0"/>
              </a:spcAft>
              <a:buClr>
                <a:schemeClr val="dk1"/>
              </a:buClr>
              <a:buSzPct val="91666"/>
              <a:buNone/>
            </a:pPr>
            <a:r>
              <a:t/>
            </a:r>
            <a:endParaRPr sz="1200"/>
          </a:p>
          <a:p>
            <a:pPr indent="0" lvl="0" marL="0" marR="36195" rtl="0" algn="l">
              <a:lnSpc>
                <a:spcPct val="107916"/>
              </a:lnSpc>
              <a:spcBef>
                <a:spcPts val="0"/>
              </a:spcBef>
              <a:spcAft>
                <a:spcPts val="0"/>
              </a:spcAft>
              <a:buClr>
                <a:schemeClr val="dk1"/>
              </a:buClr>
              <a:buSzPct val="91666"/>
              <a:buNone/>
            </a:pPr>
            <a:r>
              <a:t/>
            </a:r>
            <a:endParaRPr sz="1200"/>
          </a:p>
          <a:p>
            <a:pPr indent="0" lvl="0" marL="0" marR="36195" rtl="0" algn="l">
              <a:lnSpc>
                <a:spcPct val="107916"/>
              </a:lnSpc>
              <a:spcBef>
                <a:spcPts val="0"/>
              </a:spcBef>
              <a:spcAft>
                <a:spcPts val="0"/>
              </a:spcAft>
              <a:buClr>
                <a:schemeClr val="dk1"/>
              </a:buClr>
              <a:buSzPct val="91666"/>
              <a:buNone/>
            </a:pPr>
            <a:r>
              <a:t/>
            </a:r>
            <a:endParaRPr sz="1200"/>
          </a:p>
          <a:p>
            <a:pPr indent="0" lvl="0" marL="0" rtl="0" algn="l">
              <a:lnSpc>
                <a:spcPct val="90000"/>
              </a:lnSpc>
              <a:spcBef>
                <a:spcPts val="1000"/>
              </a:spcBef>
              <a:spcAft>
                <a:spcPts val="0"/>
              </a:spcAft>
              <a:buClr>
                <a:schemeClr val="dk1"/>
              </a:buClr>
              <a:buSzPct val="100000"/>
              <a:buNone/>
            </a:pPr>
            <a:r>
              <a:t/>
            </a:r>
            <a:endParaRPr sz="1800"/>
          </a:p>
          <a:p>
            <a:pPr indent="0" lvl="0" marL="0" rtl="0" algn="l">
              <a:lnSpc>
                <a:spcPct val="90000"/>
              </a:lnSpc>
              <a:spcBef>
                <a:spcPts val="1000"/>
              </a:spcBef>
              <a:spcAft>
                <a:spcPts val="0"/>
              </a:spcAft>
              <a:buClr>
                <a:schemeClr val="dk1"/>
              </a:buClr>
              <a:buSzPct val="100000"/>
              <a:buNone/>
            </a:pPr>
            <a:r>
              <a:t/>
            </a:r>
            <a:endParaRPr sz="1800"/>
          </a:p>
        </p:txBody>
      </p:sp>
      <p:pic>
        <p:nvPicPr>
          <p:cNvPr id="174" name="Google Shape;174;p2"/>
          <p:cNvPicPr preferRelativeResize="0"/>
          <p:nvPr/>
        </p:nvPicPr>
        <p:blipFill rotWithShape="1">
          <a:blip r:embed="rId4">
            <a:alphaModFix/>
          </a:blip>
          <a:srcRect b="0" l="0" r="0" t="0"/>
          <a:stretch/>
        </p:blipFill>
        <p:spPr>
          <a:xfrm>
            <a:off x="7650480" y="309907"/>
            <a:ext cx="4145597" cy="4056989"/>
          </a:xfrm>
          <a:prstGeom prst="rect">
            <a:avLst/>
          </a:prstGeom>
          <a:noFill/>
          <a:ln>
            <a:noFill/>
          </a:ln>
        </p:spPr>
      </p:pic>
      <p:pic>
        <p:nvPicPr>
          <p:cNvPr id="175" name="Google Shape;175;p2"/>
          <p:cNvPicPr preferRelativeResize="0"/>
          <p:nvPr/>
        </p:nvPicPr>
        <p:blipFill rotWithShape="1">
          <a:blip r:embed="rId5">
            <a:alphaModFix/>
          </a:blip>
          <a:srcRect b="0" l="0" r="0" t="13617"/>
          <a:stretch/>
        </p:blipFill>
        <p:spPr>
          <a:xfrm>
            <a:off x="1889760" y="4818842"/>
            <a:ext cx="8412480" cy="1732448"/>
          </a:xfrm>
          <a:prstGeom prst="rect">
            <a:avLst/>
          </a:prstGeom>
          <a:noFill/>
          <a:ln>
            <a:noFill/>
          </a:ln>
        </p:spPr>
      </p:pic>
      <p:pic>
        <p:nvPicPr>
          <p:cNvPr id="176" name="Google Shape;176;p2"/>
          <p:cNvPicPr preferRelativeResize="0"/>
          <p:nvPr/>
        </p:nvPicPr>
        <p:blipFill rotWithShape="1">
          <a:blip r:embed="rId6">
            <a:alphaModFix/>
          </a:blip>
          <a:srcRect b="0" l="0" r="0" t="0"/>
          <a:stretch/>
        </p:blipFill>
        <p:spPr>
          <a:xfrm>
            <a:off x="3415374" y="2747832"/>
            <a:ext cx="3742610" cy="970866"/>
          </a:xfrm>
          <a:prstGeom prst="rect">
            <a:avLst/>
          </a:prstGeom>
          <a:noFill/>
          <a:ln>
            <a:noFill/>
          </a:ln>
        </p:spPr>
      </p:pic>
      <p:sp>
        <p:nvSpPr>
          <p:cNvPr id="177" name="Google Shape;177;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sp>
        <p:nvSpPr>
          <p:cNvPr id="182" name="Google Shape;182;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3" name="Google Shape;183;p3"/>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 name="Google Shape;184;p3"/>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5" name="Google Shape;185;p3"/>
          <p:cNvSpPr txBox="1"/>
          <p:nvPr>
            <p:ph type="ctrTitle"/>
          </p:nvPr>
        </p:nvSpPr>
        <p:spPr>
          <a:xfrm>
            <a:off x="1285241" y="1008993"/>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cap="none"/>
              <a:t>DOBRODOŠLICA I UVOD</a:t>
            </a:r>
            <a:br>
              <a:rPr b="1" lang="hu-HU" sz="4800" cap="none"/>
            </a:br>
            <a:br>
              <a:rPr lang="hu-HU" sz="4800"/>
            </a:br>
            <a:br>
              <a:rPr lang="hu-HU" sz="4800"/>
            </a:br>
            <a:endParaRPr sz="4800"/>
          </a:p>
        </p:txBody>
      </p:sp>
      <p:sp>
        <p:nvSpPr>
          <p:cNvPr id="186" name="Google Shape;186;p3"/>
          <p:cNvSpPr txBox="1"/>
          <p:nvPr/>
        </p:nvSpPr>
        <p:spPr>
          <a:xfrm>
            <a:off x="2256138" y="3427216"/>
            <a:ext cx="74697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0" i="0" lang="hu-HU" sz="2800" u="none" cap="none" strike="noStrike">
                <a:solidFill>
                  <a:srgbClr val="000000"/>
                </a:solidFill>
                <a:latin typeface="Calibri"/>
                <a:ea typeface="Calibri"/>
                <a:cs typeface="Calibri"/>
                <a:sym typeface="Calibri"/>
              </a:rPr>
              <a:t>Koji su vaši motivi za dolazak na ovaj trening?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hu-HU" sz="2800" u="none" cap="none" strike="noStrike">
                <a:solidFill>
                  <a:srgbClr val="000000"/>
                </a:solidFill>
                <a:latin typeface="Calibri"/>
                <a:ea typeface="Calibri"/>
                <a:cs typeface="Calibri"/>
                <a:sym typeface="Calibri"/>
              </a:rPr>
              <a:t>Koja su vaša očekivanja?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0" name="Shape 190"/>
        <p:cNvGrpSpPr/>
        <p:nvPr/>
      </p:nvGrpSpPr>
      <p:grpSpPr>
        <a:xfrm>
          <a:off x="0" y="0"/>
          <a:ext cx="0" cy="0"/>
          <a:chOff x="0" y="0"/>
          <a:chExt cx="0" cy="0"/>
        </a:xfrm>
      </p:grpSpPr>
      <p:sp>
        <p:nvSpPr>
          <p:cNvPr id="191" name="Google Shape;191;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2" name="Google Shape;192;p4"/>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3" name="Google Shape;193;p4"/>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4" name="Google Shape;194;p4"/>
          <p:cNvSpPr txBox="1"/>
          <p:nvPr>
            <p:ph type="ctrTitle"/>
          </p:nvPr>
        </p:nvSpPr>
        <p:spPr>
          <a:xfrm>
            <a:off x="1285241" y="1008993"/>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a:t>CILJEVI I PREGLED SADRŽAJA TRENINGA </a:t>
            </a:r>
            <a:br>
              <a:rPr lang="hu-HU" sz="4800"/>
            </a:br>
            <a:br>
              <a:rPr lang="hu-HU" sz="4800"/>
            </a:br>
            <a:endParaRPr sz="4800"/>
          </a:p>
        </p:txBody>
      </p:sp>
      <p:pic>
        <p:nvPicPr>
          <p:cNvPr id="195" name="Google Shape;195;p4"/>
          <p:cNvPicPr preferRelativeResize="0"/>
          <p:nvPr/>
        </p:nvPicPr>
        <p:blipFill rotWithShape="1">
          <a:blip r:embed="rId3">
            <a:alphaModFix/>
          </a:blip>
          <a:srcRect b="0" l="0" r="0" t="0"/>
          <a:stretch/>
        </p:blipFill>
        <p:spPr>
          <a:xfrm>
            <a:off x="3497035" y="3298100"/>
            <a:ext cx="4925606" cy="277065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sp>
        <p:nvSpPr>
          <p:cNvPr id="201" name="Google Shape;201;p5"/>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2" name="Google Shape;202;p5"/>
          <p:cNvSpPr txBox="1"/>
          <p:nvPr>
            <p:ph type="title"/>
          </p:nvPr>
        </p:nvSpPr>
        <p:spPr>
          <a:xfrm>
            <a:off x="838200" y="350450"/>
            <a:ext cx="10515600" cy="75716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b="1" lang="hu-HU" sz="4000"/>
              <a:t>Ciljevi treninga</a:t>
            </a:r>
            <a:endParaRPr b="1" sz="4000"/>
          </a:p>
        </p:txBody>
      </p:sp>
      <p:pic>
        <p:nvPicPr>
          <p:cNvPr id="203" name="Google Shape;203;p5"/>
          <p:cNvPicPr preferRelativeResize="0"/>
          <p:nvPr/>
        </p:nvPicPr>
        <p:blipFill rotWithShape="1">
          <a:blip r:embed="rId3">
            <a:alphaModFix/>
          </a:blip>
          <a:srcRect b="-2" l="11840" r="11846" t="0"/>
          <a:stretch/>
        </p:blipFill>
        <p:spPr>
          <a:xfrm>
            <a:off x="8266364" y="365125"/>
            <a:ext cx="3807911" cy="2607279"/>
          </a:xfrm>
          <a:prstGeom prst="rect">
            <a:avLst/>
          </a:prstGeom>
          <a:noFill/>
          <a:ln>
            <a:noFill/>
          </a:ln>
        </p:spPr>
      </p:pic>
      <p:sp>
        <p:nvSpPr>
          <p:cNvPr id="204" name="Google Shape;204;p5"/>
          <p:cNvSpPr txBox="1"/>
          <p:nvPr/>
        </p:nvSpPr>
        <p:spPr>
          <a:xfrm>
            <a:off x="838200" y="1306286"/>
            <a:ext cx="8282049" cy="5391975"/>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marR="0" rtl="0" algn="l">
              <a:lnSpc>
                <a:spcPct val="90000"/>
              </a:lnSpc>
              <a:spcBef>
                <a:spcPts val="0"/>
              </a:spcBef>
              <a:spcAft>
                <a:spcPts val="0"/>
              </a:spcAft>
              <a:buClr>
                <a:srgbClr val="000000"/>
              </a:buClr>
              <a:buSzPct val="100000"/>
              <a:buFont typeface="Arial"/>
              <a:buChar char="•"/>
            </a:pPr>
            <a:r>
              <a:rPr b="1" i="0" lang="hu-HU" sz="2400" u="none" cap="none" strike="noStrike">
                <a:solidFill>
                  <a:srgbClr val="000000"/>
                </a:solidFill>
                <a:latin typeface="Calibri"/>
                <a:ea typeface="Calibri"/>
                <a:cs typeface="Calibri"/>
                <a:sym typeface="Calibri"/>
              </a:rPr>
              <a:t>Podići svijest</a:t>
            </a:r>
            <a:r>
              <a:rPr b="0" i="0" lang="hu-HU" sz="2400" u="none" cap="none" strike="noStrike">
                <a:solidFill>
                  <a:srgbClr val="000000"/>
                </a:solidFill>
                <a:latin typeface="Calibri"/>
                <a:ea typeface="Calibri"/>
                <a:cs typeface="Calibri"/>
                <a:sym typeface="Calibri"/>
              </a:rPr>
              <a:t> nastavnika i osoba koje rade sa mladima o problemu radikalizacije </a:t>
            </a:r>
            <a:endParaRPr b="0"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Smanjiti </a:t>
            </a:r>
            <a:r>
              <a:rPr b="1" i="0" lang="hu-HU" sz="2400" u="none" cap="none" strike="noStrike">
                <a:solidFill>
                  <a:srgbClr val="000000"/>
                </a:solidFill>
                <a:latin typeface="Calibri"/>
                <a:ea typeface="Calibri"/>
                <a:cs typeface="Calibri"/>
                <a:sym typeface="Calibri"/>
              </a:rPr>
              <a:t>strah </a:t>
            </a:r>
            <a:r>
              <a:rPr b="0" i="0" lang="hu-HU" sz="2400" u="none" cap="none" strike="noStrike">
                <a:solidFill>
                  <a:srgbClr val="000000"/>
                </a:solidFill>
                <a:latin typeface="Calibri"/>
                <a:ea typeface="Calibri"/>
                <a:cs typeface="Calibri"/>
                <a:sym typeface="Calibri"/>
              </a:rPr>
              <a:t>od rada sa mladim ljudima (koji su) u opasnosti od radikalizacije i njihovim </a:t>
            </a:r>
            <a:r>
              <a:rPr lang="hu-HU" sz="2400">
                <a:latin typeface="Calibri"/>
                <a:ea typeface="Calibri"/>
                <a:cs typeface="Calibri"/>
                <a:sym typeface="Calibri"/>
              </a:rPr>
              <a:t>porodicama</a:t>
            </a:r>
            <a:endParaRPr b="0"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Stvoriti </a:t>
            </a:r>
            <a:r>
              <a:rPr b="1" i="0" lang="hu-HU" sz="2400" u="none" cap="none" strike="noStrike">
                <a:solidFill>
                  <a:srgbClr val="000000"/>
                </a:solidFill>
                <a:latin typeface="Calibri"/>
                <a:ea typeface="Calibri"/>
                <a:cs typeface="Calibri"/>
                <a:sym typeface="Calibri"/>
              </a:rPr>
              <a:t>osnovno razumijevanje </a:t>
            </a:r>
            <a:r>
              <a:rPr b="0" i="0" lang="hu-HU" sz="2400" u="none" cap="none" strike="noStrike">
                <a:solidFill>
                  <a:srgbClr val="000000"/>
                </a:solidFill>
                <a:latin typeface="Calibri"/>
                <a:ea typeface="Calibri"/>
                <a:cs typeface="Calibri"/>
                <a:sym typeface="Calibri"/>
              </a:rPr>
              <a:t>o procesu radikalizacije, </a:t>
            </a:r>
            <a:r>
              <a:rPr lang="hu-HU" sz="2400">
                <a:latin typeface="Calibri"/>
                <a:ea typeface="Calibri"/>
                <a:cs typeface="Calibri"/>
                <a:sym typeface="Calibri"/>
              </a:rPr>
              <a:t>faktorima</a:t>
            </a:r>
            <a:r>
              <a:rPr b="0" i="0" lang="hu-HU" sz="2400" u="none" cap="none" strike="noStrike">
                <a:solidFill>
                  <a:srgbClr val="000000"/>
                </a:solidFill>
                <a:latin typeface="Calibri"/>
                <a:ea typeface="Calibri"/>
                <a:cs typeface="Calibri"/>
                <a:sym typeface="Calibri"/>
              </a:rPr>
              <a:t> ranjivosti, kao i osnovnim komponentama simbola i ideologija</a:t>
            </a:r>
            <a:endParaRPr b="0"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Ispraviti moguće nesporazume o nasilnom ekstremizmu</a:t>
            </a:r>
            <a:endParaRPr b="0"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Razgovarati o mogućim </a:t>
            </a:r>
            <a:r>
              <a:rPr b="1" i="0" lang="hu-HU" sz="2400" u="none" cap="none" strike="noStrike">
                <a:solidFill>
                  <a:srgbClr val="000000"/>
                </a:solidFill>
                <a:latin typeface="Calibri"/>
                <a:ea typeface="Calibri"/>
                <a:cs typeface="Calibri"/>
                <a:sym typeface="Calibri"/>
              </a:rPr>
              <a:t>intervencijama</a:t>
            </a:r>
            <a:endParaRPr b="1"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1"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1" i="0" lang="hu-HU" sz="2400" u="none" cap="none" strike="noStrike">
                <a:solidFill>
                  <a:srgbClr val="000000"/>
                </a:solidFill>
                <a:latin typeface="Calibri"/>
                <a:ea typeface="Calibri"/>
                <a:cs typeface="Calibri"/>
                <a:sym typeface="Calibri"/>
              </a:rPr>
              <a:t>Opremiti nastavnike materijalima </a:t>
            </a:r>
            <a:r>
              <a:rPr b="0" i="0" lang="hu-HU" sz="2400" u="none" cap="none" strike="noStrike">
                <a:solidFill>
                  <a:srgbClr val="000000"/>
                </a:solidFill>
                <a:latin typeface="Calibri"/>
                <a:ea typeface="Calibri"/>
                <a:cs typeface="Calibri"/>
                <a:sym typeface="Calibri"/>
              </a:rPr>
              <a:t>za raspravu o temi radikalizacije i nasilnog ekstremizma u razredu.</a:t>
            </a:r>
            <a:endParaRPr b="0" i="0" sz="2400" u="none" cap="none" strike="noStrike">
              <a:solidFill>
                <a:srgbClr val="000000"/>
              </a:solidFill>
              <a:latin typeface="Calibri"/>
              <a:ea typeface="Calibri"/>
              <a:cs typeface="Calibri"/>
              <a:sym typeface="Calibri"/>
            </a:endParaRPr>
          </a:p>
        </p:txBody>
      </p:sp>
      <p:sp>
        <p:nvSpPr>
          <p:cNvPr id="205" name="Google Shape;20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Pregled treninga</a:t>
            </a:r>
            <a:endParaRPr/>
          </a:p>
        </p:txBody>
      </p:sp>
      <p:sp>
        <p:nvSpPr>
          <p:cNvPr id="211" name="Google Shape;211;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3600"/>
              <a:buNone/>
            </a:pPr>
            <a:r>
              <a:rPr lang="hu-HU" sz="3600"/>
              <a:t>Tri modula treninga:</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3200"/>
              <a:buNone/>
            </a:pPr>
            <a:r>
              <a:rPr b="1" lang="hu-HU" sz="3200"/>
              <a:t>Modul 1. </a:t>
            </a:r>
            <a:r>
              <a:rPr lang="hu-HU" sz="3200"/>
              <a:t>Svijest i znanje </a:t>
            </a:r>
            <a:endParaRPr/>
          </a:p>
          <a:p>
            <a:pPr indent="0" lvl="0" marL="0" rtl="0" algn="l">
              <a:lnSpc>
                <a:spcPct val="90000"/>
              </a:lnSpc>
              <a:spcBef>
                <a:spcPts val="1000"/>
              </a:spcBef>
              <a:spcAft>
                <a:spcPts val="0"/>
              </a:spcAft>
              <a:buClr>
                <a:schemeClr val="dk1"/>
              </a:buClr>
              <a:buSzPts val="3200"/>
              <a:buNone/>
            </a:pPr>
            <a:r>
              <a:t/>
            </a:r>
            <a:endParaRPr sz="3200"/>
          </a:p>
          <a:p>
            <a:pPr indent="0" lvl="0" marL="0" rtl="0" algn="l">
              <a:lnSpc>
                <a:spcPct val="90000"/>
              </a:lnSpc>
              <a:spcBef>
                <a:spcPts val="1000"/>
              </a:spcBef>
              <a:spcAft>
                <a:spcPts val="0"/>
              </a:spcAft>
              <a:buClr>
                <a:schemeClr val="dk1"/>
              </a:buClr>
              <a:buSzPts val="3200"/>
              <a:buNone/>
            </a:pPr>
            <a:r>
              <a:rPr b="1" lang="hu-HU" sz="3200"/>
              <a:t>Modul 2. </a:t>
            </a:r>
            <a:r>
              <a:rPr lang="hu-HU" sz="3200"/>
              <a:t>Procjena i intervencija</a:t>
            </a:r>
            <a:endParaRPr sz="3200"/>
          </a:p>
          <a:p>
            <a:pPr indent="0" lvl="0" marL="0" rtl="0" algn="l">
              <a:lnSpc>
                <a:spcPct val="90000"/>
              </a:lnSpc>
              <a:spcBef>
                <a:spcPts val="1000"/>
              </a:spcBef>
              <a:spcAft>
                <a:spcPts val="0"/>
              </a:spcAft>
              <a:buClr>
                <a:schemeClr val="dk1"/>
              </a:buClr>
              <a:buSzPts val="3200"/>
              <a:buNone/>
            </a:pPr>
            <a:r>
              <a:t/>
            </a:r>
            <a:endParaRPr sz="3200"/>
          </a:p>
          <a:p>
            <a:pPr indent="0" lvl="0" marL="0" rtl="0" algn="l">
              <a:lnSpc>
                <a:spcPct val="90000"/>
              </a:lnSpc>
              <a:spcBef>
                <a:spcPts val="1000"/>
              </a:spcBef>
              <a:spcAft>
                <a:spcPts val="0"/>
              </a:spcAft>
              <a:buClr>
                <a:schemeClr val="dk1"/>
              </a:buClr>
              <a:buSzPts val="3200"/>
              <a:buNone/>
            </a:pPr>
            <a:r>
              <a:rPr b="1" lang="hu-HU" sz="3200"/>
              <a:t>Modul 3. </a:t>
            </a:r>
            <a:r>
              <a:rPr lang="hu-HU" sz="3200"/>
              <a:t>Edukacija mladih ljudi o radikalizaciji i nasilnom ekstremizmu u školi</a:t>
            </a:r>
            <a:endParaRPr/>
          </a:p>
        </p:txBody>
      </p:sp>
      <p:pic>
        <p:nvPicPr>
          <p:cNvPr id="212" name="Google Shape;212;p6"/>
          <p:cNvPicPr preferRelativeResize="0"/>
          <p:nvPr/>
        </p:nvPicPr>
        <p:blipFill rotWithShape="1">
          <a:blip r:embed="rId3">
            <a:alphaModFix/>
          </a:blip>
          <a:srcRect b="0" l="0" r="0" t="0"/>
          <a:stretch/>
        </p:blipFill>
        <p:spPr>
          <a:xfrm>
            <a:off x="7778336" y="53914"/>
            <a:ext cx="3149709" cy="1771711"/>
          </a:xfrm>
          <a:prstGeom prst="rect">
            <a:avLst/>
          </a:prstGeom>
          <a:noFill/>
          <a:ln>
            <a:noFill/>
          </a:ln>
        </p:spPr>
      </p:pic>
      <p:sp>
        <p:nvSpPr>
          <p:cNvPr id="213" name="Google Shape;21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7"/>
          <p:cNvSpPr txBox="1"/>
          <p:nvPr>
            <p:ph type="title"/>
          </p:nvPr>
        </p:nvSpPr>
        <p:spPr>
          <a:xfrm>
            <a:off x="992579" y="334456"/>
            <a:ext cx="10515600" cy="69316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Pregled Treninga</a:t>
            </a:r>
            <a:endParaRPr/>
          </a:p>
        </p:txBody>
      </p:sp>
      <p:sp>
        <p:nvSpPr>
          <p:cNvPr id="219" name="Google Shape;219;p7"/>
          <p:cNvSpPr txBox="1"/>
          <p:nvPr>
            <p:ph idx="1" type="body"/>
          </p:nvPr>
        </p:nvSpPr>
        <p:spPr>
          <a:xfrm>
            <a:off x="838200" y="1253331"/>
            <a:ext cx="10515600" cy="517122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dk1"/>
              </a:buClr>
              <a:buSzPts val="800"/>
              <a:buNone/>
            </a:pPr>
            <a:r>
              <a:rPr b="1" lang="hu-HU" sz="13069" u="sng" cap="none"/>
              <a:t>MODUL 1. SVIJEST I Z</a:t>
            </a:r>
            <a:r>
              <a:rPr b="1" lang="hu-HU" sz="13069" u="sng"/>
              <a:t>NANJE</a:t>
            </a:r>
            <a:r>
              <a:rPr b="1" lang="hu-HU" sz="13069" u="sng" cap="none"/>
              <a:t> </a:t>
            </a:r>
            <a:endParaRPr sz="13069"/>
          </a:p>
          <a:p>
            <a:pPr indent="0" lvl="0" marL="0" rtl="0" algn="l">
              <a:lnSpc>
                <a:spcPct val="90000"/>
              </a:lnSpc>
              <a:spcBef>
                <a:spcPts val="1000"/>
              </a:spcBef>
              <a:spcAft>
                <a:spcPts val="0"/>
              </a:spcAft>
              <a:buClr>
                <a:schemeClr val="dk1"/>
              </a:buClr>
              <a:buSzPct val="100000"/>
              <a:buNone/>
            </a:pPr>
            <a:r>
              <a:t/>
            </a:r>
            <a:endParaRPr b="1" u="sng"/>
          </a:p>
          <a:p>
            <a:pPr indent="-196850" lvl="0" marL="228600" rtl="0" algn="l">
              <a:lnSpc>
                <a:spcPct val="90000"/>
              </a:lnSpc>
              <a:spcBef>
                <a:spcPts val="1000"/>
              </a:spcBef>
              <a:spcAft>
                <a:spcPts val="0"/>
              </a:spcAft>
              <a:buClr>
                <a:schemeClr val="dk1"/>
              </a:buClr>
              <a:buSzPct val="100000"/>
              <a:buChar char="•"/>
            </a:pPr>
            <a:r>
              <a:rPr b="1" lang="hu-HU" sz="10800"/>
              <a:t>ŠTA </a:t>
            </a:r>
            <a:r>
              <a:rPr lang="hu-HU" sz="10800"/>
              <a:t>su radikalizacija, nasilni ekstremizam i terorizam? </a:t>
            </a:r>
            <a:endParaRPr sz="10800"/>
          </a:p>
          <a:p>
            <a:pPr indent="-247650" lvl="1" marL="685800" rtl="0" algn="l">
              <a:lnSpc>
                <a:spcPct val="90000"/>
              </a:lnSpc>
              <a:spcBef>
                <a:spcPts val="500"/>
              </a:spcBef>
              <a:spcAft>
                <a:spcPts val="0"/>
              </a:spcAft>
              <a:buClr>
                <a:schemeClr val="dk1"/>
              </a:buClr>
              <a:buSzPct val="122727"/>
              <a:buChar char="•"/>
            </a:pPr>
            <a:r>
              <a:rPr lang="hu-HU" sz="8800"/>
              <a:t>Definicije i vrste nasilnih ekstremističkim skupina i ideologija.</a:t>
            </a:r>
            <a:r>
              <a:rPr lang="hu-HU" sz="10800"/>
              <a:t> </a:t>
            </a:r>
            <a:endParaRPr sz="10800"/>
          </a:p>
          <a:p>
            <a:pPr indent="-196850" lvl="0" marL="228600" rtl="0" algn="l">
              <a:lnSpc>
                <a:spcPct val="90000"/>
              </a:lnSpc>
              <a:spcBef>
                <a:spcPts val="1000"/>
              </a:spcBef>
              <a:spcAft>
                <a:spcPts val="0"/>
              </a:spcAft>
              <a:buClr>
                <a:schemeClr val="dk1"/>
              </a:buClr>
              <a:buSzPct val="100000"/>
              <a:buChar char="•"/>
            </a:pPr>
            <a:r>
              <a:rPr b="1" lang="hu-HU" sz="10800"/>
              <a:t>KAKO</a:t>
            </a:r>
            <a:r>
              <a:rPr lang="hu-HU" sz="10800"/>
              <a:t> dolazi do radikalizacije? </a:t>
            </a:r>
            <a:endParaRPr sz="10800"/>
          </a:p>
          <a:p>
            <a:pPr indent="-215900" lvl="1" marL="685800" rtl="0" algn="l">
              <a:lnSpc>
                <a:spcPct val="90000"/>
              </a:lnSpc>
              <a:spcBef>
                <a:spcPts val="500"/>
              </a:spcBef>
              <a:spcAft>
                <a:spcPts val="0"/>
              </a:spcAft>
              <a:buClr>
                <a:schemeClr val="dk1"/>
              </a:buClr>
              <a:buSzPct val="100000"/>
              <a:buChar char="•"/>
            </a:pPr>
            <a:r>
              <a:rPr lang="hu-HU" sz="8800"/>
              <a:t>Proces radikalizacije i kognitivna shema (</a:t>
            </a:r>
            <a:r>
              <a:rPr i="1" lang="hu-HU" sz="8800"/>
              <a:t>mindset</a:t>
            </a:r>
            <a:r>
              <a:rPr lang="hu-HU" sz="8800"/>
              <a:t>) nasilnog ekstremiste.</a:t>
            </a:r>
            <a:endParaRPr sz="8800"/>
          </a:p>
          <a:p>
            <a:pPr indent="-215900" lvl="1" marL="685800" rtl="0" algn="l">
              <a:lnSpc>
                <a:spcPct val="90000"/>
              </a:lnSpc>
              <a:spcBef>
                <a:spcPts val="500"/>
              </a:spcBef>
              <a:spcAft>
                <a:spcPts val="0"/>
              </a:spcAft>
              <a:buClr>
                <a:schemeClr val="dk1"/>
              </a:buClr>
              <a:buSzPct val="100000"/>
              <a:buChar char="•"/>
            </a:pPr>
            <a:r>
              <a:rPr lang="hu-HU" sz="8800"/>
              <a:t>Koja je uloga nastavnika i osoba koje rade sa mladima u prevenciji/sprječavanju radikalizacije?</a:t>
            </a:r>
            <a:endParaRPr sz="8800"/>
          </a:p>
          <a:p>
            <a:pPr indent="-196850" lvl="0" marL="228600" rtl="0" algn="l">
              <a:lnSpc>
                <a:spcPct val="90000"/>
              </a:lnSpc>
              <a:spcBef>
                <a:spcPts val="1000"/>
              </a:spcBef>
              <a:spcAft>
                <a:spcPts val="0"/>
              </a:spcAft>
              <a:buClr>
                <a:schemeClr val="dk1"/>
              </a:buClr>
              <a:buSzPct val="100000"/>
              <a:buChar char="•"/>
            </a:pPr>
            <a:r>
              <a:rPr b="1" lang="hu-HU" sz="10800"/>
              <a:t>ZAŠTO </a:t>
            </a:r>
            <a:r>
              <a:rPr lang="hu-HU" sz="10800"/>
              <a:t>se ljudi radikaliziraju? </a:t>
            </a:r>
            <a:endParaRPr sz="10800"/>
          </a:p>
          <a:p>
            <a:pPr indent="-196850" lvl="0" marL="228600" rtl="0" algn="l">
              <a:lnSpc>
                <a:spcPct val="90000"/>
              </a:lnSpc>
              <a:spcBef>
                <a:spcPts val="1000"/>
              </a:spcBef>
              <a:spcAft>
                <a:spcPts val="0"/>
              </a:spcAft>
              <a:buClr>
                <a:schemeClr val="dk1"/>
              </a:buClr>
              <a:buSzPct val="100000"/>
              <a:buChar char="•"/>
            </a:pPr>
            <a:r>
              <a:rPr b="1" lang="hu-HU" sz="10800"/>
              <a:t>KO </a:t>
            </a:r>
            <a:r>
              <a:rPr lang="hu-HU" sz="10800"/>
              <a:t> je u opasnosti od radikalizacije?</a:t>
            </a:r>
            <a:endParaRPr sz="10800"/>
          </a:p>
          <a:p>
            <a:pPr indent="-215900" lvl="1" marL="685800" rtl="0" algn="l">
              <a:lnSpc>
                <a:spcPct val="90000"/>
              </a:lnSpc>
              <a:spcBef>
                <a:spcPts val="500"/>
              </a:spcBef>
              <a:spcAft>
                <a:spcPts val="0"/>
              </a:spcAft>
              <a:buClr>
                <a:schemeClr val="dk1"/>
              </a:buClr>
              <a:buSzPct val="100000"/>
              <a:buChar char="•"/>
            </a:pPr>
            <a:r>
              <a:rPr lang="hu-HU" sz="8800"/>
              <a:t>Ranjivosti, push i pull faktori</a:t>
            </a:r>
            <a:endParaRPr sz="8800"/>
          </a:p>
          <a:p>
            <a:pPr indent="-196850" lvl="0" marL="228600" rtl="0" algn="l">
              <a:lnSpc>
                <a:spcPct val="90000"/>
              </a:lnSpc>
              <a:spcBef>
                <a:spcPts val="1000"/>
              </a:spcBef>
              <a:spcAft>
                <a:spcPts val="0"/>
              </a:spcAft>
              <a:buClr>
                <a:schemeClr val="dk1"/>
              </a:buClr>
              <a:buSzPct val="100000"/>
              <a:buChar char="•"/>
            </a:pPr>
            <a:r>
              <a:rPr b="1" lang="hu-HU" sz="10800"/>
              <a:t>Simboli mržnje </a:t>
            </a:r>
            <a:r>
              <a:rPr lang="hu-HU" sz="10800"/>
              <a:t>nasilnih ekstremističkih skupina</a:t>
            </a:r>
            <a:endParaRPr b="1" sz="10800"/>
          </a:p>
          <a:p>
            <a:pPr indent="-196850" lvl="0" marL="228600" rtl="0" algn="l">
              <a:lnSpc>
                <a:spcPct val="90000"/>
              </a:lnSpc>
              <a:spcBef>
                <a:spcPts val="1000"/>
              </a:spcBef>
              <a:spcAft>
                <a:spcPts val="0"/>
              </a:spcAft>
              <a:buClr>
                <a:schemeClr val="dk1"/>
              </a:buClr>
              <a:buSzPct val="100000"/>
              <a:buChar char="•"/>
            </a:pPr>
            <a:r>
              <a:rPr b="1" lang="hu-HU" sz="10800"/>
              <a:t>KOJE</a:t>
            </a:r>
            <a:r>
              <a:rPr lang="hu-HU" sz="10800"/>
              <a:t> nasilne ekstremističke skupine postoje u vašem kontekstu?</a:t>
            </a:r>
            <a:endParaRPr sz="10800"/>
          </a:p>
          <a:p>
            <a:pPr indent="-50800" lvl="0" marL="228600" rtl="0" algn="l">
              <a:lnSpc>
                <a:spcPct val="90000"/>
              </a:lnSpc>
              <a:spcBef>
                <a:spcPts val="1000"/>
              </a:spcBef>
              <a:spcAft>
                <a:spcPts val="0"/>
              </a:spcAft>
              <a:buClr>
                <a:schemeClr val="dk1"/>
              </a:buClr>
              <a:buSzPct val="29165"/>
              <a:buNone/>
            </a:pPr>
            <a:r>
              <a:t/>
            </a:r>
            <a:endParaRPr sz="9600"/>
          </a:p>
          <a:p>
            <a:pPr indent="0" lvl="0" marL="0" rtl="0" algn="l">
              <a:lnSpc>
                <a:spcPct val="90000"/>
              </a:lnSpc>
              <a:spcBef>
                <a:spcPts val="1000"/>
              </a:spcBef>
              <a:spcAft>
                <a:spcPts val="0"/>
              </a:spcAft>
              <a:buClr>
                <a:schemeClr val="dk1"/>
              </a:buClr>
              <a:buSzPct val="38095"/>
              <a:buNone/>
            </a:pPr>
            <a:r>
              <a:t/>
            </a:r>
            <a:endParaRPr sz="7350"/>
          </a:p>
          <a:p>
            <a:pPr indent="0" lvl="0" marL="0" rtl="0" algn="l">
              <a:lnSpc>
                <a:spcPct val="90000"/>
              </a:lnSpc>
              <a:spcBef>
                <a:spcPts val="1000"/>
              </a:spcBef>
              <a:spcAft>
                <a:spcPts val="0"/>
              </a:spcAft>
              <a:buClr>
                <a:schemeClr val="dk1"/>
              </a:buClr>
              <a:buSzPct val="38095"/>
              <a:buNone/>
            </a:pPr>
            <a:r>
              <a:t/>
            </a:r>
            <a:endParaRPr sz="7350"/>
          </a:p>
          <a:p>
            <a:pPr indent="0" lvl="0" marL="0" rtl="0" algn="l">
              <a:lnSpc>
                <a:spcPct val="90000"/>
              </a:lnSpc>
              <a:spcBef>
                <a:spcPts val="1000"/>
              </a:spcBef>
              <a:spcAft>
                <a:spcPts val="0"/>
              </a:spcAft>
              <a:buClr>
                <a:schemeClr val="dk1"/>
              </a:buClr>
              <a:buSzPct val="100000"/>
              <a:buNone/>
            </a:pPr>
            <a:r>
              <a:t/>
            </a:r>
            <a:endParaRPr/>
          </a:p>
        </p:txBody>
      </p:sp>
      <p:pic>
        <p:nvPicPr>
          <p:cNvPr id="220" name="Google Shape;220;p7"/>
          <p:cNvPicPr preferRelativeResize="0"/>
          <p:nvPr/>
        </p:nvPicPr>
        <p:blipFill rotWithShape="1">
          <a:blip r:embed="rId3">
            <a:alphaModFix/>
          </a:blip>
          <a:srcRect b="0" l="0" r="0" t="0"/>
          <a:stretch/>
        </p:blipFill>
        <p:spPr>
          <a:xfrm>
            <a:off x="8530176" y="0"/>
            <a:ext cx="3149709" cy="1771711"/>
          </a:xfrm>
          <a:prstGeom prst="rect">
            <a:avLst/>
          </a:prstGeom>
          <a:noFill/>
          <a:ln>
            <a:noFill/>
          </a:ln>
        </p:spPr>
      </p:pic>
      <p:sp>
        <p:nvSpPr>
          <p:cNvPr id="221" name="Google Shape;221;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8"/>
          <p:cNvSpPr txBox="1"/>
          <p:nvPr>
            <p:ph type="title"/>
          </p:nvPr>
        </p:nvSpPr>
        <p:spPr>
          <a:xfrm>
            <a:off x="992579" y="334456"/>
            <a:ext cx="10515600" cy="69316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Pregled Treninga</a:t>
            </a:r>
            <a:endParaRPr/>
          </a:p>
        </p:txBody>
      </p:sp>
      <p:sp>
        <p:nvSpPr>
          <p:cNvPr id="227" name="Google Shape;227;p8"/>
          <p:cNvSpPr txBox="1"/>
          <p:nvPr>
            <p:ph idx="1" type="body"/>
          </p:nvPr>
        </p:nvSpPr>
        <p:spPr>
          <a:xfrm>
            <a:off x="992579" y="1825625"/>
            <a:ext cx="10515600" cy="517122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b="1" lang="hu-HU" sz="3200" u="sng" cap="none"/>
              <a:t>MODUL 2.  PROCJEN</a:t>
            </a:r>
            <a:r>
              <a:rPr b="1" lang="hu-HU" sz="3200" u="sng"/>
              <a:t>A I INTERVENCIJA</a:t>
            </a:r>
            <a:endParaRPr b="1" sz="3200" u="sng" cap="none"/>
          </a:p>
          <a:p>
            <a:pPr indent="0" lvl="0" marL="0" rtl="0" algn="l">
              <a:lnSpc>
                <a:spcPct val="90000"/>
              </a:lnSpc>
              <a:spcBef>
                <a:spcPts val="1000"/>
              </a:spcBef>
              <a:spcAft>
                <a:spcPts val="0"/>
              </a:spcAft>
              <a:buClr>
                <a:schemeClr val="dk1"/>
              </a:buClr>
              <a:buSzPts val="2800"/>
              <a:buNone/>
            </a:pPr>
            <a:r>
              <a:t/>
            </a:r>
            <a:endParaRPr b="1" u="sng" cap="none"/>
          </a:p>
          <a:p>
            <a:pPr indent="-228600" lvl="0" marL="228600" rtl="0" algn="l">
              <a:lnSpc>
                <a:spcPct val="90000"/>
              </a:lnSpc>
              <a:spcBef>
                <a:spcPts val="1000"/>
              </a:spcBef>
              <a:spcAft>
                <a:spcPts val="0"/>
              </a:spcAft>
              <a:buClr>
                <a:schemeClr val="dk1"/>
              </a:buClr>
              <a:buSzPts val="3200"/>
              <a:buChar char="•"/>
            </a:pPr>
            <a:r>
              <a:rPr lang="hu-HU" sz="3200"/>
              <a:t>Procjena potreba, snaga i resursa</a:t>
            </a:r>
            <a:endParaRPr/>
          </a:p>
          <a:p>
            <a:pPr indent="-228600" lvl="0" marL="228600" rtl="0" algn="l">
              <a:lnSpc>
                <a:spcPct val="90000"/>
              </a:lnSpc>
              <a:spcBef>
                <a:spcPts val="1000"/>
              </a:spcBef>
              <a:spcAft>
                <a:spcPts val="0"/>
              </a:spcAft>
              <a:buClr>
                <a:schemeClr val="dk1"/>
              </a:buClr>
              <a:buSzPts val="3200"/>
              <a:buChar char="•"/>
            </a:pPr>
            <a:r>
              <a:rPr lang="hu-HU" sz="3200"/>
              <a:t>Izrada intervencijskog plana</a:t>
            </a:r>
            <a:endParaRPr sz="3200"/>
          </a:p>
          <a:p>
            <a:pPr indent="-228600" lvl="0" marL="228600" rtl="0" algn="l">
              <a:lnSpc>
                <a:spcPct val="90000"/>
              </a:lnSpc>
              <a:spcBef>
                <a:spcPts val="1000"/>
              </a:spcBef>
              <a:spcAft>
                <a:spcPts val="0"/>
              </a:spcAft>
              <a:buClr>
                <a:schemeClr val="dk1"/>
              </a:buClr>
              <a:buSzPts val="3200"/>
              <a:buChar char="•"/>
            </a:pPr>
            <a:r>
              <a:rPr lang="hu-HU" sz="3200"/>
              <a:t>Smjernice za komunikaciju sa mladima u opasnosti</a:t>
            </a:r>
            <a:endParaRPr sz="3200"/>
          </a:p>
          <a:p>
            <a:pPr indent="-228600" lvl="0" marL="228600" rtl="0" algn="l">
              <a:lnSpc>
                <a:spcPct val="90000"/>
              </a:lnSpc>
              <a:spcBef>
                <a:spcPts val="1000"/>
              </a:spcBef>
              <a:spcAft>
                <a:spcPts val="0"/>
              </a:spcAft>
              <a:buClr>
                <a:schemeClr val="dk1"/>
              </a:buClr>
              <a:buSzPts val="3200"/>
              <a:buChar char="•"/>
            </a:pPr>
            <a:r>
              <a:rPr lang="hu-HU" sz="3200"/>
              <a:t>Inspirativni primjeri prakse sprječavanja i rane intervencije</a:t>
            </a:r>
            <a:endParaRPr sz="3200"/>
          </a:p>
          <a:p>
            <a:pPr indent="0" lvl="0" marL="0" rtl="0" algn="l">
              <a:lnSpc>
                <a:spcPct val="90000"/>
              </a:lnSpc>
              <a:spcBef>
                <a:spcPts val="1000"/>
              </a:spcBef>
              <a:spcAft>
                <a:spcPts val="0"/>
              </a:spcAft>
              <a:buClr>
                <a:schemeClr val="dk1"/>
              </a:buClr>
              <a:buSzPts val="2800"/>
              <a:buNone/>
            </a:pPr>
            <a:r>
              <a:t/>
            </a:r>
            <a:endParaRPr/>
          </a:p>
        </p:txBody>
      </p:sp>
      <p:pic>
        <p:nvPicPr>
          <p:cNvPr id="228" name="Google Shape;228;p8"/>
          <p:cNvPicPr preferRelativeResize="0"/>
          <p:nvPr/>
        </p:nvPicPr>
        <p:blipFill rotWithShape="1">
          <a:blip r:embed="rId3">
            <a:alphaModFix/>
          </a:blip>
          <a:srcRect b="0" l="0" r="0" t="0"/>
          <a:stretch/>
        </p:blipFill>
        <p:spPr>
          <a:xfrm>
            <a:off x="7778336" y="53914"/>
            <a:ext cx="3149709" cy="1771711"/>
          </a:xfrm>
          <a:prstGeom prst="rect">
            <a:avLst/>
          </a:prstGeom>
          <a:noFill/>
          <a:ln>
            <a:noFill/>
          </a:ln>
        </p:spPr>
      </p:pic>
      <p:sp>
        <p:nvSpPr>
          <p:cNvPr id="229" name="Google Shape;229;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9"/>
          <p:cNvSpPr txBox="1"/>
          <p:nvPr>
            <p:ph type="title"/>
          </p:nvPr>
        </p:nvSpPr>
        <p:spPr>
          <a:xfrm>
            <a:off x="992579" y="334456"/>
            <a:ext cx="10515600" cy="69316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Pregled Treninga</a:t>
            </a:r>
            <a:endParaRPr/>
          </a:p>
        </p:txBody>
      </p:sp>
      <p:sp>
        <p:nvSpPr>
          <p:cNvPr id="235" name="Google Shape;235;p9"/>
          <p:cNvSpPr txBox="1"/>
          <p:nvPr>
            <p:ph idx="1" type="body"/>
          </p:nvPr>
        </p:nvSpPr>
        <p:spPr>
          <a:xfrm>
            <a:off x="838200" y="1253331"/>
            <a:ext cx="10515600" cy="517122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dk1"/>
              </a:buClr>
              <a:buSzPct val="100000"/>
              <a:buNone/>
            </a:pPr>
            <a:r>
              <a:t/>
            </a:r>
            <a:endParaRPr b="1" sz="3200" u="sng"/>
          </a:p>
          <a:p>
            <a:pPr indent="0" lvl="0" marL="0" rtl="0" algn="l">
              <a:lnSpc>
                <a:spcPct val="90000"/>
              </a:lnSpc>
              <a:spcBef>
                <a:spcPts val="1000"/>
              </a:spcBef>
              <a:spcAft>
                <a:spcPts val="0"/>
              </a:spcAft>
              <a:buClr>
                <a:schemeClr val="dk1"/>
              </a:buClr>
              <a:buSzPct val="100000"/>
              <a:buNone/>
            </a:pPr>
            <a:r>
              <a:t/>
            </a:r>
            <a:endParaRPr b="1" sz="3200" u="sng"/>
          </a:p>
          <a:p>
            <a:pPr indent="0" lvl="0" marL="0" rtl="0" algn="l">
              <a:lnSpc>
                <a:spcPct val="90000"/>
              </a:lnSpc>
              <a:spcBef>
                <a:spcPts val="1000"/>
              </a:spcBef>
              <a:spcAft>
                <a:spcPts val="0"/>
              </a:spcAft>
              <a:buClr>
                <a:schemeClr val="dk1"/>
              </a:buClr>
              <a:buSzPct val="77348"/>
              <a:buNone/>
            </a:pPr>
            <a:r>
              <a:rPr b="1" lang="hu-HU" sz="4137" u="sng" cap="none"/>
              <a:t>MODUL 3. EDU</a:t>
            </a:r>
            <a:r>
              <a:rPr b="1" lang="hu-HU" sz="4137" u="sng"/>
              <a:t>KACIJA MLADIH LJUDI O RADIKALIZACIJI I NASILNOM EKSTREMIZMU U ŠKOLI</a:t>
            </a:r>
            <a:endParaRPr b="1" sz="4137" u="sng" cap="none"/>
          </a:p>
          <a:p>
            <a:pPr indent="0" lvl="0" marL="0" rtl="0" algn="l">
              <a:lnSpc>
                <a:spcPct val="90000"/>
              </a:lnSpc>
              <a:spcBef>
                <a:spcPts val="1000"/>
              </a:spcBef>
              <a:spcAft>
                <a:spcPts val="0"/>
              </a:spcAft>
              <a:buClr>
                <a:schemeClr val="dk1"/>
              </a:buClr>
              <a:buSzPct val="100000"/>
              <a:buNone/>
            </a:pPr>
            <a:r>
              <a:t/>
            </a:r>
            <a:endParaRPr b="1" sz="3200" u="sng"/>
          </a:p>
          <a:p>
            <a:pPr indent="0" lvl="0" marL="0" rtl="0" algn="l">
              <a:lnSpc>
                <a:spcPct val="90000"/>
              </a:lnSpc>
              <a:spcBef>
                <a:spcPts val="1000"/>
              </a:spcBef>
              <a:spcAft>
                <a:spcPts val="0"/>
              </a:spcAft>
              <a:buClr>
                <a:schemeClr val="dk1"/>
              </a:buClr>
              <a:buSzPct val="77348"/>
              <a:buNone/>
            </a:pPr>
            <a:r>
              <a:rPr lang="hu-HU" sz="4137"/>
              <a:t>Predstavljanje obrazovnih materijala projekta DARE:</a:t>
            </a:r>
            <a:endParaRPr sz="4137"/>
          </a:p>
          <a:p>
            <a:pPr indent="-228611" lvl="0" marL="228600" rtl="0" algn="l">
              <a:lnSpc>
                <a:spcPct val="90000"/>
              </a:lnSpc>
              <a:spcBef>
                <a:spcPts val="1000"/>
              </a:spcBef>
              <a:spcAft>
                <a:spcPts val="0"/>
              </a:spcAft>
              <a:buClr>
                <a:schemeClr val="dk1"/>
              </a:buClr>
              <a:buSzPct val="100000"/>
              <a:buChar char="•"/>
            </a:pPr>
            <a:r>
              <a:rPr lang="hu-HU" sz="4137"/>
              <a:t>animirani videozapisi i nastavni planovi o radikalizaciji i nasilnom ekstremizmu</a:t>
            </a:r>
            <a:endParaRPr sz="4137"/>
          </a:p>
          <a:p>
            <a:pPr indent="-25400" lvl="0" marL="228600" rtl="0" algn="l">
              <a:lnSpc>
                <a:spcPct val="90000"/>
              </a:lnSpc>
              <a:spcBef>
                <a:spcPts val="1000"/>
              </a:spcBef>
              <a:spcAft>
                <a:spcPts val="0"/>
              </a:spcAft>
              <a:buClr>
                <a:schemeClr val="dk1"/>
              </a:buClr>
              <a:buSzPct val="100000"/>
              <a:buNone/>
            </a:pPr>
            <a:r>
              <a:t/>
            </a:r>
            <a:endParaRPr b="1" sz="3200">
              <a:highlight>
                <a:srgbClr val="C0C0C0"/>
              </a:highlight>
            </a:endParaRPr>
          </a:p>
          <a:p>
            <a:pPr indent="-50800" lvl="0" marL="22860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p:txBody>
      </p:sp>
      <p:pic>
        <p:nvPicPr>
          <p:cNvPr id="236" name="Google Shape;236;p9"/>
          <p:cNvPicPr preferRelativeResize="0"/>
          <p:nvPr/>
        </p:nvPicPr>
        <p:blipFill rotWithShape="1">
          <a:blip r:embed="rId3">
            <a:alphaModFix/>
          </a:blip>
          <a:srcRect b="0" l="0" r="0" t="0"/>
          <a:stretch/>
        </p:blipFill>
        <p:spPr>
          <a:xfrm>
            <a:off x="7778336" y="53914"/>
            <a:ext cx="3149709" cy="1771711"/>
          </a:xfrm>
          <a:prstGeom prst="rect">
            <a:avLst/>
          </a:prstGeom>
          <a:noFill/>
          <a:ln>
            <a:noFill/>
          </a:ln>
        </p:spPr>
      </p:pic>
      <p:sp>
        <p:nvSpPr>
          <p:cNvPr id="237" name="Google Shape;237;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1" name="Shape 241"/>
        <p:cNvGrpSpPr/>
        <p:nvPr/>
      </p:nvGrpSpPr>
      <p:grpSpPr>
        <a:xfrm>
          <a:off x="0" y="0"/>
          <a:ext cx="0" cy="0"/>
          <a:chOff x="0" y="0"/>
          <a:chExt cx="0" cy="0"/>
        </a:xfrm>
      </p:grpSpPr>
      <p:sp>
        <p:nvSpPr>
          <p:cNvPr id="242" name="Google Shape;242;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43" name="Google Shape;243;p10"/>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44" name="Google Shape;244;p10"/>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45" name="Google Shape;245;p10"/>
          <p:cNvSpPr txBox="1"/>
          <p:nvPr>
            <p:ph type="ctrTitle"/>
          </p:nvPr>
        </p:nvSpPr>
        <p:spPr>
          <a:xfrm>
            <a:off x="1285241" y="1008993"/>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cap="none"/>
              <a:t>MODUL 1. </a:t>
            </a:r>
            <a:br>
              <a:rPr b="1" lang="hu-HU" sz="4800" cap="none"/>
            </a:br>
            <a:r>
              <a:rPr b="1" lang="hu-HU" sz="4800" cap="none"/>
              <a:t>SVIJE</a:t>
            </a:r>
            <a:r>
              <a:rPr b="1" lang="hu-HU" sz="4800"/>
              <a:t>ST I ZNANJE</a:t>
            </a:r>
            <a:br>
              <a:rPr b="1" lang="hu-HU" sz="4800"/>
            </a:br>
            <a:endParaRPr sz="4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9" name="Shape 249"/>
        <p:cNvGrpSpPr/>
        <p:nvPr/>
      </p:nvGrpSpPr>
      <p:grpSpPr>
        <a:xfrm>
          <a:off x="0" y="0"/>
          <a:ext cx="0" cy="0"/>
          <a:chOff x="0" y="0"/>
          <a:chExt cx="0" cy="0"/>
        </a:xfrm>
      </p:grpSpPr>
      <p:sp>
        <p:nvSpPr>
          <p:cNvPr id="250" name="Google Shape;250;p1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1" name="Google Shape;251;p1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2" name="Google Shape;252;p11"/>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3" name="Google Shape;253;p11"/>
          <p:cNvSpPr txBox="1"/>
          <p:nvPr>
            <p:ph type="ctrTitle"/>
          </p:nvPr>
        </p:nvSpPr>
        <p:spPr>
          <a:xfrm>
            <a:off x="1285241" y="1008993"/>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br>
              <a:rPr b="1" lang="hu-HU" sz="4800"/>
            </a:br>
            <a:br>
              <a:rPr b="1" lang="hu-HU" sz="4800"/>
            </a:br>
            <a:r>
              <a:rPr lang="hu-HU" sz="4800"/>
              <a:t>1. Šta je radikalizacija? </a:t>
            </a:r>
            <a:br>
              <a:rPr lang="hu-HU" sz="4800"/>
            </a:br>
            <a:r>
              <a:rPr lang="hu-HU" sz="4800"/>
              <a:t>Definicije i ključni pojmovi</a:t>
            </a:r>
            <a:br>
              <a:rPr lang="hu-HU" sz="4800"/>
            </a:br>
            <a:endParaRPr sz="4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257" name="Shape 257"/>
        <p:cNvGrpSpPr/>
        <p:nvPr/>
      </p:nvGrpSpPr>
      <p:grpSpPr>
        <a:xfrm>
          <a:off x="0" y="0"/>
          <a:ext cx="0" cy="0"/>
          <a:chOff x="0" y="0"/>
          <a:chExt cx="0" cy="0"/>
        </a:xfrm>
      </p:grpSpPr>
      <p:sp>
        <p:nvSpPr>
          <p:cNvPr id="258" name="Google Shape;258;p12"/>
          <p:cNvSpPr txBox="1"/>
          <p:nvPr>
            <p:ph type="title"/>
          </p:nvPr>
        </p:nvSpPr>
        <p:spPr>
          <a:xfrm>
            <a:off x="966405" y="2655669"/>
            <a:ext cx="6673355" cy="285273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hu-HU" sz="4400"/>
              <a:t>Koja je razlika između:</a:t>
            </a:r>
            <a:br>
              <a:rPr lang="hu-HU" sz="4400"/>
            </a:br>
            <a:r>
              <a:rPr lang="hu-HU" sz="4400"/>
              <a:t>		-radikalizacije</a:t>
            </a:r>
            <a:br>
              <a:rPr lang="hu-HU" sz="4400"/>
            </a:br>
            <a:r>
              <a:rPr lang="hu-HU" sz="4400"/>
              <a:t>		-nasilnog ekstremizma </a:t>
            </a:r>
            <a:br>
              <a:rPr lang="hu-HU" sz="4400"/>
            </a:br>
            <a:r>
              <a:rPr lang="hu-HU" sz="4400"/>
              <a:t>		-terorizma?</a:t>
            </a:r>
            <a:endParaRPr/>
          </a:p>
        </p:txBody>
      </p:sp>
      <p:sp>
        <p:nvSpPr>
          <p:cNvPr id="259" name="Google Shape;259;p12"/>
          <p:cNvSpPr txBox="1"/>
          <p:nvPr>
            <p:ph idx="1" type="body"/>
          </p:nvPr>
        </p:nvSpPr>
        <p:spPr>
          <a:xfrm>
            <a:off x="1053385" y="852148"/>
            <a:ext cx="5640202" cy="1500187"/>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None/>
            </a:pPr>
            <a:r>
              <a:rPr lang="hu-HU" sz="4400">
                <a:solidFill>
                  <a:schemeClr val="dk1"/>
                </a:solidFill>
              </a:rPr>
              <a:t>Rasprava</a:t>
            </a:r>
            <a:endParaRPr sz="4400">
              <a:solidFill>
                <a:schemeClr val="dk1"/>
              </a:solidFill>
            </a:endParaRPr>
          </a:p>
        </p:txBody>
      </p:sp>
      <p:pic>
        <p:nvPicPr>
          <p:cNvPr id="260" name="Google Shape;260;p12"/>
          <p:cNvPicPr preferRelativeResize="0"/>
          <p:nvPr/>
        </p:nvPicPr>
        <p:blipFill rotWithShape="1">
          <a:blip r:embed="rId3">
            <a:alphaModFix/>
          </a:blip>
          <a:srcRect b="0" l="0" r="0" t="0"/>
          <a:stretch/>
        </p:blipFill>
        <p:spPr>
          <a:xfrm>
            <a:off x="8144498" y="1483084"/>
            <a:ext cx="3592144" cy="3891831"/>
          </a:xfrm>
          <a:prstGeom prst="rect">
            <a:avLst/>
          </a:prstGeom>
          <a:noFill/>
          <a:ln>
            <a:noFill/>
          </a:ln>
        </p:spPr>
      </p:pic>
      <p:sp>
        <p:nvSpPr>
          <p:cNvPr id="261" name="Google Shape;26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3"/>
          <p:cNvSpPr txBox="1"/>
          <p:nvPr>
            <p:ph type="title"/>
          </p:nvPr>
        </p:nvSpPr>
        <p:spPr>
          <a:xfrm>
            <a:off x="838200" y="214448"/>
            <a:ext cx="10515600" cy="48237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Ključni pojmovi</a:t>
            </a:r>
            <a:endParaRPr/>
          </a:p>
        </p:txBody>
      </p:sp>
      <p:sp>
        <p:nvSpPr>
          <p:cNvPr id="268" name="Google Shape;268;p13"/>
          <p:cNvSpPr txBox="1"/>
          <p:nvPr>
            <p:ph idx="1" type="body"/>
          </p:nvPr>
        </p:nvSpPr>
        <p:spPr>
          <a:xfrm>
            <a:off x="1681843" y="2601705"/>
            <a:ext cx="1360714" cy="48237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hu-HU">
                <a:highlight>
                  <a:srgbClr val="FF0000"/>
                </a:highlight>
              </a:rPr>
              <a:t>proces</a:t>
            </a:r>
            <a:endParaRPr b="1">
              <a:highlight>
                <a:srgbClr val="FF0000"/>
              </a:highlight>
            </a:endParaRPr>
          </a:p>
        </p:txBody>
      </p:sp>
      <p:sp>
        <p:nvSpPr>
          <p:cNvPr id="269" name="Google Shape;269;p13"/>
          <p:cNvSpPr/>
          <p:nvPr/>
        </p:nvSpPr>
        <p:spPr>
          <a:xfrm>
            <a:off x="674913" y="487550"/>
            <a:ext cx="4572000" cy="1992086"/>
          </a:xfrm>
          <a:prstGeom prst="rightArrow">
            <a:avLst>
              <a:gd fmla="val 50000" name="adj1"/>
              <a:gd fmla="val 50000" name="adj2"/>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Calibri"/>
              <a:buNone/>
            </a:pPr>
            <a:r>
              <a:rPr b="0" i="0" lang="hu-HU" sz="3600" u="none" cap="none" strike="noStrike">
                <a:solidFill>
                  <a:srgbClr val="000000"/>
                </a:solidFill>
                <a:latin typeface="Calibri"/>
                <a:ea typeface="Calibri"/>
                <a:cs typeface="Calibri"/>
                <a:sym typeface="Calibri"/>
              </a:rPr>
              <a:t>Radikalizacija</a:t>
            </a:r>
            <a:endParaRPr b="0" i="0" sz="3600" u="none" cap="none" strike="noStrike">
              <a:solidFill>
                <a:srgbClr val="000000"/>
              </a:solidFill>
              <a:latin typeface="Calibri"/>
              <a:ea typeface="Calibri"/>
              <a:cs typeface="Calibri"/>
              <a:sym typeface="Calibri"/>
            </a:endParaRPr>
          </a:p>
        </p:txBody>
      </p:sp>
      <p:sp>
        <p:nvSpPr>
          <p:cNvPr id="270" name="Google Shape;270;p13"/>
          <p:cNvSpPr/>
          <p:nvPr/>
        </p:nvSpPr>
        <p:spPr>
          <a:xfrm>
            <a:off x="5246925" y="367750"/>
            <a:ext cx="2917500" cy="223170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0"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0" i="0" lang="hu-HU" sz="3200" u="none" cap="none" strike="noStrike">
                <a:solidFill>
                  <a:srgbClr val="000000"/>
                </a:solidFill>
                <a:latin typeface="Calibri"/>
                <a:ea typeface="Calibri"/>
                <a:cs typeface="Calibri"/>
                <a:sym typeface="Calibri"/>
              </a:rPr>
              <a:t>Nasilni</a:t>
            </a:r>
            <a:endParaRPr b="0"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0" i="0" lang="hu-HU" sz="3200" u="none" cap="none" strike="noStrike">
                <a:solidFill>
                  <a:srgbClr val="000000"/>
                </a:solidFill>
                <a:latin typeface="Calibri"/>
                <a:ea typeface="Calibri"/>
                <a:cs typeface="Calibri"/>
                <a:sym typeface="Calibri"/>
              </a:rPr>
              <a:t>ekstremizam</a:t>
            </a:r>
            <a:endParaRPr b="0"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0" i="0" lang="hu-HU" sz="3200" u="none" cap="none" strike="noStrike">
                <a:solidFill>
                  <a:srgbClr val="000000"/>
                </a:solidFill>
                <a:latin typeface="Calibri"/>
                <a:ea typeface="Calibri"/>
                <a:cs typeface="Calibri"/>
                <a:sym typeface="Calibri"/>
              </a:rPr>
              <a:t>(NE) </a:t>
            </a:r>
            <a:endParaRPr b="0" i="0" sz="1400" u="none" cap="none" strike="noStrike">
              <a:solidFill>
                <a:srgbClr val="000000"/>
              </a:solidFill>
              <a:latin typeface="Arial"/>
              <a:ea typeface="Arial"/>
              <a:cs typeface="Arial"/>
              <a:sym typeface="Arial"/>
            </a:endParaRPr>
          </a:p>
        </p:txBody>
      </p:sp>
      <p:sp>
        <p:nvSpPr>
          <p:cNvPr id="271" name="Google Shape;271;p13"/>
          <p:cNvSpPr/>
          <p:nvPr/>
        </p:nvSpPr>
        <p:spPr>
          <a:xfrm>
            <a:off x="8164285" y="696822"/>
            <a:ext cx="2558143" cy="1325563"/>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0" i="0" lang="hu-HU" sz="3200" u="none" cap="none" strike="noStrike">
                <a:solidFill>
                  <a:srgbClr val="000000"/>
                </a:solidFill>
                <a:latin typeface="Calibri"/>
                <a:ea typeface="Calibri"/>
                <a:cs typeface="Calibri"/>
                <a:sym typeface="Calibri"/>
              </a:rPr>
              <a:t>Terorizam </a:t>
            </a:r>
            <a:endParaRPr b="0" i="0" sz="1400" u="none" cap="none" strike="noStrike">
              <a:solidFill>
                <a:srgbClr val="000000"/>
              </a:solidFill>
              <a:latin typeface="Arial"/>
              <a:ea typeface="Arial"/>
              <a:cs typeface="Arial"/>
              <a:sym typeface="Arial"/>
            </a:endParaRPr>
          </a:p>
        </p:txBody>
      </p:sp>
      <p:sp>
        <p:nvSpPr>
          <p:cNvPr id="272" name="Google Shape;272;p13"/>
          <p:cNvSpPr txBox="1"/>
          <p:nvPr/>
        </p:nvSpPr>
        <p:spPr>
          <a:xfrm>
            <a:off x="4643500" y="2601700"/>
            <a:ext cx="3695100" cy="954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800"/>
              <a:buFont typeface="Arial"/>
              <a:buNone/>
            </a:pPr>
            <a:r>
              <a:rPr b="1" i="0" lang="hu-HU" sz="2800" u="none" cap="none" strike="noStrike">
                <a:solidFill>
                  <a:srgbClr val="000000"/>
                </a:solidFill>
                <a:highlight>
                  <a:srgbClr val="FFFF00"/>
                </a:highlight>
                <a:latin typeface="Calibri"/>
                <a:ea typeface="Calibri"/>
                <a:cs typeface="Calibri"/>
                <a:sym typeface="Calibri"/>
              </a:rPr>
              <a:t>ishod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2400"/>
              <a:buFont typeface="Arial"/>
              <a:buNone/>
            </a:pPr>
            <a:r>
              <a:rPr b="0" i="0" lang="hu-HU" sz="2300" u="none" cap="none" strike="noStrike">
                <a:solidFill>
                  <a:srgbClr val="000000"/>
                </a:solidFill>
                <a:highlight>
                  <a:srgbClr val="FFFF00"/>
                </a:highlight>
                <a:latin typeface="Calibri"/>
                <a:ea typeface="Calibri"/>
                <a:cs typeface="Calibri"/>
                <a:sym typeface="Calibri"/>
              </a:rPr>
              <a:t>kognitivna shema i djelovanje</a:t>
            </a:r>
            <a:endParaRPr b="0" i="0" sz="2300" u="none" cap="none" strike="noStrike">
              <a:solidFill>
                <a:srgbClr val="000000"/>
              </a:solidFill>
              <a:highlight>
                <a:srgbClr val="FFFF00"/>
              </a:highlight>
              <a:latin typeface="Calibri"/>
              <a:ea typeface="Calibri"/>
              <a:cs typeface="Calibri"/>
              <a:sym typeface="Calibri"/>
            </a:endParaRPr>
          </a:p>
        </p:txBody>
      </p:sp>
      <p:sp>
        <p:nvSpPr>
          <p:cNvPr id="273" name="Google Shape;273;p13"/>
          <p:cNvSpPr txBox="1"/>
          <p:nvPr/>
        </p:nvSpPr>
        <p:spPr>
          <a:xfrm>
            <a:off x="8338457" y="2599377"/>
            <a:ext cx="3058885" cy="1033857"/>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90000"/>
              </a:lnSpc>
              <a:spcBef>
                <a:spcPts val="0"/>
              </a:spcBef>
              <a:spcAft>
                <a:spcPts val="0"/>
              </a:spcAft>
              <a:buClr>
                <a:srgbClr val="FFFFFF"/>
              </a:buClr>
              <a:buSzPct val="100000"/>
              <a:buFont typeface="Arial"/>
              <a:buNone/>
            </a:pPr>
            <a:r>
              <a:rPr b="1" i="0" lang="hu-HU" sz="4000" u="none" cap="none" strike="noStrike">
                <a:solidFill>
                  <a:srgbClr val="FFFFFF"/>
                </a:solidFill>
                <a:highlight>
                  <a:srgbClr val="000080"/>
                </a:highlight>
                <a:latin typeface="Calibri"/>
                <a:ea typeface="Calibri"/>
                <a:cs typeface="Calibri"/>
                <a:sym typeface="Calibri"/>
              </a:rPr>
              <a:t>sredstva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FFFFFF"/>
              </a:buClr>
              <a:buSzPct val="100000"/>
              <a:buFont typeface="Arial"/>
              <a:buNone/>
            </a:pPr>
            <a:r>
              <a:rPr b="0" i="0" lang="hu-HU" sz="3100" u="none" cap="none" strike="noStrike">
                <a:solidFill>
                  <a:srgbClr val="FFFFFF"/>
                </a:solidFill>
                <a:highlight>
                  <a:srgbClr val="000080"/>
                </a:highlight>
                <a:latin typeface="Calibri"/>
                <a:ea typeface="Calibri"/>
                <a:cs typeface="Calibri"/>
                <a:sym typeface="Calibri"/>
              </a:rPr>
              <a:t>za postizanje ekstremističkih ciljeva </a:t>
            </a:r>
            <a:endParaRPr b="0" i="0" sz="1400" u="none" cap="none" strike="noStrike">
              <a:solidFill>
                <a:srgbClr val="000000"/>
              </a:solidFill>
              <a:latin typeface="Arial"/>
              <a:ea typeface="Arial"/>
              <a:cs typeface="Arial"/>
              <a:sym typeface="Arial"/>
            </a:endParaRPr>
          </a:p>
        </p:txBody>
      </p:sp>
      <p:sp>
        <p:nvSpPr>
          <p:cNvPr id="274" name="Google Shape;274;p13"/>
          <p:cNvSpPr txBox="1"/>
          <p:nvPr/>
        </p:nvSpPr>
        <p:spPr>
          <a:xfrm>
            <a:off x="1034141" y="3206148"/>
            <a:ext cx="3363600" cy="314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Proces kroz koji pojedinac prolazi kako bi usvojio stajalište da je </a:t>
            </a:r>
            <a:r>
              <a:rPr b="1" i="0" lang="hu-HU" sz="2000" u="none" cap="none" strike="noStrike">
                <a:solidFill>
                  <a:srgbClr val="000000"/>
                </a:solidFill>
                <a:highlight>
                  <a:srgbClr val="FF0000"/>
                </a:highlight>
                <a:latin typeface="Calibri"/>
                <a:ea typeface="Calibri"/>
                <a:cs typeface="Calibri"/>
                <a:sym typeface="Calibri"/>
              </a:rPr>
              <a:t>uporaba nasilja i terorizma </a:t>
            </a:r>
            <a:r>
              <a:rPr b="0" i="0" lang="hu-HU" sz="2000" u="none" cap="none" strike="noStrike">
                <a:solidFill>
                  <a:srgbClr val="000000"/>
                </a:solidFill>
                <a:latin typeface="Calibri"/>
                <a:ea typeface="Calibri"/>
                <a:cs typeface="Calibri"/>
                <a:sym typeface="Calibri"/>
              </a:rPr>
              <a:t>u svrhu prom</a:t>
            </a:r>
            <a:r>
              <a:rPr lang="hu-HU" sz="2000">
                <a:latin typeface="Calibri"/>
                <a:ea typeface="Calibri"/>
                <a:cs typeface="Calibri"/>
                <a:sym typeface="Calibri"/>
              </a:rPr>
              <a:t>ovisanja</a:t>
            </a:r>
            <a:r>
              <a:rPr b="0" i="0" lang="hu-HU" sz="2000" u="none" cap="none" strike="noStrike">
                <a:solidFill>
                  <a:srgbClr val="000000"/>
                </a:solidFill>
                <a:latin typeface="Calibri"/>
                <a:ea typeface="Calibri"/>
                <a:cs typeface="Calibri"/>
                <a:sym typeface="Calibri"/>
              </a:rPr>
              <a:t> političkih i ideoloških ciljeva ili postizanja političkog ili ideološkog  cilja </a:t>
            </a:r>
            <a:r>
              <a:rPr b="1" i="0" lang="hu-HU" sz="2000" u="none" cap="none" strike="noStrike">
                <a:solidFill>
                  <a:srgbClr val="000000"/>
                </a:solidFill>
                <a:highlight>
                  <a:srgbClr val="FF0000"/>
                </a:highlight>
                <a:latin typeface="Calibri"/>
                <a:ea typeface="Calibri"/>
                <a:cs typeface="Calibri"/>
                <a:sym typeface="Calibri"/>
              </a:rPr>
              <a:t>”n</a:t>
            </a:r>
            <a:r>
              <a:rPr b="1" lang="hu-HU" sz="2000">
                <a:highlight>
                  <a:srgbClr val="FF0000"/>
                </a:highlight>
                <a:latin typeface="Calibri"/>
                <a:ea typeface="Calibri"/>
                <a:cs typeface="Calibri"/>
                <a:sym typeface="Calibri"/>
              </a:rPr>
              <a:t>eophodna</a:t>
            </a:r>
            <a:r>
              <a:rPr b="1" i="0" lang="hu-HU" sz="2000" u="none" cap="none" strike="noStrike">
                <a:solidFill>
                  <a:srgbClr val="000000"/>
                </a:solidFill>
                <a:highlight>
                  <a:srgbClr val="FF0000"/>
                </a:highlight>
                <a:latin typeface="Calibri"/>
                <a:ea typeface="Calibri"/>
                <a:cs typeface="Calibri"/>
                <a:sym typeface="Calibri"/>
              </a:rPr>
              <a:t> i moralno opravdana”</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800"/>
              <a:buFont typeface="Calibri"/>
              <a:buNone/>
            </a:pPr>
            <a:r>
              <a:rPr b="0" i="1" lang="hu-HU" sz="1800" u="none" cap="none" strike="noStrike">
                <a:solidFill>
                  <a:srgbClr val="000000"/>
                </a:solidFill>
                <a:latin typeface="Calibri"/>
                <a:ea typeface="Calibri"/>
                <a:cs typeface="Calibri"/>
                <a:sym typeface="Calibri"/>
              </a:rPr>
              <a:t>Vijeće E</a:t>
            </a:r>
            <a:r>
              <a:rPr i="1" lang="hu-HU" sz="1800">
                <a:latin typeface="Calibri"/>
                <a:ea typeface="Calibri"/>
                <a:cs typeface="Calibri"/>
                <a:sym typeface="Calibri"/>
              </a:rPr>
              <a:t>v</a:t>
            </a:r>
            <a:r>
              <a:rPr b="0" i="1" lang="hu-HU" sz="1800" u="none" cap="none" strike="noStrike">
                <a:solidFill>
                  <a:srgbClr val="000000"/>
                </a:solidFill>
                <a:latin typeface="Calibri"/>
                <a:ea typeface="Calibri"/>
                <a:cs typeface="Calibri"/>
                <a:sym typeface="Calibri"/>
              </a:rPr>
              <a:t>rope (2021.) </a:t>
            </a:r>
            <a:endParaRPr b="0" i="1" sz="1800" u="none" cap="none" strike="noStrike">
              <a:solidFill>
                <a:srgbClr val="000000"/>
              </a:solidFill>
              <a:latin typeface="Calibri"/>
              <a:ea typeface="Calibri"/>
              <a:cs typeface="Calibri"/>
              <a:sym typeface="Calibri"/>
            </a:endParaRPr>
          </a:p>
        </p:txBody>
      </p:sp>
      <p:sp>
        <p:nvSpPr>
          <p:cNvPr id="275" name="Google Shape;275;p13"/>
          <p:cNvSpPr txBox="1"/>
          <p:nvPr/>
        </p:nvSpPr>
        <p:spPr>
          <a:xfrm>
            <a:off x="4985656" y="3633235"/>
            <a:ext cx="3048000" cy="335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highlight>
                  <a:srgbClr val="FFFF00"/>
                </a:highlight>
                <a:latin typeface="Calibri"/>
                <a:ea typeface="Calibri"/>
                <a:cs typeface="Calibri"/>
                <a:sym typeface="Calibri"/>
              </a:rPr>
              <a:t>Uvjerenja i djela </a:t>
            </a:r>
            <a:r>
              <a:rPr b="0" i="0" lang="hu-HU" sz="2000" u="none" cap="none" strike="noStrike">
                <a:solidFill>
                  <a:srgbClr val="000000"/>
                </a:solidFill>
                <a:latin typeface="Calibri"/>
                <a:ea typeface="Calibri"/>
                <a:cs typeface="Calibri"/>
                <a:sym typeface="Calibri"/>
              </a:rPr>
              <a:t>ljudi koji podržavaju up</a:t>
            </a:r>
            <a:r>
              <a:rPr lang="hu-HU" sz="2000">
                <a:latin typeface="Calibri"/>
                <a:ea typeface="Calibri"/>
                <a:cs typeface="Calibri"/>
                <a:sym typeface="Calibri"/>
              </a:rPr>
              <a:t>otrebu</a:t>
            </a:r>
            <a:r>
              <a:rPr b="0" i="0" lang="hu-HU" sz="2000" u="none" cap="none" strike="noStrike">
                <a:solidFill>
                  <a:srgbClr val="000000"/>
                </a:solidFill>
                <a:latin typeface="Calibri"/>
                <a:ea typeface="Calibri"/>
                <a:cs typeface="Calibri"/>
                <a:sym typeface="Calibri"/>
              </a:rPr>
              <a:t> nasilja u svrhu postizanja ideoloških, vjerskih i političkih ciljeva.</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Ona mogu uključivati terorizam i druge oblike politički motivi</a:t>
            </a:r>
            <a:r>
              <a:rPr lang="hu-HU" sz="2000">
                <a:latin typeface="Calibri"/>
                <a:ea typeface="Calibri"/>
                <a:cs typeface="Calibri"/>
                <a:sym typeface="Calibri"/>
              </a:rPr>
              <a:t>sanog</a:t>
            </a:r>
            <a:r>
              <a:rPr b="0" i="0" lang="hu-HU" sz="2000" u="none" cap="none" strike="noStrike">
                <a:solidFill>
                  <a:srgbClr val="000000"/>
                </a:solidFill>
                <a:latin typeface="Calibri"/>
                <a:ea typeface="Calibri"/>
                <a:cs typeface="Calibri"/>
                <a:sym typeface="Calibri"/>
              </a:rPr>
              <a:t> nasilja. </a:t>
            </a:r>
            <a:endParaRPr b="0" i="0" sz="2000" u="none" cap="none" strike="noStrike">
              <a:solidFill>
                <a:srgbClr val="000000"/>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600"/>
              <a:buFont typeface="Calibri"/>
              <a:buNone/>
            </a:pPr>
            <a:r>
              <a:rPr b="0" i="1" lang="hu-HU" sz="1600" u="none" cap="none" strike="noStrike">
                <a:solidFill>
                  <a:srgbClr val="000000"/>
                </a:solidFill>
                <a:latin typeface="Calibri"/>
                <a:ea typeface="Calibri"/>
                <a:cs typeface="Calibri"/>
                <a:sym typeface="Calibri"/>
              </a:rPr>
              <a:t>UNODC (2018.)</a:t>
            </a:r>
            <a:br>
              <a:rPr b="0" i="0" lang="hu-HU" sz="1400" u="none" cap="none" strike="noStrike">
                <a:solidFill>
                  <a:srgbClr val="000000"/>
                </a:solidFill>
                <a:latin typeface="Calibri"/>
                <a:ea typeface="Calibri"/>
                <a:cs typeface="Calibri"/>
                <a:sym typeface="Calibri"/>
              </a:rPr>
            </a:br>
            <a:endParaRPr b="0" i="0" sz="1600" u="none" cap="none" strike="noStrike">
              <a:solidFill>
                <a:srgbClr val="000000"/>
              </a:solidFill>
              <a:latin typeface="Calibri"/>
              <a:ea typeface="Calibri"/>
              <a:cs typeface="Calibri"/>
              <a:sym typeface="Calibri"/>
            </a:endParaRPr>
          </a:p>
        </p:txBody>
      </p:sp>
      <p:sp>
        <p:nvSpPr>
          <p:cNvPr id="276" name="Google Shape;276;p13"/>
          <p:cNvSpPr txBox="1"/>
          <p:nvPr/>
        </p:nvSpPr>
        <p:spPr>
          <a:xfrm>
            <a:off x="8164285" y="3555828"/>
            <a:ext cx="3820800" cy="369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Calibri"/>
              <a:buNone/>
            </a:pPr>
            <a:r>
              <a:rPr b="0" i="0" lang="hu-HU" sz="1800" u="sng" cap="none" strike="noStrike">
                <a:solidFill>
                  <a:srgbClr val="000000"/>
                </a:solidFill>
                <a:latin typeface="Calibri"/>
                <a:ea typeface="Calibri"/>
                <a:cs typeface="Calibri"/>
                <a:sym typeface="Calibri"/>
              </a:rPr>
              <a:t>Djela počinjena sa ciljem:</a:t>
            </a:r>
            <a:endParaRPr b="0" i="0" sz="1800" u="sng" cap="none" strike="noStrike">
              <a:solidFill>
                <a:srgbClr val="000000"/>
              </a:solidFill>
              <a:latin typeface="Calibri"/>
              <a:ea typeface="Calibri"/>
              <a:cs typeface="Calibri"/>
              <a:sym typeface="Calibri"/>
            </a:endParaRPr>
          </a:p>
          <a:p>
            <a:pPr indent="-285750" lvl="0" marL="285750" marR="0" rtl="0" algn="l">
              <a:lnSpc>
                <a:spcPct val="100000"/>
              </a:lnSpc>
              <a:spcBef>
                <a:spcPts val="0"/>
              </a:spcBef>
              <a:spcAft>
                <a:spcPts val="0"/>
              </a:spcAft>
              <a:buClr>
                <a:srgbClr val="000000"/>
              </a:buClr>
              <a:buSzPts val="1800"/>
              <a:buFont typeface="Arial"/>
              <a:buChar char="•"/>
            </a:pPr>
            <a:r>
              <a:rPr b="0" i="0" lang="hu-HU" sz="1800" u="none" cap="none" strike="noStrike">
                <a:solidFill>
                  <a:srgbClr val="000000"/>
                </a:solidFill>
                <a:latin typeface="Calibri"/>
                <a:ea typeface="Calibri"/>
                <a:cs typeface="Calibri"/>
                <a:sym typeface="Calibri"/>
              </a:rPr>
              <a:t>ozbiljnog </a:t>
            </a:r>
            <a:r>
              <a:rPr b="1" i="0" lang="hu-HU" sz="1800" u="none" cap="none" strike="noStrike">
                <a:solidFill>
                  <a:srgbClr val="000000"/>
                </a:solidFill>
                <a:latin typeface="Calibri"/>
                <a:ea typeface="Calibri"/>
                <a:cs typeface="Calibri"/>
                <a:sym typeface="Calibri"/>
              </a:rPr>
              <a:t>zastrašivanja stanovništva</a:t>
            </a:r>
            <a:endParaRPr b="1"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hu-HU" sz="1800" u="none" cap="none" strike="noStrike">
                <a:solidFill>
                  <a:srgbClr val="000000"/>
                </a:solidFill>
                <a:latin typeface="Calibri"/>
                <a:ea typeface="Calibri"/>
                <a:cs typeface="Calibri"/>
                <a:sym typeface="Calibri"/>
              </a:rPr>
              <a:t>neopravdanog prisiljavanja vlade ili međunarodne organizacije na izvršenje ili suzdržavanje od izvršenja bilo koje radnje</a:t>
            </a:r>
            <a:endParaRPr b="0" i="0" sz="1800" u="none" cap="none" strike="noStrike">
              <a:solidFill>
                <a:srgbClr val="000000"/>
              </a:solidFill>
              <a:latin typeface="Calibri"/>
              <a:ea typeface="Calibri"/>
              <a:cs typeface="Calibri"/>
              <a:sym typeface="Calibri"/>
            </a:endParaRPr>
          </a:p>
          <a:p>
            <a:pPr indent="-285750" lvl="0" marL="285750" marR="0" rtl="0" algn="l">
              <a:lnSpc>
                <a:spcPct val="100000"/>
              </a:lnSpc>
              <a:spcBef>
                <a:spcPts val="0"/>
              </a:spcBef>
              <a:spcAft>
                <a:spcPts val="0"/>
              </a:spcAft>
              <a:buClr>
                <a:srgbClr val="000000"/>
              </a:buClr>
              <a:buSzPts val="1800"/>
              <a:buFont typeface="Arial"/>
              <a:buChar char="•"/>
            </a:pPr>
            <a:r>
              <a:rPr b="1" i="0" lang="hu-HU" sz="1800" u="none" cap="none" strike="noStrike">
                <a:solidFill>
                  <a:srgbClr val="000000"/>
                </a:solidFill>
                <a:latin typeface="Calibri"/>
                <a:ea typeface="Calibri"/>
                <a:cs typeface="Calibri"/>
                <a:sym typeface="Calibri"/>
              </a:rPr>
              <a:t>ozbiljnog destabiliziranja ili uništavanja </a:t>
            </a:r>
            <a:r>
              <a:rPr b="0" i="0" lang="hu-HU" sz="1800" u="none" cap="none" strike="noStrike">
                <a:solidFill>
                  <a:srgbClr val="000000"/>
                </a:solidFill>
                <a:latin typeface="Calibri"/>
                <a:ea typeface="Calibri"/>
                <a:cs typeface="Calibri"/>
                <a:sym typeface="Calibri"/>
              </a:rPr>
              <a:t>temeljnih političkih, ustavnih, </a:t>
            </a:r>
            <a:r>
              <a:rPr lang="hu-HU" sz="1800">
                <a:latin typeface="Calibri"/>
                <a:ea typeface="Calibri"/>
                <a:cs typeface="Calibri"/>
                <a:sym typeface="Calibri"/>
              </a:rPr>
              <a:t>ekonomskih</a:t>
            </a:r>
            <a:r>
              <a:rPr b="0" i="0" lang="hu-HU" sz="1800" u="none" cap="none" strike="noStrike">
                <a:solidFill>
                  <a:srgbClr val="000000"/>
                </a:solidFill>
                <a:latin typeface="Calibri"/>
                <a:ea typeface="Calibri"/>
                <a:cs typeface="Calibri"/>
                <a:sym typeface="Calibri"/>
              </a:rPr>
              <a:t> ili društvenih struktura zemlje ili međunarodne organizacije.</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800"/>
              <a:buFont typeface="Calibri"/>
              <a:buNone/>
            </a:pPr>
            <a:r>
              <a:rPr b="0" i="0" lang="hu-HU" sz="1800" u="none" cap="none" strike="noStrike">
                <a:solidFill>
                  <a:srgbClr val="000000"/>
                </a:solidFill>
                <a:latin typeface="Calibri"/>
                <a:ea typeface="Calibri"/>
                <a:cs typeface="Calibri"/>
                <a:sym typeface="Calibri"/>
              </a:rPr>
              <a:t> </a:t>
            </a:r>
            <a:r>
              <a:rPr b="0" i="1" lang="hu-HU" sz="1800" u="none" cap="none" strike="noStrike">
                <a:solidFill>
                  <a:srgbClr val="000000"/>
                </a:solidFill>
                <a:latin typeface="Calibri"/>
                <a:ea typeface="Calibri"/>
                <a:cs typeface="Calibri"/>
                <a:sym typeface="Calibri"/>
              </a:rPr>
              <a:t>E</a:t>
            </a:r>
            <a:r>
              <a:rPr i="1" lang="hu-HU" sz="1800">
                <a:latin typeface="Calibri"/>
                <a:ea typeface="Calibri"/>
                <a:cs typeface="Calibri"/>
                <a:sym typeface="Calibri"/>
              </a:rPr>
              <a:t>v</a:t>
            </a:r>
            <a:r>
              <a:rPr b="0" i="1" lang="hu-HU" sz="1800" u="none" cap="none" strike="noStrike">
                <a:solidFill>
                  <a:srgbClr val="000000"/>
                </a:solidFill>
                <a:latin typeface="Calibri"/>
                <a:ea typeface="Calibri"/>
                <a:cs typeface="Calibri"/>
                <a:sym typeface="Calibri"/>
              </a:rPr>
              <a:t>ropsko vijeće</a:t>
            </a:r>
            <a:endParaRPr b="0" i="1"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7" name="Google Shape;277;p13"/>
          <p:cNvSpPr txBox="1"/>
          <p:nvPr>
            <p:ph idx="12" type="sldNum"/>
          </p:nvPr>
        </p:nvSpPr>
        <p:spPr>
          <a:xfrm flipH="1" rot="10800000">
            <a:off x="8610600" y="6858047"/>
            <a:ext cx="2743200" cy="318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hu-HU"/>
              <a:t>Glavne vrste nasilnih</a:t>
            </a:r>
            <a:br>
              <a:rPr b="1" lang="hu-HU"/>
            </a:br>
            <a:r>
              <a:rPr b="1" lang="hu-HU"/>
              <a:t>ekstremističkih skupina i ideologija</a:t>
            </a:r>
            <a:endParaRPr b="1"/>
          </a:p>
        </p:txBody>
      </p:sp>
      <p:grpSp>
        <p:nvGrpSpPr>
          <p:cNvPr id="283" name="Google Shape;283;p14"/>
          <p:cNvGrpSpPr/>
          <p:nvPr/>
        </p:nvGrpSpPr>
        <p:grpSpPr>
          <a:xfrm>
            <a:off x="650143" y="2049676"/>
            <a:ext cx="5968999" cy="4350275"/>
            <a:chOff x="0" y="531"/>
            <a:chExt cx="5968999" cy="4350275"/>
          </a:xfrm>
        </p:grpSpPr>
        <p:cxnSp>
          <p:nvCxnSpPr>
            <p:cNvPr id="284" name="Google Shape;284;p14"/>
            <p:cNvCxnSpPr/>
            <p:nvPr/>
          </p:nvCxnSpPr>
          <p:spPr>
            <a:xfrm>
              <a:off x="0" y="531"/>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85" name="Google Shape;285;p14"/>
            <p:cNvSpPr/>
            <p:nvPr/>
          </p:nvSpPr>
          <p:spPr>
            <a:xfrm>
              <a:off x="0" y="531"/>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14"/>
            <p:cNvSpPr txBox="1"/>
            <p:nvPr/>
          </p:nvSpPr>
          <p:spPr>
            <a:xfrm>
              <a:off x="0" y="531"/>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Nasilni desničarski ekstremizam</a:t>
              </a:r>
              <a:endParaRPr b="0" i="0" sz="2900" u="none" cap="none" strike="noStrike">
                <a:solidFill>
                  <a:schemeClr val="accent1"/>
                </a:solidFill>
                <a:latin typeface="Calibri"/>
                <a:ea typeface="Calibri"/>
                <a:cs typeface="Calibri"/>
                <a:sym typeface="Calibri"/>
              </a:endParaRPr>
            </a:p>
          </p:txBody>
        </p:sp>
        <p:cxnSp>
          <p:nvCxnSpPr>
            <p:cNvPr id="287" name="Google Shape;287;p14"/>
            <p:cNvCxnSpPr/>
            <p:nvPr/>
          </p:nvCxnSpPr>
          <p:spPr>
            <a:xfrm>
              <a:off x="0" y="870586"/>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88" name="Google Shape;288;p14"/>
            <p:cNvSpPr/>
            <p:nvPr/>
          </p:nvSpPr>
          <p:spPr>
            <a:xfrm>
              <a:off x="0" y="870586"/>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14"/>
            <p:cNvSpPr txBox="1"/>
            <p:nvPr/>
          </p:nvSpPr>
          <p:spPr>
            <a:xfrm>
              <a:off x="0" y="870586"/>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Nasilni islamistički ekstremizam</a:t>
              </a:r>
              <a:endParaRPr b="0" i="0" sz="2900" u="none" cap="none" strike="noStrike">
                <a:solidFill>
                  <a:schemeClr val="accent1"/>
                </a:solidFill>
                <a:latin typeface="Calibri"/>
                <a:ea typeface="Calibri"/>
                <a:cs typeface="Calibri"/>
                <a:sym typeface="Calibri"/>
              </a:endParaRPr>
            </a:p>
          </p:txBody>
        </p:sp>
        <p:cxnSp>
          <p:nvCxnSpPr>
            <p:cNvPr id="290" name="Google Shape;290;p14"/>
            <p:cNvCxnSpPr/>
            <p:nvPr/>
          </p:nvCxnSpPr>
          <p:spPr>
            <a:xfrm>
              <a:off x="0" y="1740641"/>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91" name="Google Shape;291;p14"/>
            <p:cNvSpPr/>
            <p:nvPr/>
          </p:nvSpPr>
          <p:spPr>
            <a:xfrm>
              <a:off x="0" y="1740641"/>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4"/>
            <p:cNvSpPr txBox="1"/>
            <p:nvPr/>
          </p:nvSpPr>
          <p:spPr>
            <a:xfrm>
              <a:off x="0" y="1740641"/>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Nasilni ljevičarski ekstremizam</a:t>
              </a:r>
              <a:endParaRPr b="0" i="0" sz="2900" u="none" cap="none" strike="noStrike">
                <a:solidFill>
                  <a:schemeClr val="accent1"/>
                </a:solidFill>
                <a:latin typeface="Calibri"/>
                <a:ea typeface="Calibri"/>
                <a:cs typeface="Calibri"/>
                <a:sym typeface="Calibri"/>
              </a:endParaRPr>
            </a:p>
          </p:txBody>
        </p:sp>
        <p:cxnSp>
          <p:nvCxnSpPr>
            <p:cNvPr id="293" name="Google Shape;293;p14"/>
            <p:cNvCxnSpPr/>
            <p:nvPr/>
          </p:nvCxnSpPr>
          <p:spPr>
            <a:xfrm>
              <a:off x="0" y="2610696"/>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94" name="Google Shape;294;p14"/>
            <p:cNvSpPr/>
            <p:nvPr/>
          </p:nvSpPr>
          <p:spPr>
            <a:xfrm>
              <a:off x="0" y="2610696"/>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14"/>
            <p:cNvSpPr txBox="1"/>
            <p:nvPr/>
          </p:nvSpPr>
          <p:spPr>
            <a:xfrm>
              <a:off x="0" y="2610696"/>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Etno-nacionalističko / separatističko nasilje</a:t>
              </a:r>
              <a:endParaRPr b="0" i="0" sz="2900" u="none" cap="none" strike="noStrike">
                <a:solidFill>
                  <a:schemeClr val="accent1"/>
                </a:solidFill>
                <a:latin typeface="Calibri"/>
                <a:ea typeface="Calibri"/>
                <a:cs typeface="Calibri"/>
                <a:sym typeface="Calibri"/>
              </a:endParaRPr>
            </a:p>
          </p:txBody>
        </p:sp>
        <p:cxnSp>
          <p:nvCxnSpPr>
            <p:cNvPr id="296" name="Google Shape;296;p14"/>
            <p:cNvCxnSpPr/>
            <p:nvPr/>
          </p:nvCxnSpPr>
          <p:spPr>
            <a:xfrm>
              <a:off x="0" y="3480751"/>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97" name="Google Shape;297;p14"/>
            <p:cNvSpPr/>
            <p:nvPr/>
          </p:nvSpPr>
          <p:spPr>
            <a:xfrm>
              <a:off x="0" y="3480751"/>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14"/>
            <p:cNvSpPr txBox="1"/>
            <p:nvPr/>
          </p:nvSpPr>
          <p:spPr>
            <a:xfrm>
              <a:off x="0" y="3480751"/>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Nasilje jednog pitanja/problema</a:t>
              </a:r>
              <a:endParaRPr b="0" i="0" sz="2900" u="none" cap="none" strike="noStrike">
                <a:solidFill>
                  <a:schemeClr val="accent1"/>
                </a:solidFill>
                <a:latin typeface="Calibri"/>
                <a:ea typeface="Calibri"/>
                <a:cs typeface="Calibri"/>
                <a:sym typeface="Calibri"/>
              </a:endParaRPr>
            </a:p>
          </p:txBody>
        </p:sp>
      </p:grpSp>
      <p:sp>
        <p:nvSpPr>
          <p:cNvPr id="299" name="Google Shape;299;p14"/>
          <p:cNvSpPr/>
          <p:nvPr/>
        </p:nvSpPr>
        <p:spPr>
          <a:xfrm>
            <a:off x="7811589" y="1970217"/>
            <a:ext cx="3972560" cy="4604753"/>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alibri"/>
              <a:buNone/>
            </a:pPr>
            <a:r>
              <a:rPr b="0" i="0" lang="hu-HU" sz="2400" u="none" cap="none" strike="noStrike">
                <a:solidFill>
                  <a:srgbClr val="FFFFFF"/>
                </a:solidFill>
                <a:latin typeface="Calibri"/>
                <a:ea typeface="Calibri"/>
                <a:cs typeface="Calibri"/>
                <a:sym typeface="Calibri"/>
              </a:rPr>
              <a:t>Postoje različite skupine i ideologije.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2400"/>
              <a:buFont typeface="Calibri"/>
              <a:buNone/>
            </a:pPr>
            <a:r>
              <a:rPr b="0" i="0" lang="hu-HU" sz="2400" u="none" cap="none" strike="noStrike">
                <a:solidFill>
                  <a:srgbClr val="FFFFFF"/>
                </a:solidFill>
                <a:latin typeface="Calibri"/>
                <a:ea typeface="Calibri"/>
                <a:cs typeface="Calibri"/>
                <a:sym typeface="Calibri"/>
              </a:rPr>
              <a:t>Svima je zajednički </a:t>
            </a:r>
            <a:r>
              <a:rPr lang="hu-HU" sz="2400">
                <a:solidFill>
                  <a:srgbClr val="FFFFFF"/>
                </a:solidFill>
                <a:latin typeface="Calibri"/>
                <a:ea typeface="Calibri"/>
                <a:cs typeface="Calibri"/>
                <a:sym typeface="Calibri"/>
              </a:rPr>
              <a:t>imenilac </a:t>
            </a:r>
            <a:r>
              <a:rPr b="1" i="0" lang="hu-HU" sz="2400" u="none" cap="none" strike="noStrike">
                <a:solidFill>
                  <a:srgbClr val="FFFF00"/>
                </a:solidFill>
                <a:latin typeface="Calibri"/>
                <a:ea typeface="Calibri"/>
                <a:cs typeface="Calibri"/>
                <a:sym typeface="Calibri"/>
              </a:rPr>
              <a:t>opravdavanje, prom</a:t>
            </a:r>
            <a:r>
              <a:rPr b="1" lang="hu-HU" sz="2400">
                <a:solidFill>
                  <a:srgbClr val="FFFF00"/>
                </a:solidFill>
                <a:latin typeface="Calibri"/>
                <a:ea typeface="Calibri"/>
                <a:cs typeface="Calibri"/>
                <a:sym typeface="Calibri"/>
              </a:rPr>
              <a:t>ovisanje</a:t>
            </a:r>
            <a:r>
              <a:rPr b="1" i="0" lang="hu-HU" sz="2400" u="none" cap="none" strike="noStrike">
                <a:solidFill>
                  <a:srgbClr val="FFFF00"/>
                </a:solidFill>
                <a:latin typeface="Calibri"/>
                <a:ea typeface="Calibri"/>
                <a:cs typeface="Calibri"/>
                <a:sym typeface="Calibri"/>
              </a:rPr>
              <a:t> i upo</a:t>
            </a:r>
            <a:r>
              <a:rPr b="1" lang="hu-HU" sz="2400">
                <a:solidFill>
                  <a:srgbClr val="FFFF00"/>
                </a:solidFill>
                <a:latin typeface="Calibri"/>
                <a:ea typeface="Calibri"/>
                <a:cs typeface="Calibri"/>
                <a:sym typeface="Calibri"/>
              </a:rPr>
              <a:t>treba</a:t>
            </a:r>
            <a:r>
              <a:rPr b="1" i="0" lang="hu-HU" sz="2400" u="none" cap="none" strike="noStrike">
                <a:solidFill>
                  <a:srgbClr val="FFFF00"/>
                </a:solidFill>
                <a:latin typeface="Calibri"/>
                <a:ea typeface="Calibri"/>
                <a:cs typeface="Calibri"/>
                <a:sym typeface="Calibri"/>
              </a:rPr>
              <a:t> nasilja </a:t>
            </a:r>
            <a:r>
              <a:rPr b="0" i="0" lang="hu-HU" sz="2400" u="none" cap="none" strike="noStrike">
                <a:solidFill>
                  <a:srgbClr val="FFFFFF"/>
                </a:solidFill>
                <a:latin typeface="Calibri"/>
                <a:ea typeface="Calibri"/>
                <a:cs typeface="Calibri"/>
                <a:sym typeface="Calibri"/>
              </a:rPr>
              <a:t>radi postizanja ciljeva skupine.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2400"/>
              <a:buFont typeface="Calibri"/>
              <a:buNone/>
            </a:pPr>
            <a:r>
              <a:rPr b="0" i="0" lang="hu-HU" sz="2400" u="none" cap="none" strike="noStrike">
                <a:solidFill>
                  <a:srgbClr val="FFFFFF"/>
                </a:solidFill>
                <a:latin typeface="Calibri"/>
                <a:ea typeface="Calibri"/>
                <a:cs typeface="Calibri"/>
                <a:sym typeface="Calibri"/>
              </a:rPr>
              <a:t>Po tome se razlikuju od skupina koje imaju ekstremna vjerovanja, npr. ravnozemljaši.  </a:t>
            </a:r>
            <a:endParaRPr b="0" i="0" sz="1400" u="none" cap="none" strike="noStrike">
              <a:solidFill>
                <a:srgbClr val="000000"/>
              </a:solidFill>
              <a:latin typeface="Arial"/>
              <a:ea typeface="Arial"/>
              <a:cs typeface="Arial"/>
              <a:sym typeface="Arial"/>
            </a:endParaRPr>
          </a:p>
        </p:txBody>
      </p:sp>
      <p:pic>
        <p:nvPicPr>
          <p:cNvPr id="300" name="Google Shape;300;p14"/>
          <p:cNvPicPr preferRelativeResize="0"/>
          <p:nvPr/>
        </p:nvPicPr>
        <p:blipFill rotWithShape="1">
          <a:blip r:embed="rId3">
            <a:alphaModFix/>
          </a:blip>
          <a:srcRect b="0" l="0" r="0" t="0"/>
          <a:stretch/>
        </p:blipFill>
        <p:spPr>
          <a:xfrm>
            <a:off x="5506526" y="2409274"/>
            <a:ext cx="2225233" cy="2225233"/>
          </a:xfrm>
          <a:prstGeom prst="rect">
            <a:avLst/>
          </a:prstGeom>
          <a:noFill/>
          <a:ln>
            <a:noFill/>
          </a:ln>
        </p:spPr>
      </p:pic>
      <p:sp>
        <p:nvSpPr>
          <p:cNvPr id="301" name="Google Shape;30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5" name="Shape 305"/>
        <p:cNvGrpSpPr/>
        <p:nvPr/>
      </p:nvGrpSpPr>
      <p:grpSpPr>
        <a:xfrm>
          <a:off x="0" y="0"/>
          <a:ext cx="0" cy="0"/>
          <a:chOff x="0" y="0"/>
          <a:chExt cx="0" cy="0"/>
        </a:xfrm>
      </p:grpSpPr>
      <p:sp>
        <p:nvSpPr>
          <p:cNvPr id="306" name="Google Shape;306;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7" name="Google Shape;307;p15"/>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8" name="Google Shape;308;p15"/>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9" name="Google Shape;309;p15"/>
          <p:cNvSpPr txBox="1"/>
          <p:nvPr>
            <p:ph type="ctrTitle"/>
          </p:nvPr>
        </p:nvSpPr>
        <p:spPr>
          <a:xfrm>
            <a:off x="1344617" y="165619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hu-HU" sz="4800"/>
            </a:br>
            <a:br>
              <a:rPr lang="hu-HU" sz="4800"/>
            </a:br>
            <a:r>
              <a:rPr lang="hu-HU" sz="4800"/>
              <a:t>2. Kako dolazi do radikalizacije?</a:t>
            </a:r>
            <a:br>
              <a:rPr lang="hu-HU" sz="4800"/>
            </a:br>
            <a:r>
              <a:rPr lang="hu-HU" sz="4800"/>
              <a:t>Proces radikalizacije.</a:t>
            </a:r>
            <a:br>
              <a:rPr lang="hu-HU" sz="4800"/>
            </a:br>
            <a:br>
              <a:rPr lang="hu-HU" sz="4800"/>
            </a:br>
            <a:r>
              <a:rPr lang="hu-HU" sz="3100"/>
              <a:t>Uloga nastavnika i osoba koje rade sa mladima u prevenciji radikalizacije</a:t>
            </a:r>
            <a:br>
              <a:rPr lang="hu-HU" sz="4800"/>
            </a:br>
            <a:endParaRPr sz="4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6"/>
          <p:cNvSpPr txBox="1"/>
          <p:nvPr>
            <p:ph type="title"/>
          </p:nvPr>
        </p:nvSpPr>
        <p:spPr>
          <a:xfrm>
            <a:off x="838200" y="212239"/>
            <a:ext cx="10515600" cy="55857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a:t>PROCES RADIKALIZACIJE</a:t>
            </a:r>
            <a:endParaRPr/>
          </a:p>
        </p:txBody>
      </p:sp>
      <p:sp>
        <p:nvSpPr>
          <p:cNvPr id="315" name="Google Shape;315;p16"/>
          <p:cNvSpPr txBox="1"/>
          <p:nvPr>
            <p:ph idx="1" type="body"/>
          </p:nvPr>
        </p:nvSpPr>
        <p:spPr>
          <a:xfrm>
            <a:off x="0" y="5024300"/>
            <a:ext cx="5913000" cy="1833600"/>
          </a:xfrm>
          <a:prstGeom prst="rect">
            <a:avLst/>
          </a:prstGeom>
          <a:noFill/>
          <a:ln>
            <a:noFill/>
          </a:ln>
        </p:spPr>
        <p:txBody>
          <a:bodyPr anchorCtr="0" anchor="t" bIns="45700" lIns="91425" spcFirstLastPara="1" rIns="91425" wrap="square" tIns="45700">
            <a:noAutofit/>
          </a:bodyPr>
          <a:lstStyle/>
          <a:p>
            <a:pPr indent="0" lvl="0" marL="0" rtl="0" algn="ctr">
              <a:lnSpc>
                <a:spcPct val="70000"/>
              </a:lnSpc>
              <a:spcBef>
                <a:spcPts val="0"/>
              </a:spcBef>
              <a:spcAft>
                <a:spcPts val="0"/>
              </a:spcAft>
              <a:buClr>
                <a:schemeClr val="dk1"/>
              </a:buClr>
              <a:buSzPts val="2220"/>
              <a:buNone/>
            </a:pPr>
            <a:r>
              <a:rPr b="1" lang="hu-HU" sz="2420">
                <a:highlight>
                  <a:srgbClr val="00FFFF"/>
                </a:highlight>
              </a:rPr>
              <a:t>PROCES</a:t>
            </a:r>
            <a:endParaRPr b="1" sz="2420">
              <a:highlight>
                <a:srgbClr val="00FFFF"/>
              </a:highlight>
            </a:endParaRPr>
          </a:p>
          <a:p>
            <a:pPr indent="0" lvl="0" marL="0" rtl="0" algn="ctr">
              <a:lnSpc>
                <a:spcPct val="70000"/>
              </a:lnSpc>
              <a:spcBef>
                <a:spcPts val="1000"/>
              </a:spcBef>
              <a:spcAft>
                <a:spcPts val="0"/>
              </a:spcAft>
              <a:buClr>
                <a:schemeClr val="dk1"/>
              </a:buClr>
              <a:buSzPts val="2220"/>
              <a:buNone/>
            </a:pPr>
            <a:r>
              <a:rPr b="1" lang="hu-HU" sz="2420"/>
              <a:t>KOGNITIVNI ANGAŽMAN I STAVOVI </a:t>
            </a:r>
            <a:endParaRPr sz="2790"/>
          </a:p>
          <a:p>
            <a:pPr indent="0" lvl="0" marL="0" rtl="0" algn="ctr">
              <a:lnSpc>
                <a:spcPct val="70000"/>
              </a:lnSpc>
              <a:spcBef>
                <a:spcPts val="1000"/>
              </a:spcBef>
              <a:spcAft>
                <a:spcPts val="0"/>
              </a:spcAft>
              <a:buClr>
                <a:schemeClr val="dk1"/>
              </a:buClr>
              <a:buSzPts val="2220"/>
              <a:buNone/>
            </a:pPr>
            <a:r>
              <a:rPr lang="hu-HU" sz="2420"/>
              <a:t>usvajanje stava da su nasilje i terorizam neophodni i opravdani</a:t>
            </a:r>
            <a:endParaRPr sz="2790"/>
          </a:p>
          <a:p>
            <a:pPr indent="-50800" lvl="0" marL="228600" rtl="0" algn="l">
              <a:lnSpc>
                <a:spcPct val="70000"/>
              </a:lnSpc>
              <a:spcBef>
                <a:spcPts val="1000"/>
              </a:spcBef>
              <a:spcAft>
                <a:spcPts val="0"/>
              </a:spcAft>
              <a:buClr>
                <a:schemeClr val="dk1"/>
              </a:buClr>
              <a:buSzPts val="2590"/>
              <a:buNone/>
            </a:pPr>
            <a:r>
              <a:t/>
            </a:r>
            <a:endParaRPr sz="2790"/>
          </a:p>
        </p:txBody>
      </p:sp>
      <p:pic>
        <p:nvPicPr>
          <p:cNvPr id="316" name="Google Shape;316;p16"/>
          <p:cNvPicPr preferRelativeResize="0"/>
          <p:nvPr/>
        </p:nvPicPr>
        <p:blipFill rotWithShape="1">
          <a:blip r:embed="rId3">
            <a:alphaModFix/>
          </a:blip>
          <a:srcRect b="0" l="0" r="0" t="0"/>
          <a:stretch/>
        </p:blipFill>
        <p:spPr>
          <a:xfrm>
            <a:off x="721454" y="2328166"/>
            <a:ext cx="10632346" cy="2554445"/>
          </a:xfrm>
          <a:prstGeom prst="rect">
            <a:avLst/>
          </a:prstGeom>
          <a:noFill/>
          <a:ln>
            <a:noFill/>
          </a:ln>
        </p:spPr>
      </p:pic>
      <p:sp>
        <p:nvSpPr>
          <p:cNvPr id="317" name="Google Shape;317;p16"/>
          <p:cNvSpPr txBox="1"/>
          <p:nvPr/>
        </p:nvSpPr>
        <p:spPr>
          <a:xfrm>
            <a:off x="6471921" y="5024304"/>
            <a:ext cx="4881880" cy="1478810"/>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2400"/>
              <a:buFont typeface="Arial"/>
              <a:buNone/>
            </a:pPr>
            <a:r>
              <a:rPr b="1" i="0" lang="hu-HU" sz="2400" u="none" cap="none" strike="noStrike">
                <a:solidFill>
                  <a:srgbClr val="000000"/>
                </a:solidFill>
                <a:highlight>
                  <a:srgbClr val="00FFFF"/>
                </a:highlight>
                <a:latin typeface="Calibri"/>
                <a:ea typeface="Calibri"/>
                <a:cs typeface="Calibri"/>
                <a:sym typeface="Calibri"/>
              </a:rPr>
              <a:t>ISHOD</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rgbClr val="000000"/>
              </a:buClr>
              <a:buSzPts val="2400"/>
              <a:buFont typeface="Arial"/>
              <a:buNone/>
            </a:pPr>
            <a:r>
              <a:rPr b="1" i="0" lang="hu-HU" sz="2400" u="none" cap="none" strike="noStrike">
                <a:solidFill>
                  <a:srgbClr val="000000"/>
                </a:solidFill>
                <a:latin typeface="Calibri"/>
                <a:ea typeface="Calibri"/>
                <a:cs typeface="Calibri"/>
                <a:sym typeface="Calibri"/>
              </a:rPr>
              <a:t>PONAŠANJE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rgbClr val="000000"/>
              </a:buClr>
              <a:buSzPts val="2400"/>
              <a:buFont typeface="Arial"/>
              <a:buNone/>
            </a:pPr>
            <a:r>
              <a:rPr b="0" i="0" lang="hu-HU" sz="2400" u="none" cap="none" strike="noStrike">
                <a:solidFill>
                  <a:srgbClr val="000000"/>
                </a:solidFill>
                <a:latin typeface="Calibri"/>
                <a:ea typeface="Calibri"/>
                <a:cs typeface="Calibri"/>
                <a:sym typeface="Calibri"/>
              </a:rPr>
              <a:t>uvjerenja i ponašanje, djela</a:t>
            </a:r>
            <a:endParaRPr b="0" i="0" sz="2400" u="none" cap="none" strike="noStrike">
              <a:solidFill>
                <a:srgbClr val="000000"/>
              </a:solidFill>
              <a:latin typeface="Calibri"/>
              <a:ea typeface="Calibri"/>
              <a:cs typeface="Calibri"/>
              <a:sym typeface="Calibri"/>
            </a:endParaRPr>
          </a:p>
        </p:txBody>
      </p:sp>
      <p:pic>
        <p:nvPicPr>
          <p:cNvPr id="318" name="Google Shape;318;p16"/>
          <p:cNvPicPr preferRelativeResize="0"/>
          <p:nvPr/>
        </p:nvPicPr>
        <p:blipFill rotWithShape="1">
          <a:blip r:embed="rId4">
            <a:alphaModFix/>
          </a:blip>
          <a:srcRect b="0" l="0" r="0" t="0"/>
          <a:stretch/>
        </p:blipFill>
        <p:spPr>
          <a:xfrm>
            <a:off x="7206343" y="912506"/>
            <a:ext cx="2224245" cy="2224245"/>
          </a:xfrm>
          <a:prstGeom prst="rect">
            <a:avLst/>
          </a:prstGeom>
          <a:noFill/>
          <a:ln>
            <a:noFill/>
          </a:ln>
        </p:spPr>
      </p:pic>
      <p:pic>
        <p:nvPicPr>
          <p:cNvPr id="319" name="Google Shape;319;p16"/>
          <p:cNvPicPr preferRelativeResize="0"/>
          <p:nvPr/>
        </p:nvPicPr>
        <p:blipFill rotWithShape="1">
          <a:blip r:embed="rId5">
            <a:alphaModFix/>
          </a:blip>
          <a:srcRect b="0" l="0" r="0" t="0"/>
          <a:stretch/>
        </p:blipFill>
        <p:spPr>
          <a:xfrm>
            <a:off x="2668707" y="1198880"/>
            <a:ext cx="1406417" cy="1406417"/>
          </a:xfrm>
          <a:prstGeom prst="rect">
            <a:avLst/>
          </a:prstGeom>
          <a:noFill/>
          <a:ln>
            <a:noFill/>
          </a:ln>
        </p:spPr>
      </p:pic>
      <p:sp>
        <p:nvSpPr>
          <p:cNvPr id="320" name="Google Shape;320;p16"/>
          <p:cNvSpPr txBox="1"/>
          <p:nvPr/>
        </p:nvSpPr>
        <p:spPr>
          <a:xfrm>
            <a:off x="10434508" y="4430238"/>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Figure by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321" name="Google Shape;32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
        <p:nvSpPr>
          <p:cNvPr id="322" name="Google Shape;322;p16"/>
          <p:cNvSpPr txBox="1"/>
          <p:nvPr/>
        </p:nvSpPr>
        <p:spPr>
          <a:xfrm>
            <a:off x="2488875" y="2804450"/>
            <a:ext cx="1728900" cy="5541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hu-HU" sz="2400" u="none" cap="none" strike="noStrike">
                <a:solidFill>
                  <a:srgbClr val="000000"/>
                </a:solidFill>
                <a:latin typeface="Calibri"/>
                <a:ea typeface="Calibri"/>
                <a:cs typeface="Calibri"/>
                <a:sym typeface="Calibri"/>
              </a:rPr>
              <a:t>      Stav</a:t>
            </a:r>
            <a:endParaRPr b="1" i="0" sz="2400" u="none" cap="none" strike="noStrike">
              <a:solidFill>
                <a:srgbClr val="000000"/>
              </a:solidFill>
              <a:latin typeface="Calibri"/>
              <a:ea typeface="Calibri"/>
              <a:cs typeface="Calibri"/>
              <a:sym typeface="Calibri"/>
            </a:endParaRPr>
          </a:p>
        </p:txBody>
      </p:sp>
      <p:sp>
        <p:nvSpPr>
          <p:cNvPr id="323" name="Google Shape;323;p16"/>
          <p:cNvSpPr txBox="1"/>
          <p:nvPr/>
        </p:nvSpPr>
        <p:spPr>
          <a:xfrm>
            <a:off x="7732175" y="4144700"/>
            <a:ext cx="1814400" cy="5595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hu-HU" sz="2400" u="none" cap="none" strike="noStrike">
                <a:solidFill>
                  <a:srgbClr val="000000"/>
                </a:solidFill>
                <a:latin typeface="Calibri"/>
                <a:ea typeface="Calibri"/>
                <a:cs typeface="Calibri"/>
                <a:sym typeface="Calibri"/>
              </a:rPr>
              <a:t>   </a:t>
            </a:r>
            <a:r>
              <a:rPr b="1" i="0" lang="hu-HU" sz="2434" u="none" cap="none" strike="noStrike">
                <a:solidFill>
                  <a:srgbClr val="000000"/>
                </a:solidFill>
                <a:latin typeface="Calibri"/>
                <a:ea typeface="Calibri"/>
                <a:cs typeface="Calibri"/>
                <a:sym typeface="Calibri"/>
              </a:rPr>
              <a:t>Ponašanje</a:t>
            </a:r>
            <a:endParaRPr b="1" i="0" sz="1634" u="none" cap="none" strike="noStrike">
              <a:solidFill>
                <a:srgbClr val="000000"/>
              </a:solidFill>
              <a:latin typeface="Calibri"/>
              <a:ea typeface="Calibri"/>
              <a:cs typeface="Calibri"/>
              <a:sym typeface="Calibri"/>
            </a:endParaRPr>
          </a:p>
        </p:txBody>
      </p:sp>
      <p:sp>
        <p:nvSpPr>
          <p:cNvPr id="324" name="Google Shape;324;p16"/>
          <p:cNvSpPr txBox="1"/>
          <p:nvPr/>
        </p:nvSpPr>
        <p:spPr>
          <a:xfrm>
            <a:off x="1474450" y="3448325"/>
            <a:ext cx="1728900" cy="554100"/>
          </a:xfrm>
          <a:prstGeom prst="rect">
            <a:avLst/>
          </a:prstGeom>
          <a:solidFill>
            <a:srgbClr val="FBE4D4"/>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hu-HU" sz="2400" u="none" cap="none" strike="noStrike">
                <a:solidFill>
                  <a:srgbClr val="000000"/>
                </a:solidFill>
                <a:latin typeface="Calibri"/>
                <a:ea typeface="Calibri"/>
                <a:cs typeface="Calibri"/>
                <a:sym typeface="Calibri"/>
              </a:rPr>
              <a:t>Neradikalan</a:t>
            </a:r>
            <a:endParaRPr b="1" i="0" sz="2400" u="none" cap="none" strike="noStrike">
              <a:solidFill>
                <a:srgbClr val="000000"/>
              </a:solidFill>
              <a:latin typeface="Calibri"/>
              <a:ea typeface="Calibri"/>
              <a:cs typeface="Calibri"/>
              <a:sym typeface="Calibri"/>
            </a:endParaRPr>
          </a:p>
        </p:txBody>
      </p:sp>
      <p:sp>
        <p:nvSpPr>
          <p:cNvPr id="325" name="Google Shape;325;p16"/>
          <p:cNvSpPr txBox="1"/>
          <p:nvPr/>
        </p:nvSpPr>
        <p:spPr>
          <a:xfrm>
            <a:off x="3903350" y="3460800"/>
            <a:ext cx="1814400" cy="5541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hu-HU" sz="2400" u="none" cap="none" strike="noStrike">
                <a:solidFill>
                  <a:srgbClr val="000000"/>
                </a:solidFill>
                <a:latin typeface="Calibri"/>
                <a:ea typeface="Calibri"/>
                <a:cs typeface="Calibri"/>
                <a:sym typeface="Calibri"/>
              </a:rPr>
              <a:t>Radikaliziran</a:t>
            </a:r>
            <a:endParaRPr b="1" i="0" sz="2400" u="none" cap="none" strike="noStrike">
              <a:solidFill>
                <a:srgbClr val="000000"/>
              </a:solidFill>
              <a:latin typeface="Calibri"/>
              <a:ea typeface="Calibri"/>
              <a:cs typeface="Calibri"/>
              <a:sym typeface="Calibri"/>
            </a:endParaRPr>
          </a:p>
        </p:txBody>
      </p:sp>
      <p:sp>
        <p:nvSpPr>
          <p:cNvPr id="326" name="Google Shape;326;p16"/>
          <p:cNvSpPr txBox="1"/>
          <p:nvPr/>
        </p:nvSpPr>
        <p:spPr>
          <a:xfrm>
            <a:off x="8989225" y="3463075"/>
            <a:ext cx="1557900" cy="554100"/>
          </a:xfrm>
          <a:prstGeom prst="rect">
            <a:avLst/>
          </a:prstGeom>
          <a:solidFill>
            <a:srgbClr val="E0746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hu-HU" sz="2400" u="none" cap="none" strike="noStrike">
                <a:solidFill>
                  <a:srgbClr val="000000"/>
                </a:solidFill>
                <a:latin typeface="Calibri"/>
                <a:ea typeface="Calibri"/>
                <a:cs typeface="Calibri"/>
                <a:sym typeface="Calibri"/>
              </a:rPr>
              <a:t>Terorist</a:t>
            </a:r>
            <a:endParaRPr b="1" i="0" sz="2400" u="none" cap="none" strike="noStrike">
              <a:solidFill>
                <a:srgbClr val="000000"/>
              </a:solidFill>
              <a:latin typeface="Calibri"/>
              <a:ea typeface="Calibri"/>
              <a:cs typeface="Calibri"/>
              <a:sym typeface="Calibri"/>
            </a:endParaRPr>
          </a:p>
        </p:txBody>
      </p:sp>
      <p:sp>
        <p:nvSpPr>
          <p:cNvPr id="327" name="Google Shape;327;p16"/>
          <p:cNvSpPr txBox="1"/>
          <p:nvPr/>
        </p:nvSpPr>
        <p:spPr>
          <a:xfrm>
            <a:off x="6471925" y="3278425"/>
            <a:ext cx="1711800" cy="9234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hu-HU" sz="2400" u="none" cap="none" strike="noStrike">
                <a:solidFill>
                  <a:srgbClr val="000000"/>
                </a:solidFill>
                <a:latin typeface="Calibri"/>
                <a:ea typeface="Calibri"/>
                <a:cs typeface="Calibri"/>
                <a:sym typeface="Calibri"/>
              </a:rPr>
              <a:t>Nasilni ekstremist</a:t>
            </a:r>
            <a:endParaRPr b="1" i="0" sz="240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333" name="Google Shape;333;p17"/>
          <p:cNvPicPr preferRelativeResize="0"/>
          <p:nvPr/>
        </p:nvPicPr>
        <p:blipFill rotWithShape="1">
          <a:blip r:embed="rId3">
            <a:alphaModFix/>
          </a:blip>
          <a:srcRect b="0" l="0" r="0" t="0"/>
          <a:stretch/>
        </p:blipFill>
        <p:spPr>
          <a:xfrm>
            <a:off x="1021285" y="401750"/>
            <a:ext cx="10149429" cy="2171660"/>
          </a:xfrm>
          <a:prstGeom prst="rect">
            <a:avLst/>
          </a:prstGeom>
          <a:noFill/>
          <a:ln>
            <a:noFill/>
          </a:ln>
        </p:spPr>
      </p:pic>
      <p:sp>
        <p:nvSpPr>
          <p:cNvPr id="334" name="Google Shape;334;p17"/>
          <p:cNvSpPr txBox="1"/>
          <p:nvPr/>
        </p:nvSpPr>
        <p:spPr>
          <a:xfrm>
            <a:off x="838200" y="122463"/>
            <a:ext cx="10515600" cy="558574"/>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0" algn="l">
              <a:lnSpc>
                <a:spcPct val="90000"/>
              </a:lnSpc>
              <a:spcBef>
                <a:spcPts val="0"/>
              </a:spcBef>
              <a:spcAft>
                <a:spcPts val="0"/>
              </a:spcAft>
              <a:buClr>
                <a:srgbClr val="000000"/>
              </a:buClr>
              <a:buSzPct val="100000"/>
              <a:buFont typeface="Calibri"/>
              <a:buNone/>
            </a:pPr>
            <a:r>
              <a:rPr b="1" i="0" lang="hu-HU" sz="4400" u="none" cap="none" strike="noStrike">
                <a:solidFill>
                  <a:srgbClr val="000000"/>
                </a:solidFill>
                <a:latin typeface="Calibri"/>
                <a:ea typeface="Calibri"/>
                <a:cs typeface="Calibri"/>
                <a:sym typeface="Calibri"/>
              </a:rPr>
              <a:t>Proces radikalizacije</a:t>
            </a:r>
            <a:endParaRPr b="1" i="0" sz="4400" u="none" cap="none" strike="noStrike">
              <a:solidFill>
                <a:srgbClr val="000000"/>
              </a:solidFill>
              <a:latin typeface="Calibri"/>
              <a:ea typeface="Calibri"/>
              <a:cs typeface="Calibri"/>
              <a:sym typeface="Calibri"/>
            </a:endParaRPr>
          </a:p>
        </p:txBody>
      </p:sp>
      <p:pic>
        <p:nvPicPr>
          <p:cNvPr id="335" name="Google Shape;335;p17"/>
          <p:cNvPicPr preferRelativeResize="0"/>
          <p:nvPr/>
        </p:nvPicPr>
        <p:blipFill rotWithShape="1">
          <a:blip r:embed="rId4">
            <a:alphaModFix/>
          </a:blip>
          <a:srcRect b="0" l="0" r="0" t="0"/>
          <a:stretch/>
        </p:blipFill>
        <p:spPr>
          <a:xfrm>
            <a:off x="6669446" y="122463"/>
            <a:ext cx="1194969" cy="1194969"/>
          </a:xfrm>
          <a:prstGeom prst="rect">
            <a:avLst/>
          </a:prstGeom>
          <a:noFill/>
          <a:ln>
            <a:noFill/>
          </a:ln>
        </p:spPr>
      </p:pic>
      <p:sp>
        <p:nvSpPr>
          <p:cNvPr id="336" name="Google Shape;336;p17"/>
          <p:cNvSpPr/>
          <p:nvPr/>
        </p:nvSpPr>
        <p:spPr>
          <a:xfrm>
            <a:off x="447245" y="2033688"/>
            <a:ext cx="5524006" cy="4701849"/>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Calibri"/>
              <a:buNone/>
            </a:pPr>
            <a:r>
              <a:rPr b="1" i="0" lang="hu-HU" sz="2400" u="sng" cap="none" strike="noStrike">
                <a:solidFill>
                  <a:srgbClr val="000000"/>
                </a:solidFill>
                <a:latin typeface="Calibri"/>
                <a:ea typeface="Calibri"/>
                <a:cs typeface="Calibri"/>
                <a:sym typeface="Calibri"/>
              </a:rPr>
              <a:t>Proces KOGNITIVNE i SOCIJALNE  uključenosti</a:t>
            </a:r>
            <a:endParaRPr b="1" i="0" sz="2400" u="sng"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2000"/>
              <a:buFont typeface="Calibri"/>
              <a:buNone/>
            </a:pPr>
            <a:r>
              <a:t/>
            </a:r>
            <a:endParaRPr b="1"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highlight>
                  <a:srgbClr val="C0C0C0"/>
                </a:highlight>
                <a:latin typeface="Calibri"/>
                <a:ea typeface="Calibri"/>
                <a:cs typeface="Calibri"/>
                <a:sym typeface="Calibri"/>
              </a:rPr>
              <a:t>1. a) Izloženost / ili samostalno traženje nasilne ektremističke ideologije ili propagande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kroz samoradikalizaciju ili </a:t>
            </a:r>
            <a:r>
              <a:rPr lang="hu-HU" sz="2000">
                <a:latin typeface="Calibri"/>
                <a:ea typeface="Calibri"/>
                <a:cs typeface="Calibri"/>
                <a:sym typeface="Calibri"/>
              </a:rPr>
              <a:t>regrutovanje</a:t>
            </a:r>
            <a:r>
              <a:rPr b="0" i="0" lang="hu-HU" sz="2000" u="none" cap="none" strike="noStrike">
                <a:solidFill>
                  <a:srgbClr val="000000"/>
                </a:solidFill>
                <a:latin typeface="Calibri"/>
                <a:ea typeface="Calibri"/>
                <a:cs typeface="Calibri"/>
                <a:sym typeface="Calibri"/>
              </a:rPr>
              <a:t>; online ili offline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highlight>
                  <a:srgbClr val="C0C0C0"/>
                </a:highlight>
                <a:latin typeface="Calibri"/>
                <a:ea typeface="Calibri"/>
                <a:cs typeface="Calibri"/>
                <a:sym typeface="Calibri"/>
              </a:rPr>
              <a:t>1. b) Indoktrinacija: </a:t>
            </a:r>
            <a:r>
              <a:rPr b="0" i="0" lang="hu-HU" sz="2000" u="none" cap="none" strike="noStrike">
                <a:solidFill>
                  <a:srgbClr val="000000"/>
                </a:solidFill>
                <a:latin typeface="Calibri"/>
                <a:ea typeface="Calibri"/>
                <a:cs typeface="Calibri"/>
                <a:sym typeface="Calibri"/>
              </a:rPr>
              <a:t>internalizacija ideologije nasilne ekstremističke skupine</a:t>
            </a:r>
            <a:endParaRPr b="0" i="0" sz="2000" u="none" cap="none" strike="noStrike">
              <a:solidFill>
                <a:srgbClr val="000000"/>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2000"/>
              <a:buFont typeface="Calibri"/>
              <a:buNone/>
            </a:pPr>
            <a:r>
              <a:rPr b="0" i="1" lang="hu-HU" sz="2000" u="none" cap="none" strike="noStrike">
                <a:solidFill>
                  <a:srgbClr val="000000"/>
                </a:solidFill>
                <a:latin typeface="Calibri"/>
                <a:ea typeface="Calibri"/>
                <a:cs typeface="Calibri"/>
                <a:sym typeface="Calibri"/>
              </a:rPr>
              <a:t>Na primjer - </a:t>
            </a:r>
            <a:r>
              <a:rPr i="1" lang="hu-HU" sz="2000">
                <a:latin typeface="Calibri"/>
                <a:ea typeface="Calibri"/>
                <a:cs typeface="Calibri"/>
                <a:sym typeface="Calibri"/>
              </a:rPr>
              <a:t>k</a:t>
            </a:r>
            <a:r>
              <a:rPr b="0" i="1" lang="hu-HU" sz="2000" u="none" cap="none" strike="noStrike">
                <a:solidFill>
                  <a:srgbClr val="000000"/>
                </a:solidFill>
                <a:latin typeface="Calibri"/>
                <a:ea typeface="Calibri"/>
                <a:cs typeface="Calibri"/>
                <a:sym typeface="Calibri"/>
              </a:rPr>
              <a:t>o su neprijatelji, koji je zajednički cilj, zašto je nasilje opravdano</a:t>
            </a:r>
            <a:endParaRPr b="0" i="1"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highlight>
                  <a:srgbClr val="C0C0C0"/>
                </a:highlight>
                <a:latin typeface="Calibri"/>
                <a:ea typeface="Calibri"/>
                <a:cs typeface="Calibri"/>
                <a:sym typeface="Calibri"/>
              </a:rPr>
              <a:t>2. Uključivanje u zajednicu nasilnih ekstremista (SOCIJALNI ANGAŽMAN, pripadanje)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Može se dogoditi paralelno, prije ili nakon indoktrinacije.</a:t>
            </a:r>
            <a:endParaRPr b="0" i="0" sz="1400" u="none" cap="none" strike="noStrike">
              <a:solidFill>
                <a:srgbClr val="000000"/>
              </a:solidFill>
              <a:latin typeface="Arial"/>
              <a:ea typeface="Arial"/>
              <a:cs typeface="Arial"/>
              <a:sym typeface="Arial"/>
            </a:endParaRPr>
          </a:p>
        </p:txBody>
      </p:sp>
      <p:pic>
        <p:nvPicPr>
          <p:cNvPr id="337" name="Google Shape;337;p17"/>
          <p:cNvPicPr preferRelativeResize="0"/>
          <p:nvPr/>
        </p:nvPicPr>
        <p:blipFill rotWithShape="1">
          <a:blip r:embed="rId5">
            <a:alphaModFix/>
          </a:blip>
          <a:srcRect b="0" l="0" r="0" t="0"/>
          <a:stretch/>
        </p:blipFill>
        <p:spPr>
          <a:xfrm>
            <a:off x="299719" y="609142"/>
            <a:ext cx="889061" cy="889061"/>
          </a:xfrm>
          <a:prstGeom prst="rect">
            <a:avLst/>
          </a:prstGeom>
          <a:noFill/>
          <a:ln>
            <a:noFill/>
          </a:ln>
        </p:spPr>
      </p:pic>
      <p:sp>
        <p:nvSpPr>
          <p:cNvPr id="338" name="Google Shape;338;p17"/>
          <p:cNvSpPr txBox="1"/>
          <p:nvPr/>
        </p:nvSpPr>
        <p:spPr>
          <a:xfrm>
            <a:off x="10877075" y="1048309"/>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Figure by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339" name="Google Shape;33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
        <p:nvSpPr>
          <p:cNvPr id="340" name="Google Shape;340;p17"/>
          <p:cNvSpPr txBox="1"/>
          <p:nvPr/>
        </p:nvSpPr>
        <p:spPr>
          <a:xfrm>
            <a:off x="2772200" y="759750"/>
            <a:ext cx="1623900" cy="5541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       Stav</a:t>
            </a:r>
            <a:endParaRPr b="0" i="0" sz="1400" u="none" cap="none" strike="noStrike">
              <a:solidFill>
                <a:srgbClr val="000000"/>
              </a:solidFill>
              <a:latin typeface="Calibri"/>
              <a:ea typeface="Calibri"/>
              <a:cs typeface="Calibri"/>
              <a:sym typeface="Calibri"/>
            </a:endParaRPr>
          </a:p>
        </p:txBody>
      </p:sp>
      <p:sp>
        <p:nvSpPr>
          <p:cNvPr id="341" name="Google Shape;341;p17"/>
          <p:cNvSpPr txBox="1"/>
          <p:nvPr/>
        </p:nvSpPr>
        <p:spPr>
          <a:xfrm>
            <a:off x="1645775" y="1313850"/>
            <a:ext cx="1720800" cy="554100"/>
          </a:xfrm>
          <a:prstGeom prst="rect">
            <a:avLst/>
          </a:prstGeom>
          <a:solidFill>
            <a:srgbClr val="FBE4D4"/>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Neradikalan</a:t>
            </a:r>
            <a:endParaRPr b="0" i="0" sz="1400" u="none" cap="none" strike="noStrike">
              <a:solidFill>
                <a:srgbClr val="000000"/>
              </a:solidFill>
              <a:latin typeface="Calibri"/>
              <a:ea typeface="Calibri"/>
              <a:cs typeface="Calibri"/>
              <a:sym typeface="Calibri"/>
            </a:endParaRPr>
          </a:p>
        </p:txBody>
      </p:sp>
      <p:sp>
        <p:nvSpPr>
          <p:cNvPr id="342" name="Google Shape;342;p17"/>
          <p:cNvSpPr txBox="1"/>
          <p:nvPr/>
        </p:nvSpPr>
        <p:spPr>
          <a:xfrm>
            <a:off x="4004601" y="1313850"/>
            <a:ext cx="1873800" cy="5541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Radikaliziran</a:t>
            </a:r>
            <a:endParaRPr b="0" i="0" sz="1400" u="none" cap="none" strike="noStrike">
              <a:solidFill>
                <a:srgbClr val="000000"/>
              </a:solidFill>
              <a:latin typeface="Calibri"/>
              <a:ea typeface="Calibri"/>
              <a:cs typeface="Calibri"/>
              <a:sym typeface="Calibri"/>
            </a:endParaRPr>
          </a:p>
        </p:txBody>
      </p:sp>
      <p:sp>
        <p:nvSpPr>
          <p:cNvPr id="343" name="Google Shape;343;p17"/>
          <p:cNvSpPr txBox="1"/>
          <p:nvPr/>
        </p:nvSpPr>
        <p:spPr>
          <a:xfrm>
            <a:off x="7666350" y="1910675"/>
            <a:ext cx="1720800" cy="5595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34" u="none" cap="none" strike="noStrike">
                <a:solidFill>
                  <a:schemeClr val="dk1"/>
                </a:solidFill>
                <a:latin typeface="Calibri"/>
                <a:ea typeface="Calibri"/>
                <a:cs typeface="Calibri"/>
                <a:sym typeface="Calibri"/>
              </a:rPr>
              <a:t>Ponašanje</a:t>
            </a:r>
            <a:endParaRPr b="0" i="0" sz="1400" u="none" cap="none" strike="noStrike">
              <a:solidFill>
                <a:srgbClr val="000000"/>
              </a:solidFill>
              <a:latin typeface="Calibri"/>
              <a:ea typeface="Calibri"/>
              <a:cs typeface="Calibri"/>
              <a:sym typeface="Calibri"/>
            </a:endParaRPr>
          </a:p>
        </p:txBody>
      </p:sp>
      <p:sp>
        <p:nvSpPr>
          <p:cNvPr id="344" name="Google Shape;344;p17"/>
          <p:cNvSpPr txBox="1"/>
          <p:nvPr/>
        </p:nvSpPr>
        <p:spPr>
          <a:xfrm>
            <a:off x="6397025" y="1151225"/>
            <a:ext cx="1623900" cy="9234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Nasilni ekstremist</a:t>
            </a:r>
            <a:endParaRPr b="0" i="0" sz="1400" u="none" cap="none" strike="noStrike">
              <a:solidFill>
                <a:srgbClr val="000000"/>
              </a:solidFill>
              <a:latin typeface="Calibri"/>
              <a:ea typeface="Calibri"/>
              <a:cs typeface="Calibri"/>
              <a:sym typeface="Calibri"/>
            </a:endParaRPr>
          </a:p>
        </p:txBody>
      </p:sp>
      <p:sp>
        <p:nvSpPr>
          <p:cNvPr id="345" name="Google Shape;345;p17"/>
          <p:cNvSpPr txBox="1"/>
          <p:nvPr/>
        </p:nvSpPr>
        <p:spPr>
          <a:xfrm>
            <a:off x="9021225" y="1390800"/>
            <a:ext cx="1679100" cy="554100"/>
          </a:xfrm>
          <a:prstGeom prst="rect">
            <a:avLst/>
          </a:prstGeom>
          <a:solidFill>
            <a:srgbClr val="DD7E6B"/>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Terorist</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351" name="Google Shape;351;p18"/>
          <p:cNvPicPr preferRelativeResize="0"/>
          <p:nvPr/>
        </p:nvPicPr>
        <p:blipFill rotWithShape="1">
          <a:blip r:embed="rId3">
            <a:alphaModFix/>
          </a:blip>
          <a:srcRect b="0" l="0" r="0" t="0"/>
          <a:stretch/>
        </p:blipFill>
        <p:spPr>
          <a:xfrm>
            <a:off x="1021285" y="401750"/>
            <a:ext cx="10149429" cy="2171660"/>
          </a:xfrm>
          <a:prstGeom prst="rect">
            <a:avLst/>
          </a:prstGeom>
          <a:noFill/>
          <a:ln>
            <a:noFill/>
          </a:ln>
        </p:spPr>
      </p:pic>
      <p:sp>
        <p:nvSpPr>
          <p:cNvPr id="352" name="Google Shape;352;p18"/>
          <p:cNvSpPr/>
          <p:nvPr/>
        </p:nvSpPr>
        <p:spPr>
          <a:xfrm>
            <a:off x="5850558" y="2381251"/>
            <a:ext cx="4027714" cy="4343400"/>
          </a:xfrm>
          <a:prstGeom prst="rect">
            <a:avLst/>
          </a:prstGeom>
          <a:solidFill>
            <a:srgbClr val="F7CA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latin typeface="Calibri"/>
                <a:ea typeface="Calibri"/>
                <a:cs typeface="Calibri"/>
                <a:sym typeface="Calibri"/>
              </a:rPr>
              <a:t>Primjeri:</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Otvoreno podržava nasilnu ekstremističku ideologiju ili skupinu (npr. postovi, re-tweeovi)</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Pro</a:t>
            </a:r>
            <a:r>
              <a:rPr lang="hu-HU" sz="2000">
                <a:latin typeface="Calibri"/>
                <a:ea typeface="Calibri"/>
                <a:cs typeface="Calibri"/>
                <a:sym typeface="Calibri"/>
              </a:rPr>
              <a:t>moviše</a:t>
            </a:r>
            <a:r>
              <a:rPr b="0" i="0" lang="hu-HU" sz="2000" u="none" cap="none" strike="noStrike">
                <a:solidFill>
                  <a:srgbClr val="000000"/>
                </a:solidFill>
                <a:latin typeface="Calibri"/>
                <a:ea typeface="Calibri"/>
                <a:cs typeface="Calibri"/>
                <a:sym typeface="Calibri"/>
              </a:rPr>
              <a:t> i širi propagandu</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Daje novčanu po</a:t>
            </a:r>
            <a:r>
              <a:rPr lang="hu-HU" sz="2000">
                <a:latin typeface="Calibri"/>
                <a:ea typeface="Calibri"/>
                <a:cs typeface="Calibri"/>
                <a:sym typeface="Calibri"/>
              </a:rPr>
              <a:t>dršku</a:t>
            </a:r>
            <a:endParaRPr b="0" i="0" sz="20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Vrbuje/</a:t>
            </a:r>
            <a:r>
              <a:rPr lang="hu-HU" sz="2000">
                <a:latin typeface="Calibri"/>
                <a:ea typeface="Calibri"/>
                <a:cs typeface="Calibri"/>
                <a:sym typeface="Calibri"/>
              </a:rPr>
              <a:t>regrutuje</a:t>
            </a:r>
            <a:endParaRPr b="0" i="0" sz="20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Pruža logističku po</a:t>
            </a:r>
            <a:r>
              <a:rPr lang="hu-HU" sz="2000">
                <a:latin typeface="Calibri"/>
                <a:ea typeface="Calibri"/>
                <a:cs typeface="Calibri"/>
                <a:sym typeface="Calibri"/>
              </a:rPr>
              <a:t>dršku</a:t>
            </a:r>
            <a:r>
              <a:rPr b="0" i="0" lang="hu-HU" sz="2000" u="none" cap="none" strike="noStrike">
                <a:solidFill>
                  <a:srgbClr val="000000"/>
                </a:solidFill>
                <a:latin typeface="Calibri"/>
                <a:ea typeface="Calibri"/>
                <a:cs typeface="Calibri"/>
                <a:sym typeface="Calibri"/>
              </a:rPr>
              <a:t> (npr. organ</a:t>
            </a:r>
            <a:r>
              <a:rPr lang="hu-HU" sz="2000">
                <a:latin typeface="Calibri"/>
                <a:ea typeface="Calibri"/>
                <a:cs typeface="Calibri"/>
                <a:sym typeface="Calibri"/>
              </a:rPr>
              <a:t>izuje </a:t>
            </a:r>
            <a:r>
              <a:rPr b="0" i="0" lang="hu-HU" sz="2000" u="none" cap="none" strike="noStrike">
                <a:solidFill>
                  <a:srgbClr val="000000"/>
                </a:solidFill>
                <a:latin typeface="Calibri"/>
                <a:ea typeface="Calibri"/>
                <a:cs typeface="Calibri"/>
                <a:sym typeface="Calibri"/>
              </a:rPr>
              <a:t>putovanja i smještaj za </a:t>
            </a:r>
            <a:r>
              <a:rPr lang="hu-HU" sz="2000">
                <a:latin typeface="Calibri"/>
                <a:ea typeface="Calibri"/>
                <a:cs typeface="Calibri"/>
                <a:sym typeface="Calibri"/>
              </a:rPr>
              <a:t>regrutovane osobe</a:t>
            </a:r>
            <a:r>
              <a:rPr b="0" i="0" lang="hu-HU" sz="2000" u="none" cap="none" strike="noStrike">
                <a:solidFill>
                  <a:srgbClr val="000000"/>
                </a:solidFill>
                <a:latin typeface="Calibri"/>
                <a:ea typeface="Calibri"/>
                <a:cs typeface="Calibri"/>
                <a:sym typeface="Calibri"/>
              </a:rPr>
              <a:t>, nabavlja streljivo itd.)</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Izvršava spontane napade, upušta se u tučnjave, zločine iz mržnje</a:t>
            </a:r>
            <a:endParaRPr b="0" i="0" sz="2000" u="none" cap="none" strike="noStrike">
              <a:solidFill>
                <a:srgbClr val="000000"/>
              </a:solidFill>
              <a:latin typeface="Calibri"/>
              <a:ea typeface="Calibri"/>
              <a:cs typeface="Calibri"/>
              <a:sym typeface="Calibri"/>
            </a:endParaRPr>
          </a:p>
        </p:txBody>
      </p:sp>
      <p:sp>
        <p:nvSpPr>
          <p:cNvPr id="353" name="Google Shape;353;p18"/>
          <p:cNvSpPr/>
          <p:nvPr/>
        </p:nvSpPr>
        <p:spPr>
          <a:xfrm>
            <a:off x="9916885" y="2418290"/>
            <a:ext cx="2275115" cy="4343400"/>
          </a:xfrm>
          <a:prstGeom prst="rect">
            <a:avLst/>
          </a:prstGeom>
          <a:solidFill>
            <a:srgbClr val="C55A1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Calibri"/>
              <a:buNone/>
            </a:pPr>
            <a:r>
              <a:t/>
            </a:r>
            <a:endParaRPr b="1" i="0" sz="19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Calibri"/>
              <a:buNone/>
            </a:pPr>
            <a:r>
              <a:rPr b="1" i="0" lang="hu-HU" sz="1900" u="none" cap="none" strike="noStrike">
                <a:solidFill>
                  <a:srgbClr val="000000"/>
                </a:solidFill>
                <a:latin typeface="Calibri"/>
                <a:ea typeface="Calibri"/>
                <a:cs typeface="Calibri"/>
                <a:sym typeface="Calibri"/>
              </a:rPr>
              <a:t>Primjeri:</a:t>
            </a:r>
            <a:endParaRPr b="0" i="0" sz="1900" u="none" cap="none" strike="noStrike">
              <a:solidFill>
                <a:srgbClr val="000000"/>
              </a:solidFill>
              <a:latin typeface="Arial"/>
              <a:ea typeface="Arial"/>
              <a:cs typeface="Arial"/>
              <a:sym typeface="Arial"/>
            </a:endParaRPr>
          </a:p>
          <a:p>
            <a:pPr indent="-336550" lvl="0" marL="342900" marR="0" rtl="0" algn="l">
              <a:lnSpc>
                <a:spcPct val="100000"/>
              </a:lnSpc>
              <a:spcBef>
                <a:spcPts val="0"/>
              </a:spcBef>
              <a:spcAft>
                <a:spcPts val="0"/>
              </a:spcAft>
              <a:buClr>
                <a:srgbClr val="000000"/>
              </a:buClr>
              <a:buSzPts val="1900"/>
              <a:buFont typeface="Arial"/>
              <a:buChar char="•"/>
            </a:pPr>
            <a:r>
              <a:rPr b="0" i="0" lang="hu-HU" sz="1900" u="none" cap="none" strike="noStrike">
                <a:solidFill>
                  <a:srgbClr val="000000"/>
                </a:solidFill>
                <a:latin typeface="Calibri"/>
                <a:ea typeface="Calibri"/>
                <a:cs typeface="Calibri"/>
                <a:sym typeface="Calibri"/>
              </a:rPr>
              <a:t>Planira i priprema terorističke napade</a:t>
            </a:r>
            <a:endParaRPr b="0" i="0" sz="1900" u="none" cap="none" strike="noStrike">
              <a:solidFill>
                <a:srgbClr val="000000"/>
              </a:solidFill>
              <a:latin typeface="Calibri"/>
              <a:ea typeface="Calibri"/>
              <a:cs typeface="Calibri"/>
              <a:sym typeface="Calibri"/>
            </a:endParaRPr>
          </a:p>
          <a:p>
            <a:pPr indent="-336550" lvl="0" marL="342900" marR="0" rtl="0" algn="l">
              <a:lnSpc>
                <a:spcPct val="100000"/>
              </a:lnSpc>
              <a:spcBef>
                <a:spcPts val="0"/>
              </a:spcBef>
              <a:spcAft>
                <a:spcPts val="0"/>
              </a:spcAft>
              <a:buClr>
                <a:srgbClr val="000000"/>
              </a:buClr>
              <a:buSzPts val="1900"/>
              <a:buFont typeface="Arial"/>
              <a:buChar char="•"/>
            </a:pPr>
            <a:r>
              <a:rPr b="0" i="0" lang="hu-HU" sz="1900" u="none" cap="none" strike="noStrike">
                <a:solidFill>
                  <a:srgbClr val="000000"/>
                </a:solidFill>
                <a:latin typeface="Calibri"/>
                <a:ea typeface="Calibri"/>
                <a:cs typeface="Calibri"/>
                <a:sym typeface="Calibri"/>
              </a:rPr>
              <a:t>Vrši terorističke napade</a:t>
            </a:r>
            <a:endParaRPr b="0" i="0" sz="1900" u="none" cap="none" strike="noStrike">
              <a:solidFill>
                <a:srgbClr val="000000"/>
              </a:solidFill>
              <a:latin typeface="Calibri"/>
              <a:ea typeface="Calibri"/>
              <a:cs typeface="Calibri"/>
              <a:sym typeface="Calibri"/>
            </a:endParaRPr>
          </a:p>
          <a:p>
            <a:pPr indent="-336550" lvl="0" marL="342900" marR="0" rtl="0" algn="l">
              <a:lnSpc>
                <a:spcPct val="100000"/>
              </a:lnSpc>
              <a:spcBef>
                <a:spcPts val="0"/>
              </a:spcBef>
              <a:spcAft>
                <a:spcPts val="0"/>
              </a:spcAft>
              <a:buClr>
                <a:srgbClr val="000000"/>
              </a:buClr>
              <a:buSzPts val="1900"/>
              <a:buFont typeface="Arial"/>
              <a:buChar char="•"/>
            </a:pPr>
            <a:r>
              <a:rPr b="0" i="0" lang="hu-HU" sz="1900" u="none" cap="none" strike="noStrike">
                <a:solidFill>
                  <a:srgbClr val="000000"/>
                </a:solidFill>
                <a:latin typeface="Calibri"/>
                <a:ea typeface="Calibri"/>
                <a:cs typeface="Calibri"/>
                <a:sym typeface="Calibri"/>
              </a:rPr>
              <a:t>Odlazi u ino</a:t>
            </a:r>
            <a:r>
              <a:rPr lang="hu-HU" sz="1900">
                <a:latin typeface="Calibri"/>
                <a:ea typeface="Calibri"/>
                <a:cs typeface="Calibri"/>
                <a:sym typeface="Calibri"/>
              </a:rPr>
              <a:t>stranstvo</a:t>
            </a:r>
            <a:r>
              <a:rPr b="0" i="0" lang="hu-HU" sz="1900" u="none" cap="none" strike="noStrike">
                <a:solidFill>
                  <a:srgbClr val="000000"/>
                </a:solidFill>
                <a:latin typeface="Calibri"/>
                <a:ea typeface="Calibri"/>
                <a:cs typeface="Calibri"/>
                <a:sym typeface="Calibri"/>
              </a:rPr>
              <a:t> kako bi se pridružio terorističkoj skupini i borio</a:t>
            </a:r>
            <a:endParaRPr b="0" i="0" sz="1900" u="none" cap="none" strike="noStrike">
              <a:solidFill>
                <a:srgbClr val="000000"/>
              </a:solidFill>
              <a:latin typeface="Calibri"/>
              <a:ea typeface="Calibri"/>
              <a:cs typeface="Calibri"/>
              <a:sym typeface="Calibri"/>
            </a:endParaRPr>
          </a:p>
          <a:p>
            <a:pPr indent="-336550" lvl="0" marL="342900" marR="0" rtl="0" algn="l">
              <a:lnSpc>
                <a:spcPct val="100000"/>
              </a:lnSpc>
              <a:spcBef>
                <a:spcPts val="0"/>
              </a:spcBef>
              <a:spcAft>
                <a:spcPts val="0"/>
              </a:spcAft>
              <a:buClr>
                <a:srgbClr val="000000"/>
              </a:buClr>
              <a:buSzPts val="1900"/>
              <a:buFont typeface="Arial"/>
              <a:buChar char="•"/>
            </a:pPr>
            <a:r>
              <a:rPr lang="hu-HU" sz="1900">
                <a:latin typeface="Calibri"/>
                <a:ea typeface="Calibri"/>
                <a:cs typeface="Calibri"/>
                <a:sym typeface="Calibri"/>
              </a:rPr>
              <a:t>Čini </a:t>
            </a:r>
            <a:r>
              <a:rPr b="0" i="0" lang="hu-HU" sz="1900" u="none" cap="none" strike="noStrike">
                <a:solidFill>
                  <a:srgbClr val="000000"/>
                </a:solidFill>
                <a:latin typeface="Calibri"/>
                <a:ea typeface="Calibri"/>
                <a:cs typeface="Calibri"/>
                <a:sym typeface="Calibri"/>
              </a:rPr>
              <a:t>ratne zločine, genocid </a:t>
            </a:r>
            <a:endParaRPr b="0" i="0" sz="19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2000"/>
              <a:buFont typeface="Calibri"/>
              <a:buNone/>
            </a:pPr>
            <a:r>
              <a:t/>
            </a:r>
            <a:endParaRPr b="1" i="0" sz="2000" u="none" cap="none" strike="noStrike">
              <a:solidFill>
                <a:srgbClr val="000000"/>
              </a:solidFill>
              <a:latin typeface="Calibri"/>
              <a:ea typeface="Calibri"/>
              <a:cs typeface="Calibri"/>
              <a:sym typeface="Calibri"/>
            </a:endParaRPr>
          </a:p>
        </p:txBody>
      </p:sp>
      <p:sp>
        <p:nvSpPr>
          <p:cNvPr id="354" name="Google Shape;354;p18"/>
          <p:cNvSpPr txBox="1"/>
          <p:nvPr/>
        </p:nvSpPr>
        <p:spPr>
          <a:xfrm>
            <a:off x="838200" y="122463"/>
            <a:ext cx="10515600" cy="558574"/>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0" algn="l">
              <a:lnSpc>
                <a:spcPct val="90000"/>
              </a:lnSpc>
              <a:spcBef>
                <a:spcPts val="0"/>
              </a:spcBef>
              <a:spcAft>
                <a:spcPts val="0"/>
              </a:spcAft>
              <a:buClr>
                <a:srgbClr val="000000"/>
              </a:buClr>
              <a:buSzPct val="100000"/>
              <a:buFont typeface="Calibri"/>
              <a:buNone/>
            </a:pPr>
            <a:r>
              <a:rPr b="1" i="0" lang="hu-HU" sz="4400" u="none" cap="none" strike="noStrike">
                <a:solidFill>
                  <a:srgbClr val="000000"/>
                </a:solidFill>
                <a:latin typeface="Calibri"/>
                <a:ea typeface="Calibri"/>
                <a:cs typeface="Calibri"/>
                <a:sym typeface="Calibri"/>
              </a:rPr>
              <a:t>Proces radikalizacije</a:t>
            </a:r>
            <a:endParaRPr b="1" i="0" sz="4400" u="none" cap="none" strike="noStrike">
              <a:solidFill>
                <a:srgbClr val="000000"/>
              </a:solidFill>
              <a:latin typeface="Calibri"/>
              <a:ea typeface="Calibri"/>
              <a:cs typeface="Calibri"/>
              <a:sym typeface="Calibri"/>
            </a:endParaRPr>
          </a:p>
        </p:txBody>
      </p:sp>
      <p:pic>
        <p:nvPicPr>
          <p:cNvPr id="355" name="Google Shape;355;p18"/>
          <p:cNvPicPr preferRelativeResize="0"/>
          <p:nvPr/>
        </p:nvPicPr>
        <p:blipFill rotWithShape="1">
          <a:blip r:embed="rId4">
            <a:alphaModFix/>
          </a:blip>
          <a:srcRect b="0" l="0" r="0" t="0"/>
          <a:stretch/>
        </p:blipFill>
        <p:spPr>
          <a:xfrm>
            <a:off x="6669446" y="122463"/>
            <a:ext cx="1194969" cy="1194969"/>
          </a:xfrm>
          <a:prstGeom prst="rect">
            <a:avLst/>
          </a:prstGeom>
          <a:noFill/>
          <a:ln>
            <a:noFill/>
          </a:ln>
        </p:spPr>
      </p:pic>
      <p:pic>
        <p:nvPicPr>
          <p:cNvPr id="356" name="Google Shape;356;p18"/>
          <p:cNvPicPr preferRelativeResize="0"/>
          <p:nvPr/>
        </p:nvPicPr>
        <p:blipFill rotWithShape="1">
          <a:blip r:embed="rId5">
            <a:alphaModFix/>
          </a:blip>
          <a:srcRect b="0" l="0" r="0" t="0"/>
          <a:stretch/>
        </p:blipFill>
        <p:spPr>
          <a:xfrm>
            <a:off x="299719" y="609142"/>
            <a:ext cx="889061" cy="889061"/>
          </a:xfrm>
          <a:prstGeom prst="rect">
            <a:avLst/>
          </a:prstGeom>
          <a:noFill/>
          <a:ln>
            <a:noFill/>
          </a:ln>
        </p:spPr>
      </p:pic>
      <p:sp>
        <p:nvSpPr>
          <p:cNvPr id="357" name="Google Shape;357;p18"/>
          <p:cNvSpPr txBox="1"/>
          <p:nvPr/>
        </p:nvSpPr>
        <p:spPr>
          <a:xfrm>
            <a:off x="10577355" y="1138694"/>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Figure by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358" name="Google Shape;358;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
        <p:nvSpPr>
          <p:cNvPr id="359" name="Google Shape;359;p18"/>
          <p:cNvSpPr txBox="1"/>
          <p:nvPr/>
        </p:nvSpPr>
        <p:spPr>
          <a:xfrm>
            <a:off x="2656200" y="788750"/>
            <a:ext cx="1739700" cy="5541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       Stav</a:t>
            </a:r>
            <a:endParaRPr b="0" i="0" sz="1400" u="none" cap="none" strike="noStrike">
              <a:solidFill>
                <a:srgbClr val="000000"/>
              </a:solidFill>
              <a:latin typeface="Calibri"/>
              <a:ea typeface="Calibri"/>
              <a:cs typeface="Calibri"/>
              <a:sym typeface="Calibri"/>
            </a:endParaRPr>
          </a:p>
        </p:txBody>
      </p:sp>
      <p:sp>
        <p:nvSpPr>
          <p:cNvPr id="360" name="Google Shape;360;p18"/>
          <p:cNvSpPr txBox="1"/>
          <p:nvPr/>
        </p:nvSpPr>
        <p:spPr>
          <a:xfrm>
            <a:off x="1583275" y="1223700"/>
            <a:ext cx="1739700" cy="554100"/>
          </a:xfrm>
          <a:prstGeom prst="rect">
            <a:avLst/>
          </a:prstGeom>
          <a:solidFill>
            <a:srgbClr val="FBE4D4"/>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Neradikalan</a:t>
            </a:r>
            <a:endParaRPr b="0" i="0" sz="1400" u="none" cap="none" strike="noStrike">
              <a:solidFill>
                <a:srgbClr val="000000"/>
              </a:solidFill>
              <a:latin typeface="Calibri"/>
              <a:ea typeface="Calibri"/>
              <a:cs typeface="Calibri"/>
              <a:sym typeface="Calibri"/>
            </a:endParaRPr>
          </a:p>
        </p:txBody>
      </p:sp>
      <p:sp>
        <p:nvSpPr>
          <p:cNvPr id="361" name="Google Shape;361;p18"/>
          <p:cNvSpPr txBox="1"/>
          <p:nvPr/>
        </p:nvSpPr>
        <p:spPr>
          <a:xfrm>
            <a:off x="4090125" y="1317425"/>
            <a:ext cx="1856400" cy="5541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Radikaliziran</a:t>
            </a:r>
            <a:endParaRPr b="0" i="0" sz="1400" u="none" cap="none" strike="noStrike">
              <a:solidFill>
                <a:srgbClr val="000000"/>
              </a:solidFill>
              <a:latin typeface="Calibri"/>
              <a:ea typeface="Calibri"/>
              <a:cs typeface="Calibri"/>
              <a:sym typeface="Calibri"/>
            </a:endParaRPr>
          </a:p>
        </p:txBody>
      </p:sp>
      <p:sp>
        <p:nvSpPr>
          <p:cNvPr id="362" name="Google Shape;362;p18"/>
          <p:cNvSpPr txBox="1"/>
          <p:nvPr/>
        </p:nvSpPr>
        <p:spPr>
          <a:xfrm>
            <a:off x="7701250" y="1825625"/>
            <a:ext cx="1739700" cy="5595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34" u="none" cap="none" strike="noStrike">
                <a:solidFill>
                  <a:schemeClr val="dk1"/>
                </a:solidFill>
                <a:latin typeface="Calibri"/>
                <a:ea typeface="Calibri"/>
                <a:cs typeface="Calibri"/>
                <a:sym typeface="Calibri"/>
              </a:rPr>
              <a:t>   Ponašanje</a:t>
            </a:r>
            <a:endParaRPr b="0" i="0" sz="1400" u="none" cap="none" strike="noStrike">
              <a:solidFill>
                <a:srgbClr val="000000"/>
              </a:solidFill>
              <a:latin typeface="Calibri"/>
              <a:ea typeface="Calibri"/>
              <a:cs typeface="Calibri"/>
              <a:sym typeface="Calibri"/>
            </a:endParaRPr>
          </a:p>
        </p:txBody>
      </p:sp>
      <p:sp>
        <p:nvSpPr>
          <p:cNvPr id="363" name="Google Shape;363;p18"/>
          <p:cNvSpPr txBox="1"/>
          <p:nvPr/>
        </p:nvSpPr>
        <p:spPr>
          <a:xfrm flipH="1">
            <a:off x="6351625" y="1223700"/>
            <a:ext cx="1582200" cy="9234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Nasilni </a:t>
            </a:r>
            <a:r>
              <a:rPr b="1" lang="hu-HU" sz="2400">
                <a:solidFill>
                  <a:schemeClr val="dk1"/>
                </a:solidFill>
                <a:latin typeface="Calibri"/>
                <a:ea typeface="Calibri"/>
                <a:cs typeface="Calibri"/>
                <a:sym typeface="Calibri"/>
              </a:rPr>
              <a:t>ekstremist</a:t>
            </a:r>
            <a:endParaRPr b="0" i="0" sz="1400" u="none" cap="none" strike="noStrike">
              <a:solidFill>
                <a:srgbClr val="000000"/>
              </a:solidFill>
              <a:latin typeface="Calibri"/>
              <a:ea typeface="Calibri"/>
              <a:cs typeface="Calibri"/>
              <a:sym typeface="Calibri"/>
            </a:endParaRPr>
          </a:p>
        </p:txBody>
      </p:sp>
      <p:sp>
        <p:nvSpPr>
          <p:cNvPr id="364" name="Google Shape;364;p18"/>
          <p:cNvSpPr txBox="1"/>
          <p:nvPr/>
        </p:nvSpPr>
        <p:spPr>
          <a:xfrm>
            <a:off x="9064750" y="1317425"/>
            <a:ext cx="1406400" cy="554100"/>
          </a:xfrm>
          <a:prstGeom prst="rect">
            <a:avLst/>
          </a:prstGeom>
          <a:solidFill>
            <a:srgbClr val="E0746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Terorist</a:t>
            </a:r>
            <a:endParaRPr b="0" i="0" sz="14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368" name="Shape 368"/>
        <p:cNvGrpSpPr/>
        <p:nvPr/>
      </p:nvGrpSpPr>
      <p:grpSpPr>
        <a:xfrm>
          <a:off x="0" y="0"/>
          <a:ext cx="0" cy="0"/>
          <a:chOff x="0" y="0"/>
          <a:chExt cx="0" cy="0"/>
        </a:xfrm>
      </p:grpSpPr>
      <p:sp>
        <p:nvSpPr>
          <p:cNvPr id="369" name="Google Shape;369;p19"/>
          <p:cNvSpPr txBox="1"/>
          <p:nvPr>
            <p:ph type="ctrTitle"/>
          </p:nvPr>
        </p:nvSpPr>
        <p:spPr>
          <a:xfrm>
            <a:off x="1524000" y="494510"/>
            <a:ext cx="9144000" cy="103890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hu-HU"/>
              <a:t>Rasprava</a:t>
            </a:r>
            <a:endParaRPr/>
          </a:p>
        </p:txBody>
      </p:sp>
      <p:sp>
        <p:nvSpPr>
          <p:cNvPr id="370" name="Google Shape;370;p19"/>
          <p:cNvSpPr txBox="1"/>
          <p:nvPr>
            <p:ph idx="1" type="subTitle"/>
          </p:nvPr>
        </p:nvSpPr>
        <p:spPr>
          <a:xfrm>
            <a:off x="950026" y="1920437"/>
            <a:ext cx="10291948" cy="3810991"/>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lang="hu-HU" sz="2800"/>
              <a:t>Koja je uloga nastavnika, osobe koja radi sa mladima i škole u prevenciji i interveneciji u različitim fazama procesa radikalizacije?</a:t>
            </a:r>
            <a:endParaRPr/>
          </a:p>
          <a:p>
            <a:pPr indent="0" lvl="0" marL="0" rtl="0" algn="ctr">
              <a:lnSpc>
                <a:spcPct val="90000"/>
              </a:lnSpc>
              <a:spcBef>
                <a:spcPts val="1000"/>
              </a:spcBef>
              <a:spcAft>
                <a:spcPts val="0"/>
              </a:spcAft>
              <a:buClr>
                <a:schemeClr val="dk1"/>
              </a:buClr>
              <a:buSzPts val="2800"/>
              <a:buNone/>
            </a:pPr>
            <a:r>
              <a:t/>
            </a:r>
            <a:endParaRPr sz="2800"/>
          </a:p>
        </p:txBody>
      </p:sp>
      <p:pic>
        <p:nvPicPr>
          <p:cNvPr id="371" name="Google Shape;371;p19"/>
          <p:cNvPicPr preferRelativeResize="0"/>
          <p:nvPr/>
        </p:nvPicPr>
        <p:blipFill rotWithShape="1">
          <a:blip r:embed="rId3">
            <a:alphaModFix/>
          </a:blip>
          <a:srcRect b="0" l="0" r="0" t="0"/>
          <a:stretch/>
        </p:blipFill>
        <p:spPr>
          <a:xfrm>
            <a:off x="950026" y="3564004"/>
            <a:ext cx="10638440" cy="2554445"/>
          </a:xfrm>
          <a:prstGeom prst="rect">
            <a:avLst/>
          </a:prstGeom>
          <a:noFill/>
          <a:ln>
            <a:noFill/>
          </a:ln>
        </p:spPr>
      </p:pic>
      <p:sp>
        <p:nvSpPr>
          <p:cNvPr id="372" name="Google Shape;372;p19"/>
          <p:cNvSpPr txBox="1"/>
          <p:nvPr/>
        </p:nvSpPr>
        <p:spPr>
          <a:xfrm>
            <a:off x="11065129" y="4318006"/>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Figure by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373" name="Google Shape;373;p19"/>
          <p:cNvSpPr txBox="1"/>
          <p:nvPr/>
        </p:nvSpPr>
        <p:spPr>
          <a:xfrm>
            <a:off x="4174800" y="4769700"/>
            <a:ext cx="1728900" cy="5232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hu-HU" sz="2200" u="none" cap="none" strike="noStrike">
                <a:solidFill>
                  <a:srgbClr val="000000"/>
                </a:solidFill>
                <a:latin typeface="Calibri"/>
                <a:ea typeface="Calibri"/>
                <a:cs typeface="Calibri"/>
                <a:sym typeface="Calibri"/>
              </a:rPr>
              <a:t>Radikaliziran</a:t>
            </a:r>
            <a:endParaRPr b="1" i="0" sz="2200" u="none" cap="none" strike="noStrike">
              <a:solidFill>
                <a:srgbClr val="000000"/>
              </a:solidFill>
              <a:latin typeface="Calibri"/>
              <a:ea typeface="Calibri"/>
              <a:cs typeface="Calibri"/>
              <a:sym typeface="Calibri"/>
            </a:endParaRPr>
          </a:p>
        </p:txBody>
      </p:sp>
      <p:sp>
        <p:nvSpPr>
          <p:cNvPr id="374" name="Google Shape;374;p19"/>
          <p:cNvSpPr txBox="1"/>
          <p:nvPr/>
        </p:nvSpPr>
        <p:spPr>
          <a:xfrm>
            <a:off x="2803200" y="4009050"/>
            <a:ext cx="1800300" cy="5694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hu-HU" sz="2500" u="none" cap="none" strike="noStrike">
                <a:solidFill>
                  <a:srgbClr val="000000"/>
                </a:solidFill>
                <a:latin typeface="Calibri"/>
                <a:ea typeface="Calibri"/>
                <a:cs typeface="Calibri"/>
                <a:sym typeface="Calibri"/>
              </a:rPr>
              <a:t>        Stav</a:t>
            </a:r>
            <a:endParaRPr b="1" i="0" sz="2500" u="none" cap="none" strike="noStrike">
              <a:solidFill>
                <a:srgbClr val="000000"/>
              </a:solidFill>
              <a:latin typeface="Calibri"/>
              <a:ea typeface="Calibri"/>
              <a:cs typeface="Calibri"/>
              <a:sym typeface="Calibri"/>
            </a:endParaRPr>
          </a:p>
        </p:txBody>
      </p:sp>
      <p:sp>
        <p:nvSpPr>
          <p:cNvPr id="375" name="Google Shape;375;p19"/>
          <p:cNvSpPr txBox="1"/>
          <p:nvPr/>
        </p:nvSpPr>
        <p:spPr>
          <a:xfrm>
            <a:off x="1742775" y="4708200"/>
            <a:ext cx="1728900" cy="554100"/>
          </a:xfrm>
          <a:prstGeom prst="rect">
            <a:avLst/>
          </a:prstGeom>
          <a:solidFill>
            <a:srgbClr val="FBE4D4"/>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Neradikalan</a:t>
            </a:r>
            <a:endParaRPr b="0" i="0" sz="1400" u="none" cap="none" strike="noStrike">
              <a:solidFill>
                <a:srgbClr val="000000"/>
              </a:solidFill>
              <a:latin typeface="Calibri"/>
              <a:ea typeface="Calibri"/>
              <a:cs typeface="Calibri"/>
              <a:sym typeface="Calibri"/>
            </a:endParaRPr>
          </a:p>
        </p:txBody>
      </p:sp>
      <p:sp>
        <p:nvSpPr>
          <p:cNvPr id="376" name="Google Shape;376;p19"/>
          <p:cNvSpPr txBox="1"/>
          <p:nvPr/>
        </p:nvSpPr>
        <p:spPr>
          <a:xfrm>
            <a:off x="6744900" y="4578450"/>
            <a:ext cx="1667400" cy="923400"/>
          </a:xfrm>
          <a:prstGeom prst="rect">
            <a:avLst/>
          </a:prstGeom>
          <a:solidFill>
            <a:srgbClr val="F9CB9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Nasilni ekstremist</a:t>
            </a:r>
            <a:endParaRPr b="0" i="0" sz="1400" u="none" cap="none" strike="noStrike">
              <a:solidFill>
                <a:srgbClr val="000000"/>
              </a:solidFill>
              <a:latin typeface="Calibri"/>
              <a:ea typeface="Calibri"/>
              <a:cs typeface="Calibri"/>
              <a:sym typeface="Calibri"/>
            </a:endParaRPr>
          </a:p>
        </p:txBody>
      </p:sp>
      <p:sp>
        <p:nvSpPr>
          <p:cNvPr id="377" name="Google Shape;377;p19"/>
          <p:cNvSpPr txBox="1"/>
          <p:nvPr/>
        </p:nvSpPr>
        <p:spPr>
          <a:xfrm>
            <a:off x="9253500" y="4785150"/>
            <a:ext cx="1928400" cy="554100"/>
          </a:xfrm>
          <a:prstGeom prst="rect">
            <a:avLst/>
          </a:prstGeom>
          <a:solidFill>
            <a:srgbClr val="E0746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     Terorist</a:t>
            </a:r>
            <a:endParaRPr b="0" i="0" sz="1400" u="none" cap="none" strike="noStrike">
              <a:solidFill>
                <a:srgbClr val="000000"/>
              </a:solidFill>
              <a:latin typeface="Calibri"/>
              <a:ea typeface="Calibri"/>
              <a:cs typeface="Calibri"/>
              <a:sym typeface="Calibri"/>
            </a:endParaRPr>
          </a:p>
        </p:txBody>
      </p:sp>
      <p:sp>
        <p:nvSpPr>
          <p:cNvPr id="378" name="Google Shape;378;p19"/>
          <p:cNvSpPr txBox="1"/>
          <p:nvPr/>
        </p:nvSpPr>
        <p:spPr>
          <a:xfrm>
            <a:off x="7978425" y="5339250"/>
            <a:ext cx="1800300" cy="5595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34" u="none" cap="none" strike="noStrike">
                <a:solidFill>
                  <a:schemeClr val="dk1"/>
                </a:solidFill>
                <a:latin typeface="Calibri"/>
                <a:ea typeface="Calibri"/>
                <a:cs typeface="Calibri"/>
                <a:sym typeface="Calibri"/>
              </a:rPr>
              <a:t>Ponašanje</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2" name="Shape 382"/>
        <p:cNvGrpSpPr/>
        <p:nvPr/>
      </p:nvGrpSpPr>
      <p:grpSpPr>
        <a:xfrm>
          <a:off x="0" y="0"/>
          <a:ext cx="0" cy="0"/>
          <a:chOff x="0" y="0"/>
          <a:chExt cx="0" cy="0"/>
        </a:xfrm>
      </p:grpSpPr>
      <p:sp>
        <p:nvSpPr>
          <p:cNvPr id="383" name="Google Shape;383;p20"/>
          <p:cNvSpPr txBox="1"/>
          <p:nvPr>
            <p:ph type="title"/>
          </p:nvPr>
        </p:nvSpPr>
        <p:spPr>
          <a:xfrm>
            <a:off x="897391" y="20977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hu-HU" u="sng"/>
              <a:t>TRI RAZINE PREVENCIJE RADIKALIZACIJE</a:t>
            </a:r>
            <a:br>
              <a:rPr b="1" lang="hu-HU"/>
            </a:br>
            <a:endParaRPr b="1"/>
          </a:p>
        </p:txBody>
      </p:sp>
      <p:sp>
        <p:nvSpPr>
          <p:cNvPr id="384" name="Google Shape;384;p20"/>
          <p:cNvSpPr txBox="1"/>
          <p:nvPr>
            <p:ph idx="1" type="body"/>
          </p:nvPr>
        </p:nvSpPr>
        <p:spPr>
          <a:xfrm>
            <a:off x="779008" y="186058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385" name="Google Shape;385;p20"/>
          <p:cNvPicPr preferRelativeResize="0"/>
          <p:nvPr/>
        </p:nvPicPr>
        <p:blipFill rotWithShape="1">
          <a:blip r:embed="rId3">
            <a:alphaModFix/>
          </a:blip>
          <a:srcRect b="0" l="0" r="0" t="0"/>
          <a:stretch/>
        </p:blipFill>
        <p:spPr>
          <a:xfrm>
            <a:off x="835138" y="949935"/>
            <a:ext cx="10633983" cy="2556590"/>
          </a:xfrm>
          <a:prstGeom prst="rect">
            <a:avLst/>
          </a:prstGeom>
          <a:noFill/>
          <a:ln>
            <a:noFill/>
          </a:ln>
        </p:spPr>
      </p:pic>
      <p:sp>
        <p:nvSpPr>
          <p:cNvPr id="386" name="Google Shape;386;p20"/>
          <p:cNvSpPr/>
          <p:nvPr/>
        </p:nvSpPr>
        <p:spPr>
          <a:xfrm>
            <a:off x="2047570" y="2812130"/>
            <a:ext cx="664028" cy="945051"/>
          </a:xfrm>
          <a:prstGeom prst="upArrow">
            <a:avLst>
              <a:gd fmla="val 50000" name="adj1"/>
              <a:gd fmla="val 50000" name="adj2"/>
            </a:avLst>
          </a:prstGeom>
          <a:solidFill>
            <a:srgbClr val="00B050"/>
          </a:solidFill>
          <a:ln cap="flat" cmpd="sng" w="5715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87" name="Google Shape;387;p20"/>
          <p:cNvSpPr/>
          <p:nvPr/>
        </p:nvSpPr>
        <p:spPr>
          <a:xfrm>
            <a:off x="4938801" y="2812130"/>
            <a:ext cx="664028" cy="945051"/>
          </a:xfrm>
          <a:prstGeom prst="upArrow">
            <a:avLst>
              <a:gd fmla="val 50000" name="adj1"/>
              <a:gd fmla="val 50000" name="adj2"/>
            </a:avLst>
          </a:prstGeom>
          <a:solidFill>
            <a:srgbClr val="FFC000"/>
          </a:solidFill>
          <a:ln cap="flat" cmpd="sng" w="5715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88" name="Google Shape;388;p20"/>
          <p:cNvSpPr/>
          <p:nvPr/>
        </p:nvSpPr>
        <p:spPr>
          <a:xfrm>
            <a:off x="8403344" y="3196623"/>
            <a:ext cx="664028" cy="945051"/>
          </a:xfrm>
          <a:prstGeom prst="upArrow">
            <a:avLst>
              <a:gd fmla="val 50000" name="adj1"/>
              <a:gd fmla="val 50000" name="adj2"/>
            </a:avLst>
          </a:prstGeom>
          <a:solidFill>
            <a:srgbClr val="FF0000"/>
          </a:solidFill>
          <a:ln cap="flat" cmpd="sng" w="5715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89" name="Google Shape;389;p20"/>
          <p:cNvSpPr/>
          <p:nvPr/>
        </p:nvSpPr>
        <p:spPr>
          <a:xfrm>
            <a:off x="867850" y="3501000"/>
            <a:ext cx="2806800" cy="3124200"/>
          </a:xfrm>
          <a:prstGeom prst="rect">
            <a:avLst/>
          </a:prstGeom>
          <a:solidFill>
            <a:schemeClr val="accent6"/>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0" lang="hu-HU" sz="2000" u="sng" cap="none" strike="noStrike">
                <a:solidFill>
                  <a:srgbClr val="000000"/>
                </a:solidFill>
                <a:latin typeface="Calibri"/>
                <a:ea typeface="Calibri"/>
                <a:cs typeface="Calibri"/>
                <a:sym typeface="Calibri"/>
              </a:rPr>
              <a:t>PRIMARNA PREVENCIJA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rPr b="1" i="0" lang="hu-HU" sz="1800" u="none" cap="none" strike="noStrike">
                <a:solidFill>
                  <a:srgbClr val="000000"/>
                </a:solidFill>
                <a:latin typeface="Calibri"/>
                <a:ea typeface="Calibri"/>
                <a:cs typeface="Calibri"/>
                <a:sym typeface="Calibri"/>
              </a:rPr>
              <a:t>Obrazovni programi o</a:t>
            </a:r>
            <a:endParaRPr b="1" i="0" sz="1800" u="none" cap="none" strike="noStrike">
              <a:solidFill>
                <a:srgbClr val="000000"/>
              </a:solidFill>
              <a:latin typeface="Calibri"/>
              <a:ea typeface="Calibri"/>
              <a:cs typeface="Calibri"/>
              <a:sym typeface="Calibri"/>
            </a:endParaRPr>
          </a:p>
          <a:p>
            <a:pPr indent="-285750" lvl="0" marL="285750" marR="0" rtl="0" algn="ctr">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Calibri"/>
                <a:ea typeface="Calibri"/>
                <a:cs typeface="Calibri"/>
                <a:sym typeface="Calibri"/>
              </a:rPr>
              <a:t>demokratskim vrijednostima, </a:t>
            </a:r>
            <a:endParaRPr b="0" i="0" sz="1400" u="none" cap="none" strike="noStrike">
              <a:solidFill>
                <a:srgbClr val="000000"/>
              </a:solidFill>
              <a:latin typeface="Arial"/>
              <a:ea typeface="Arial"/>
              <a:cs typeface="Arial"/>
              <a:sym typeface="Arial"/>
            </a:endParaRPr>
          </a:p>
          <a:p>
            <a:pPr indent="-285750" lvl="0" marL="285750" marR="0" rtl="0" algn="ctr">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Calibri"/>
                <a:ea typeface="Calibri"/>
                <a:cs typeface="Calibri"/>
                <a:sym typeface="Calibri"/>
              </a:rPr>
              <a:t>ljudskim pravima, </a:t>
            </a:r>
            <a:endParaRPr b="0" i="0" sz="1400" u="none" cap="none" strike="noStrike">
              <a:solidFill>
                <a:srgbClr val="000000"/>
              </a:solidFill>
              <a:latin typeface="Arial"/>
              <a:ea typeface="Arial"/>
              <a:cs typeface="Arial"/>
              <a:sym typeface="Arial"/>
            </a:endParaRPr>
          </a:p>
          <a:p>
            <a:pPr indent="-285750" lvl="0" marL="285750" marR="0" rtl="0" algn="ctr">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Calibri"/>
                <a:ea typeface="Calibri"/>
                <a:cs typeface="Calibri"/>
                <a:sym typeface="Calibri"/>
              </a:rPr>
              <a:t>uvažavanju različitosti itd.</a:t>
            </a:r>
            <a:endParaRPr b="0" i="0" sz="1400" u="none" cap="none" strike="noStrike">
              <a:solidFill>
                <a:srgbClr val="000000"/>
              </a:solidFill>
              <a:latin typeface="Arial"/>
              <a:ea typeface="Arial"/>
              <a:cs typeface="Arial"/>
              <a:sym typeface="Arial"/>
            </a:endParaRPr>
          </a:p>
          <a:p>
            <a:pPr indent="-285750" lvl="0" marL="285750" marR="0" rtl="0" algn="ctr">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Calibri"/>
                <a:ea typeface="Calibri"/>
                <a:cs typeface="Calibri"/>
                <a:sym typeface="Calibri"/>
              </a:rPr>
              <a:t>Podizanje svijesti o problemu radikalizacije</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0" name="Google Shape;390;p20"/>
          <p:cNvSpPr/>
          <p:nvPr/>
        </p:nvSpPr>
        <p:spPr>
          <a:xfrm>
            <a:off x="3803067" y="3540542"/>
            <a:ext cx="3297011" cy="3124198"/>
          </a:xfrm>
          <a:prstGeom prst="rect">
            <a:avLst/>
          </a:prstGeom>
          <a:solidFill>
            <a:schemeClr val="accent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0" lang="hu-HU" sz="2000" u="sng" cap="none" strike="noStrike">
                <a:solidFill>
                  <a:srgbClr val="000000"/>
                </a:solidFill>
                <a:latin typeface="Calibri"/>
                <a:ea typeface="Calibri"/>
                <a:cs typeface="Calibri"/>
                <a:sym typeface="Calibri"/>
              </a:rPr>
              <a:t>SEKUNDARNA PREVENCIJA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rPr b="1" i="0" lang="hu-HU" sz="1800" u="none" cap="none" strike="noStrike">
                <a:solidFill>
                  <a:srgbClr val="000000"/>
                </a:solidFill>
                <a:latin typeface="Calibri"/>
                <a:ea typeface="Calibri"/>
                <a:cs typeface="Calibri"/>
                <a:sym typeface="Calibri"/>
              </a:rPr>
              <a:t>Identificiranje ranjive  populacije i pružanje ciljane rane intervencije.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800"/>
              <a:buFont typeface="Calibri"/>
              <a:buNone/>
            </a:pPr>
            <a:r>
              <a:t/>
            </a:r>
            <a:endParaRPr b="1"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Calibri"/>
              <a:buNone/>
            </a:pPr>
            <a:r>
              <a:rPr b="0" i="1" lang="hu-HU" sz="1800" u="none" cap="none" strike="noStrike">
                <a:solidFill>
                  <a:srgbClr val="000000"/>
                </a:solidFill>
                <a:latin typeface="Calibri"/>
                <a:ea typeface="Calibri"/>
                <a:cs typeface="Calibri"/>
                <a:sym typeface="Calibri"/>
              </a:rPr>
              <a:t>1.) </a:t>
            </a:r>
            <a:r>
              <a:rPr i="1" lang="hu-HU" sz="1800">
                <a:latin typeface="Calibri"/>
                <a:ea typeface="Calibri"/>
                <a:cs typeface="Calibri"/>
                <a:sym typeface="Calibri"/>
              </a:rPr>
              <a:t>Ko </a:t>
            </a:r>
            <a:r>
              <a:rPr b="0" i="1" lang="hu-HU" sz="1800" u="none" cap="none" strike="noStrike">
                <a:solidFill>
                  <a:srgbClr val="000000"/>
                </a:solidFill>
                <a:latin typeface="Calibri"/>
                <a:ea typeface="Calibri"/>
                <a:cs typeface="Calibri"/>
                <a:sym typeface="Calibri"/>
              </a:rPr>
              <a:t>je u opasnosti od radikalizacije?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rPr b="0" i="1" lang="hu-HU" sz="1800" u="none" cap="none" strike="noStrike">
                <a:solidFill>
                  <a:srgbClr val="000000"/>
                </a:solidFill>
                <a:latin typeface="Calibri"/>
                <a:ea typeface="Calibri"/>
                <a:cs typeface="Calibri"/>
                <a:sym typeface="Calibri"/>
              </a:rPr>
              <a:t>2.) Koji su prvi znakovi radikalizacije?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rPr b="1" i="0" lang="hu-HU" sz="1800" u="none" cap="none" strike="noStrike">
                <a:solidFill>
                  <a:srgbClr val="000000"/>
                </a:solidFill>
                <a:latin typeface="Calibri"/>
                <a:ea typeface="Calibri"/>
                <a:cs typeface="Calibri"/>
                <a:sym typeface="Calibri"/>
              </a:rPr>
              <a:t>To predstavlja fokus treninga. </a:t>
            </a:r>
            <a:endParaRPr b="0" i="0" sz="1400" u="none" cap="none" strike="noStrike">
              <a:solidFill>
                <a:srgbClr val="000000"/>
              </a:solidFill>
              <a:latin typeface="Arial"/>
              <a:ea typeface="Arial"/>
              <a:cs typeface="Arial"/>
              <a:sym typeface="Arial"/>
            </a:endParaRPr>
          </a:p>
        </p:txBody>
      </p:sp>
      <p:sp>
        <p:nvSpPr>
          <p:cNvPr id="391" name="Google Shape;391;p20"/>
          <p:cNvSpPr/>
          <p:nvPr/>
        </p:nvSpPr>
        <p:spPr>
          <a:xfrm>
            <a:off x="7362175" y="3638512"/>
            <a:ext cx="3825649" cy="3026228"/>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0" lang="hu-HU" sz="2000" u="sng" cap="none" strike="noStrike">
                <a:solidFill>
                  <a:srgbClr val="000000"/>
                </a:solidFill>
                <a:latin typeface="Calibri"/>
                <a:ea typeface="Calibri"/>
                <a:cs typeface="Calibri"/>
                <a:sym typeface="Calibri"/>
              </a:rPr>
              <a:t>TERCIJARNA PREVENCIJA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Calibri"/>
              <a:buNone/>
            </a:pPr>
            <a:r>
              <a:rPr b="1" i="0" lang="hu-HU" sz="2000" u="sng" cap="none" strike="noStrike">
                <a:solidFill>
                  <a:srgbClr val="000000"/>
                </a:solidFill>
                <a:latin typeface="Calibri"/>
                <a:ea typeface="Calibri"/>
                <a:cs typeface="Calibri"/>
                <a:sym typeface="Calibri"/>
              </a:rPr>
              <a:t>odnosi se na osiguravanje intervencije </a:t>
            </a:r>
            <a:r>
              <a:rPr b="0" i="0" lang="hu-HU" sz="2000" u="none" cap="none" strike="noStrike">
                <a:solidFill>
                  <a:srgbClr val="000000"/>
                </a:solidFill>
                <a:latin typeface="Calibri"/>
                <a:ea typeface="Calibri"/>
                <a:cs typeface="Calibri"/>
                <a:sym typeface="Calibri"/>
              </a:rPr>
              <a:t>koja pomaže kod deradikalizacije i  odvajanja osobe od nasilnog ekstremizma</a:t>
            </a:r>
            <a:r>
              <a:rPr b="0" i="0" lang="hu-HU" sz="1800" u="none" cap="none" strike="noStrike">
                <a:solidFill>
                  <a:srgbClr val="000000"/>
                </a:solidFill>
                <a:latin typeface="Calibri"/>
                <a:ea typeface="Calibri"/>
                <a:cs typeface="Calibri"/>
                <a:sym typeface="Calibri"/>
              </a:rPr>
              <a:t> (na primjer, programi/strategije izlaska).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800"/>
              <a:buFont typeface="Calibri"/>
              <a:buNone/>
            </a:pPr>
            <a:r>
              <a:t/>
            </a:r>
            <a:endParaRPr b="1"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Calibri"/>
              <a:buNone/>
            </a:pPr>
            <a:r>
              <a:rPr b="1" i="0" lang="hu-HU" sz="1800" u="none" cap="none" strike="noStrike">
                <a:solidFill>
                  <a:srgbClr val="000000"/>
                </a:solidFill>
                <a:latin typeface="Calibri"/>
                <a:ea typeface="Calibri"/>
                <a:cs typeface="Calibri"/>
                <a:sym typeface="Calibri"/>
              </a:rPr>
              <a:t>Zadaci: pomoć u procesu reintegracije, smanjenje stigme, podrška </a:t>
            </a:r>
            <a:r>
              <a:rPr b="1" lang="hu-HU" sz="1800">
                <a:latin typeface="Calibri"/>
                <a:ea typeface="Calibri"/>
                <a:cs typeface="Calibri"/>
                <a:sym typeface="Calibri"/>
              </a:rPr>
              <a:t>porodicama.</a:t>
            </a:r>
            <a:r>
              <a:rPr b="1" i="0" lang="hu-HU"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392" name="Google Shape;392;p20"/>
          <p:cNvSpPr txBox="1"/>
          <p:nvPr/>
        </p:nvSpPr>
        <p:spPr>
          <a:xfrm>
            <a:off x="10811658" y="1860585"/>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Figure by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393" name="Google Shape;393;p20"/>
          <p:cNvSpPr txBox="1"/>
          <p:nvPr>
            <p:ph idx="12" type="sldNum"/>
          </p:nvPr>
        </p:nvSpPr>
        <p:spPr>
          <a:xfrm>
            <a:off x="91440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
        <p:nvSpPr>
          <p:cNvPr id="394" name="Google Shape;394;p20"/>
          <p:cNvSpPr txBox="1"/>
          <p:nvPr/>
        </p:nvSpPr>
        <p:spPr>
          <a:xfrm>
            <a:off x="1554275" y="2079150"/>
            <a:ext cx="1725300" cy="554100"/>
          </a:xfrm>
          <a:prstGeom prst="rect">
            <a:avLst/>
          </a:prstGeom>
          <a:solidFill>
            <a:srgbClr val="FBE4D4"/>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Neradikalan</a:t>
            </a:r>
            <a:endParaRPr b="0" i="0" sz="1400" u="none" cap="none" strike="noStrike">
              <a:solidFill>
                <a:srgbClr val="000000"/>
              </a:solidFill>
              <a:latin typeface="Calibri"/>
              <a:ea typeface="Calibri"/>
              <a:cs typeface="Calibri"/>
              <a:sym typeface="Calibri"/>
            </a:endParaRPr>
          </a:p>
        </p:txBody>
      </p:sp>
      <p:sp>
        <p:nvSpPr>
          <p:cNvPr id="395" name="Google Shape;395;p20"/>
          <p:cNvSpPr txBox="1"/>
          <p:nvPr/>
        </p:nvSpPr>
        <p:spPr>
          <a:xfrm>
            <a:off x="4091600" y="2079150"/>
            <a:ext cx="1725300" cy="5232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200" u="none" cap="none" strike="noStrike">
                <a:solidFill>
                  <a:schemeClr val="dk1"/>
                </a:solidFill>
                <a:latin typeface="Calibri"/>
                <a:ea typeface="Calibri"/>
                <a:cs typeface="Calibri"/>
                <a:sym typeface="Calibri"/>
              </a:rPr>
              <a:t>Radikaliziran</a:t>
            </a:r>
            <a:endParaRPr b="0" i="0" sz="1400" u="none" cap="none" strike="noStrike">
              <a:solidFill>
                <a:srgbClr val="000000"/>
              </a:solidFill>
              <a:latin typeface="Calibri"/>
              <a:ea typeface="Calibri"/>
              <a:cs typeface="Calibri"/>
              <a:sym typeface="Calibri"/>
            </a:endParaRPr>
          </a:p>
        </p:txBody>
      </p:sp>
      <p:sp>
        <p:nvSpPr>
          <p:cNvPr id="396" name="Google Shape;396;p20"/>
          <p:cNvSpPr txBox="1"/>
          <p:nvPr/>
        </p:nvSpPr>
        <p:spPr>
          <a:xfrm>
            <a:off x="2569225" y="1402375"/>
            <a:ext cx="1797900" cy="5694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500" u="none" cap="none" strike="noStrike">
                <a:solidFill>
                  <a:schemeClr val="dk1"/>
                </a:solidFill>
                <a:latin typeface="Calibri"/>
                <a:ea typeface="Calibri"/>
                <a:cs typeface="Calibri"/>
                <a:sym typeface="Calibri"/>
              </a:rPr>
              <a:t>        Stav</a:t>
            </a:r>
            <a:endParaRPr b="0" i="0" sz="1400" u="none" cap="none" strike="noStrike">
              <a:solidFill>
                <a:srgbClr val="000000"/>
              </a:solidFill>
              <a:latin typeface="Calibri"/>
              <a:ea typeface="Calibri"/>
              <a:cs typeface="Calibri"/>
              <a:sym typeface="Calibri"/>
            </a:endParaRPr>
          </a:p>
        </p:txBody>
      </p:sp>
      <p:sp>
        <p:nvSpPr>
          <p:cNvPr id="397" name="Google Shape;397;p20"/>
          <p:cNvSpPr txBox="1"/>
          <p:nvPr/>
        </p:nvSpPr>
        <p:spPr>
          <a:xfrm>
            <a:off x="6570925" y="1950125"/>
            <a:ext cx="1522500" cy="9234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Nasilni ekstremist</a:t>
            </a:r>
            <a:endParaRPr b="0" i="0" sz="1400" u="none" cap="none" strike="noStrike">
              <a:solidFill>
                <a:srgbClr val="000000"/>
              </a:solidFill>
              <a:latin typeface="Calibri"/>
              <a:ea typeface="Calibri"/>
              <a:cs typeface="Calibri"/>
              <a:sym typeface="Calibri"/>
            </a:endParaRPr>
          </a:p>
        </p:txBody>
      </p:sp>
      <p:sp>
        <p:nvSpPr>
          <p:cNvPr id="398" name="Google Shape;398;p20"/>
          <p:cNvSpPr txBox="1"/>
          <p:nvPr/>
        </p:nvSpPr>
        <p:spPr>
          <a:xfrm>
            <a:off x="9340225" y="2042525"/>
            <a:ext cx="1314900" cy="554100"/>
          </a:xfrm>
          <a:prstGeom prst="rect">
            <a:avLst/>
          </a:prstGeom>
          <a:solidFill>
            <a:srgbClr val="E0746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00" u="none" cap="none" strike="noStrike">
                <a:solidFill>
                  <a:schemeClr val="dk1"/>
                </a:solidFill>
                <a:latin typeface="Calibri"/>
                <a:ea typeface="Calibri"/>
                <a:cs typeface="Calibri"/>
                <a:sym typeface="Calibri"/>
              </a:rPr>
              <a:t>Terorist</a:t>
            </a:r>
            <a:endParaRPr b="0" i="0" sz="1400" u="none" cap="none" strike="noStrike">
              <a:solidFill>
                <a:srgbClr val="000000"/>
              </a:solidFill>
              <a:latin typeface="Calibri"/>
              <a:ea typeface="Calibri"/>
              <a:cs typeface="Calibri"/>
              <a:sym typeface="Calibri"/>
            </a:endParaRPr>
          </a:p>
        </p:txBody>
      </p:sp>
      <p:sp>
        <p:nvSpPr>
          <p:cNvPr id="399" name="Google Shape;399;p20"/>
          <p:cNvSpPr txBox="1"/>
          <p:nvPr/>
        </p:nvSpPr>
        <p:spPr>
          <a:xfrm>
            <a:off x="7872713" y="2747375"/>
            <a:ext cx="1725300" cy="5595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34" u="none" cap="none" strike="noStrike">
                <a:solidFill>
                  <a:schemeClr val="dk1"/>
                </a:solidFill>
                <a:latin typeface="Calibri"/>
                <a:ea typeface="Calibri"/>
                <a:cs typeface="Calibri"/>
                <a:sym typeface="Calibri"/>
              </a:rPr>
              <a:t>  Ponašanje</a:t>
            </a:r>
            <a:endParaRPr b="0" i="0" sz="14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3" name="Shape 403"/>
        <p:cNvGrpSpPr/>
        <p:nvPr/>
      </p:nvGrpSpPr>
      <p:grpSpPr>
        <a:xfrm>
          <a:off x="0" y="0"/>
          <a:ext cx="0" cy="0"/>
          <a:chOff x="0" y="0"/>
          <a:chExt cx="0" cy="0"/>
        </a:xfrm>
      </p:grpSpPr>
      <p:sp>
        <p:nvSpPr>
          <p:cNvPr id="404" name="Google Shape;404;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05" name="Google Shape;405;p2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06" name="Google Shape;406;p21"/>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07" name="Google Shape;407;p21"/>
          <p:cNvSpPr txBox="1"/>
          <p:nvPr>
            <p:ph type="ctrTitle"/>
          </p:nvPr>
        </p:nvSpPr>
        <p:spPr>
          <a:xfrm>
            <a:off x="1344617" y="165619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hu-HU" sz="4800"/>
            </a:br>
            <a:br>
              <a:rPr lang="hu-HU" sz="4800"/>
            </a:br>
            <a:br>
              <a:rPr lang="hu-HU" sz="4800"/>
            </a:br>
            <a:r>
              <a:rPr lang="hu-HU" sz="4800"/>
              <a:t>3. Kognitivna shema (</a:t>
            </a:r>
            <a:r>
              <a:rPr i="1" lang="hu-HU" sz="4800"/>
              <a:t>mindset</a:t>
            </a:r>
            <a:r>
              <a:rPr lang="hu-HU" sz="4800"/>
              <a:t>) nasilnog ekstremiste</a:t>
            </a:r>
            <a:br>
              <a:rPr lang="hu-HU" sz="4800"/>
            </a:br>
            <a:br>
              <a:rPr lang="hu-HU" sz="4800"/>
            </a:br>
            <a:br>
              <a:rPr lang="hu-HU" sz="4800"/>
            </a:br>
            <a:br>
              <a:rPr lang="hu-HU" sz="4800"/>
            </a:br>
            <a:endParaRPr sz="4800"/>
          </a:p>
        </p:txBody>
      </p:sp>
      <p:pic>
        <p:nvPicPr>
          <p:cNvPr id="408" name="Google Shape;408;p21"/>
          <p:cNvPicPr preferRelativeResize="0"/>
          <p:nvPr/>
        </p:nvPicPr>
        <p:blipFill rotWithShape="1">
          <a:blip r:embed="rId3">
            <a:alphaModFix/>
          </a:blip>
          <a:srcRect b="0" l="0" r="0" t="0"/>
          <a:stretch/>
        </p:blipFill>
        <p:spPr>
          <a:xfrm>
            <a:off x="4872259" y="3249848"/>
            <a:ext cx="2255716" cy="226181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2"/>
          <p:cNvSpPr txBox="1"/>
          <p:nvPr>
            <p:ph type="title"/>
          </p:nvPr>
        </p:nvSpPr>
        <p:spPr>
          <a:xfrm>
            <a:off x="503737" y="481114"/>
            <a:ext cx="10515600" cy="55857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hu-HU"/>
              <a:t>Kognitivna shema nasilnog esktremista</a:t>
            </a:r>
            <a:endParaRPr b="1"/>
          </a:p>
        </p:txBody>
      </p:sp>
      <p:sp>
        <p:nvSpPr>
          <p:cNvPr id="414" name="Google Shape;414;p22"/>
          <p:cNvSpPr/>
          <p:nvPr/>
        </p:nvSpPr>
        <p:spPr>
          <a:xfrm>
            <a:off x="395582" y="1701955"/>
            <a:ext cx="4585976" cy="2878093"/>
          </a:xfrm>
          <a:prstGeom prst="rect">
            <a:avLst/>
          </a:prstGeom>
          <a:solidFill>
            <a:srgbClr val="F7CAA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000"/>
              <a:buFont typeface="Calibri"/>
              <a:buNone/>
            </a:pPr>
            <a:r>
              <a:t/>
            </a:r>
            <a:endParaRPr b="1" i="0" sz="2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Calibri"/>
              <a:buNone/>
            </a:pPr>
            <a:r>
              <a:rPr b="1" i="0" lang="hu-HU" sz="20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415" name="Google Shape;415;p22"/>
          <p:cNvSpPr txBox="1"/>
          <p:nvPr/>
        </p:nvSpPr>
        <p:spPr>
          <a:xfrm>
            <a:off x="503737" y="2023091"/>
            <a:ext cx="4477821" cy="321922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400"/>
              <a:buFont typeface="Arial"/>
              <a:buNone/>
            </a:pPr>
            <a:r>
              <a:rPr b="1" i="0" lang="hu-HU" sz="2400" u="sng" cap="none" strike="noStrike">
                <a:solidFill>
                  <a:srgbClr val="000000"/>
                </a:solidFill>
                <a:latin typeface="Calibri"/>
                <a:ea typeface="Calibri"/>
                <a:cs typeface="Calibri"/>
                <a:sym typeface="Calibri"/>
              </a:rPr>
              <a:t>Karakteristike </a:t>
            </a:r>
            <a:r>
              <a:rPr b="1" i="1" lang="hu-HU" sz="2400" u="sng" cap="none" strike="noStrike">
                <a:solidFill>
                  <a:srgbClr val="000000"/>
                </a:solidFill>
                <a:latin typeface="Calibri"/>
                <a:ea typeface="Calibri"/>
                <a:cs typeface="Calibri"/>
                <a:sym typeface="Calibri"/>
              </a:rPr>
              <a:t>mindseta</a:t>
            </a:r>
            <a:endParaRPr b="1" i="1" sz="2400" u="sng"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ts val="2400"/>
              <a:buFont typeface="Arial"/>
              <a:buChar char="•"/>
            </a:pPr>
            <a:r>
              <a:rPr b="0" i="0" lang="hu-HU" sz="2400" u="none" cap="none" strike="noStrike">
                <a:solidFill>
                  <a:srgbClr val="000000"/>
                </a:solidFill>
                <a:latin typeface="Calibri"/>
                <a:ea typeface="Calibri"/>
                <a:cs typeface="Calibri"/>
                <a:sym typeface="Calibri"/>
              </a:rPr>
              <a:t>Crno-bijelo razmišljanje</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ts val="2400"/>
              <a:buFont typeface="Arial"/>
              <a:buChar char="•"/>
            </a:pPr>
            <a:r>
              <a:rPr b="0" i="0" lang="hu-HU" sz="2400" u="none" cap="none" strike="noStrike">
                <a:solidFill>
                  <a:srgbClr val="000000"/>
                </a:solidFill>
                <a:latin typeface="Calibri"/>
                <a:ea typeface="Calibri"/>
                <a:cs typeface="Calibri"/>
                <a:sym typeface="Calibri"/>
              </a:rPr>
              <a:t>Osjećaj superiornosti/nadmoći</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ts val="2400"/>
              <a:buFont typeface="Arial"/>
              <a:buChar char="•"/>
            </a:pPr>
            <a:r>
              <a:rPr b="0" i="0" lang="hu-HU" sz="2400" u="none" cap="none" strike="noStrike">
                <a:solidFill>
                  <a:srgbClr val="000000"/>
                </a:solidFill>
                <a:latin typeface="Calibri"/>
                <a:ea typeface="Calibri"/>
                <a:cs typeface="Calibri"/>
                <a:sym typeface="Calibri"/>
              </a:rPr>
              <a:t>Dehumanizacija ’neprijatelja’</a:t>
            </a:r>
            <a:endParaRPr b="0" i="0" sz="1400" u="none" cap="none" strike="noStrike">
              <a:solidFill>
                <a:srgbClr val="000000"/>
              </a:solidFill>
              <a:latin typeface="Arial"/>
              <a:ea typeface="Arial"/>
              <a:cs typeface="Arial"/>
              <a:sym typeface="Arial"/>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p:txBody>
      </p:sp>
      <p:pic>
        <p:nvPicPr>
          <p:cNvPr id="416" name="Google Shape;416;p22"/>
          <p:cNvPicPr preferRelativeResize="0"/>
          <p:nvPr/>
        </p:nvPicPr>
        <p:blipFill rotWithShape="1">
          <a:blip r:embed="rId3">
            <a:alphaModFix/>
          </a:blip>
          <a:srcRect b="0" l="0" r="0" t="0"/>
          <a:stretch/>
        </p:blipFill>
        <p:spPr>
          <a:xfrm>
            <a:off x="9096958" y="131092"/>
            <a:ext cx="2256842" cy="2256842"/>
          </a:xfrm>
          <a:prstGeom prst="rect">
            <a:avLst/>
          </a:prstGeom>
          <a:noFill/>
          <a:ln>
            <a:noFill/>
          </a:ln>
        </p:spPr>
      </p:pic>
      <p:sp>
        <p:nvSpPr>
          <p:cNvPr id="417" name="Google Shape;417;p22"/>
          <p:cNvSpPr txBox="1"/>
          <p:nvPr>
            <p:ph idx="1" type="body"/>
          </p:nvPr>
        </p:nvSpPr>
        <p:spPr>
          <a:xfrm>
            <a:off x="5221186" y="2634434"/>
            <a:ext cx="6194959" cy="3742521"/>
          </a:xfrm>
          <a:prstGeom prst="rect">
            <a:avLst/>
          </a:prstGeom>
          <a:solidFill>
            <a:schemeClr val="accent1"/>
          </a:solid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lt1"/>
              </a:buClr>
              <a:buSzPts val="2800"/>
              <a:buChar char="•"/>
            </a:pPr>
            <a:r>
              <a:rPr b="1" lang="hu-HU" u="sng">
                <a:solidFill>
                  <a:schemeClr val="lt1"/>
                </a:solidFill>
              </a:rPr>
              <a:t>Nečiji LIČNI IDENTITET</a:t>
            </a:r>
            <a:r>
              <a:rPr b="1" lang="hu-HU" sz="2800" u="sng">
                <a:solidFill>
                  <a:schemeClr val="lt1"/>
                </a:solidFill>
              </a:rPr>
              <a:t> </a:t>
            </a:r>
            <a:r>
              <a:rPr b="1" lang="hu-HU" u="sng">
                <a:solidFill>
                  <a:schemeClr val="lt1"/>
                </a:solidFill>
              </a:rPr>
              <a:t>zamijenjen je  IDENTITETOM SKUPINE</a:t>
            </a:r>
            <a:r>
              <a:rPr b="1" lang="hu-HU" sz="2800" u="sng">
                <a:solidFill>
                  <a:schemeClr val="lt1"/>
                </a:solidFill>
              </a:rPr>
              <a:t> </a:t>
            </a:r>
            <a:endParaRPr b="1" sz="2800" u="sng">
              <a:solidFill>
                <a:schemeClr val="lt1"/>
              </a:solidFill>
            </a:endParaRPr>
          </a:p>
          <a:p>
            <a:pPr indent="-228600" lvl="0" marL="228600" rtl="0" algn="l">
              <a:lnSpc>
                <a:spcPct val="90000"/>
              </a:lnSpc>
              <a:spcBef>
                <a:spcPts val="1000"/>
              </a:spcBef>
              <a:spcAft>
                <a:spcPts val="0"/>
              </a:spcAft>
              <a:buClr>
                <a:schemeClr val="lt1"/>
              </a:buClr>
              <a:buSzPts val="2800"/>
              <a:buChar char="•"/>
            </a:pPr>
            <a:r>
              <a:rPr lang="hu-HU">
                <a:solidFill>
                  <a:schemeClr val="lt1"/>
                </a:solidFill>
              </a:rPr>
              <a:t>Skupina može ispuniti više osnovnih psiholoških potreba, kao što su:</a:t>
            </a:r>
            <a:endParaRPr sz="2800">
              <a:solidFill>
                <a:schemeClr val="lt1"/>
              </a:solidFill>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pripadanje</a:t>
            </a:r>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samopouzdanje</a:t>
            </a:r>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svrha</a:t>
            </a:r>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pružanje pogleda na svijet: kognitivno strukturiranje svijeta bez složenosti ili neizvjesnosti</a:t>
            </a:r>
            <a:endParaRPr>
              <a:solidFill>
                <a:schemeClr val="lt1"/>
              </a:solidFill>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osnaživanje</a:t>
            </a:r>
            <a:endParaRPr>
              <a:solidFill>
                <a:schemeClr val="lt1"/>
              </a:solidFill>
            </a:endParaRPr>
          </a:p>
        </p:txBody>
      </p:sp>
      <p:sp>
        <p:nvSpPr>
          <p:cNvPr id="418" name="Google Shape;41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4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xEl>
                                              <p:pRg end="4" st="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xEl>
                                              <p:pRg end="5" st="5"/>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Crno-bijelo razmišljanje</a:t>
            </a:r>
            <a:endParaRPr/>
          </a:p>
        </p:txBody>
      </p:sp>
      <p:sp>
        <p:nvSpPr>
          <p:cNvPr id="424" name="Google Shape;424;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32500" lnSpcReduction="20000"/>
          </a:bodyPr>
          <a:lstStyle/>
          <a:p>
            <a:pPr indent="-228600" lvl="0" marL="228600" rtl="0" algn="l">
              <a:lnSpc>
                <a:spcPct val="90000"/>
              </a:lnSpc>
              <a:spcBef>
                <a:spcPts val="0"/>
              </a:spcBef>
              <a:spcAft>
                <a:spcPts val="0"/>
              </a:spcAft>
              <a:buClr>
                <a:srgbClr val="000000"/>
              </a:buClr>
              <a:buSzPct val="100000"/>
              <a:buChar char="•"/>
            </a:pPr>
            <a:r>
              <a:rPr b="0" i="0" lang="hu-HU" sz="6800" u="none" strike="noStrike">
                <a:solidFill>
                  <a:srgbClr val="000000"/>
                </a:solidFill>
                <a:latin typeface="Calibri"/>
                <a:ea typeface="Calibri"/>
                <a:cs typeface="Calibri"/>
                <a:sym typeface="Calibri"/>
              </a:rPr>
              <a:t>'Crno-bijel</a:t>
            </a:r>
            <a:r>
              <a:rPr lang="hu-HU" sz="6800">
                <a:solidFill>
                  <a:srgbClr val="000000"/>
                </a:solidFill>
              </a:rPr>
              <a:t>im</a:t>
            </a:r>
            <a:r>
              <a:rPr b="0" i="0" lang="hu-HU" sz="6800" u="none" strike="noStrike">
                <a:solidFill>
                  <a:srgbClr val="000000"/>
                </a:solidFill>
                <a:latin typeface="Calibri"/>
                <a:ea typeface="Calibri"/>
                <a:cs typeface="Calibri"/>
                <a:sym typeface="Calibri"/>
              </a:rPr>
              <a:t> načinom razmišljanj</a:t>
            </a:r>
            <a:r>
              <a:rPr lang="hu-HU" sz="6800">
                <a:solidFill>
                  <a:srgbClr val="000000"/>
                </a:solidFill>
              </a:rPr>
              <a:t>a</a:t>
            </a:r>
            <a:r>
              <a:rPr b="0" i="0" lang="hu-HU" sz="6800" u="none" strike="noStrike">
                <a:solidFill>
                  <a:srgbClr val="000000"/>
                </a:solidFill>
                <a:latin typeface="Calibri"/>
                <a:ea typeface="Calibri"/>
                <a:cs typeface="Calibri"/>
                <a:sym typeface="Calibri"/>
              </a:rPr>
              <a:t>' članovi ekstremističkih skupina </a:t>
            </a:r>
            <a:r>
              <a:rPr lang="hu-HU" sz="6800">
                <a:solidFill>
                  <a:srgbClr val="000000"/>
                </a:solidFill>
              </a:rPr>
              <a:t>upotrebljavaju</a:t>
            </a:r>
            <a:r>
              <a:rPr b="0" i="0" lang="hu-HU" sz="6800" u="none" strike="noStrike">
                <a:solidFill>
                  <a:srgbClr val="000000"/>
                </a:solidFill>
                <a:latin typeface="Calibri"/>
                <a:ea typeface="Calibri"/>
                <a:cs typeface="Calibri"/>
                <a:sym typeface="Calibri"/>
              </a:rPr>
              <a:t> prejednostavne kategorije za opisivanje svijeta, stvarajući podjelu između "nas" i "njih". Svoju </a:t>
            </a:r>
            <a:r>
              <a:rPr lang="hu-HU" sz="6800">
                <a:solidFill>
                  <a:srgbClr val="000000"/>
                </a:solidFill>
              </a:rPr>
              <a:t>skupinu</a:t>
            </a:r>
            <a:r>
              <a:rPr b="0" i="0" lang="hu-HU" sz="6800" u="none" strike="noStrike">
                <a:solidFill>
                  <a:srgbClr val="000000"/>
                </a:solidFill>
                <a:latin typeface="Calibri"/>
                <a:ea typeface="Calibri"/>
                <a:cs typeface="Calibri"/>
                <a:sym typeface="Calibri"/>
              </a:rPr>
              <a:t> predstavljaju kao pravu i dobru, a druge kao neprijatelje i zle.</a:t>
            </a:r>
            <a:r>
              <a:rPr lang="hu-HU" sz="6800">
                <a:solidFill>
                  <a:srgbClr val="000000"/>
                </a:solidFill>
              </a:rPr>
              <a:t> </a:t>
            </a:r>
            <a:r>
              <a:rPr b="0" i="0" lang="hu-HU" sz="6800" u="none" strike="noStrike">
                <a:solidFill>
                  <a:srgbClr val="000000"/>
                </a:solidFill>
                <a:latin typeface="Calibri"/>
                <a:ea typeface="Calibri"/>
                <a:cs typeface="Calibri"/>
                <a:sym typeface="Calibri"/>
              </a:rPr>
              <a:t>Ne dopuštaju pitanja, sumnje ili kritike koje bi otvorile prostor za raspravu</a:t>
            </a:r>
            <a:r>
              <a:rPr lang="hu-HU" sz="6800">
                <a:solidFill>
                  <a:srgbClr val="000000"/>
                </a:solidFill>
              </a:rPr>
              <a:t> i is</a:t>
            </a:r>
            <a:r>
              <a:rPr b="0" i="0" lang="hu-HU" sz="6800" u="none" strike="noStrike">
                <a:solidFill>
                  <a:srgbClr val="000000"/>
                </a:solidFill>
                <a:latin typeface="Calibri"/>
                <a:ea typeface="Calibri"/>
                <a:cs typeface="Calibri"/>
                <a:sym typeface="Calibri"/>
              </a:rPr>
              <a:t>pitiva</a:t>
            </a:r>
            <a:r>
              <a:rPr lang="hu-HU" sz="6800">
                <a:solidFill>
                  <a:srgbClr val="000000"/>
                </a:solidFill>
              </a:rPr>
              <a:t>nje </a:t>
            </a:r>
            <a:r>
              <a:rPr b="0" i="0" lang="hu-HU" sz="6800" u="none" strike="noStrike">
                <a:solidFill>
                  <a:srgbClr val="000000"/>
                </a:solidFill>
                <a:latin typeface="Calibri"/>
                <a:ea typeface="Calibri"/>
                <a:cs typeface="Calibri"/>
                <a:sym typeface="Calibri"/>
              </a:rPr>
              <a:t>njihov</a:t>
            </a:r>
            <a:r>
              <a:rPr lang="hu-HU" sz="6800">
                <a:solidFill>
                  <a:srgbClr val="000000"/>
                </a:solidFill>
              </a:rPr>
              <a:t>ih</a:t>
            </a:r>
            <a:r>
              <a:rPr b="0" i="0" lang="hu-HU" sz="6800" u="none" strike="noStrike">
                <a:solidFill>
                  <a:srgbClr val="000000"/>
                </a:solidFill>
                <a:latin typeface="Calibri"/>
                <a:ea typeface="Calibri"/>
                <a:cs typeface="Calibri"/>
                <a:sym typeface="Calibri"/>
              </a:rPr>
              <a:t> stavov</a:t>
            </a:r>
            <a:r>
              <a:rPr lang="hu-HU" sz="6800">
                <a:solidFill>
                  <a:srgbClr val="000000"/>
                </a:solidFill>
              </a:rPr>
              <a:t>a.</a:t>
            </a:r>
            <a:endParaRPr sz="6800">
              <a:solidFill>
                <a:srgbClr val="000000"/>
              </a:solidFill>
            </a:endParaRPr>
          </a:p>
          <a:p>
            <a:pPr indent="-88265" lvl="0" marL="228600" rtl="0" algn="l">
              <a:lnSpc>
                <a:spcPct val="90000"/>
              </a:lnSpc>
              <a:spcBef>
                <a:spcPts val="1000"/>
              </a:spcBef>
              <a:spcAft>
                <a:spcPts val="0"/>
              </a:spcAft>
              <a:buClr>
                <a:schemeClr val="dk1"/>
              </a:buClr>
              <a:buSzPct val="100000"/>
              <a:buNone/>
            </a:pPr>
            <a:r>
              <a:t/>
            </a:r>
            <a:endParaRPr sz="6800">
              <a:solidFill>
                <a:srgbClr val="000000"/>
              </a:solidFill>
              <a:latin typeface="Calibri"/>
              <a:ea typeface="Calibri"/>
              <a:cs typeface="Calibri"/>
              <a:sym typeface="Calibri"/>
            </a:endParaRPr>
          </a:p>
          <a:p>
            <a:pPr indent="-228600" lvl="0" marL="228600" rtl="0" algn="l">
              <a:lnSpc>
                <a:spcPct val="90000"/>
              </a:lnSpc>
              <a:spcBef>
                <a:spcPts val="1000"/>
              </a:spcBef>
              <a:spcAft>
                <a:spcPts val="0"/>
              </a:spcAft>
              <a:buClr>
                <a:srgbClr val="000000"/>
              </a:buClr>
              <a:buSzPct val="100000"/>
              <a:buChar char="•"/>
            </a:pPr>
            <a:r>
              <a:rPr b="0" i="0" lang="hu-HU" sz="6800" u="none" strike="noStrike">
                <a:solidFill>
                  <a:srgbClr val="000000"/>
                </a:solidFill>
                <a:latin typeface="Calibri"/>
                <a:ea typeface="Calibri"/>
                <a:cs typeface="Calibri"/>
                <a:sym typeface="Calibri"/>
              </a:rPr>
              <a:t>Crno-bijelo razmišljanje </a:t>
            </a:r>
            <a:r>
              <a:rPr lang="hu-HU" sz="6800">
                <a:solidFill>
                  <a:srgbClr val="000000"/>
                </a:solidFill>
              </a:rPr>
              <a:t>označava</a:t>
            </a:r>
            <a:r>
              <a:rPr b="0" i="0" lang="hu-HU" sz="6800" u="none" strike="noStrike">
                <a:solidFill>
                  <a:srgbClr val="000000"/>
                </a:solidFill>
                <a:latin typeface="Calibri"/>
                <a:ea typeface="Calibri"/>
                <a:cs typeface="Calibri"/>
                <a:sym typeface="Calibri"/>
              </a:rPr>
              <a:t> razmišlja</a:t>
            </a:r>
            <a:r>
              <a:rPr lang="hu-HU" sz="6800">
                <a:solidFill>
                  <a:srgbClr val="000000"/>
                </a:solidFill>
              </a:rPr>
              <a:t>nje</a:t>
            </a:r>
            <a:r>
              <a:rPr b="0" i="0" lang="hu-HU" sz="6800" u="none" strike="noStrike">
                <a:solidFill>
                  <a:srgbClr val="000000"/>
                </a:solidFill>
                <a:latin typeface="Calibri"/>
                <a:ea typeface="Calibri"/>
                <a:cs typeface="Calibri"/>
                <a:sym typeface="Calibri"/>
              </a:rPr>
              <a:t> u previše pojednostavljenim terminima, u jednostavnim kategorijama</a:t>
            </a:r>
            <a:r>
              <a:rPr lang="hu-HU" sz="6800">
                <a:solidFill>
                  <a:srgbClr val="000000"/>
                </a:solidFill>
              </a:rPr>
              <a:t> </a:t>
            </a:r>
            <a:r>
              <a:rPr b="0" i="0" lang="hu-HU" sz="6800" u="none" strike="noStrike">
                <a:solidFill>
                  <a:srgbClr val="000000"/>
                </a:solidFill>
                <a:latin typeface="Calibri"/>
                <a:ea typeface="Calibri"/>
                <a:cs typeface="Calibri"/>
                <a:sym typeface="Calibri"/>
              </a:rPr>
              <a:t>kao što je ispravno ili pogrešno, bez ikakvih nijansi ili složenosti.</a:t>
            </a:r>
            <a:endParaRPr sz="6800">
              <a:solidFill>
                <a:srgbClr val="000000"/>
              </a:solidFill>
            </a:endParaRPr>
          </a:p>
          <a:p>
            <a:pPr indent="0" lvl="0" marL="228600" rtl="0" algn="l">
              <a:lnSpc>
                <a:spcPct val="90000"/>
              </a:lnSpc>
              <a:spcBef>
                <a:spcPts val="1000"/>
              </a:spcBef>
              <a:spcAft>
                <a:spcPts val="0"/>
              </a:spcAft>
              <a:buSzPct val="81447"/>
              <a:buNone/>
            </a:pPr>
            <a:r>
              <a:t/>
            </a:r>
            <a:endParaRPr sz="6800">
              <a:solidFill>
                <a:srgbClr val="000000"/>
              </a:solidFill>
            </a:endParaRPr>
          </a:p>
          <a:p>
            <a:pPr indent="-228600" lvl="0" marL="228600" rtl="0" algn="l">
              <a:lnSpc>
                <a:spcPct val="90000"/>
              </a:lnSpc>
              <a:spcBef>
                <a:spcPts val="1000"/>
              </a:spcBef>
              <a:spcAft>
                <a:spcPts val="0"/>
              </a:spcAft>
              <a:buClr>
                <a:srgbClr val="000000"/>
              </a:buClr>
              <a:buSzPct val="100000"/>
              <a:buChar char="•"/>
            </a:pPr>
            <a:r>
              <a:rPr b="0" i="0" lang="hu-HU" sz="6800" u="none" strike="noStrike">
                <a:solidFill>
                  <a:srgbClr val="000000"/>
                </a:solidFill>
                <a:latin typeface="Calibri"/>
                <a:ea typeface="Calibri"/>
                <a:cs typeface="Calibri"/>
                <a:sym typeface="Calibri"/>
              </a:rPr>
              <a:t>Suprotnost crno-bijelo</a:t>
            </a:r>
            <a:r>
              <a:rPr lang="hu-HU" sz="6800">
                <a:solidFill>
                  <a:srgbClr val="000000"/>
                </a:solidFill>
              </a:rPr>
              <a:t>m načinu</a:t>
            </a:r>
            <a:r>
              <a:rPr b="0" i="0" lang="hu-HU" sz="6800" u="none" strike="noStrike">
                <a:solidFill>
                  <a:srgbClr val="000000"/>
                </a:solidFill>
                <a:latin typeface="Calibri"/>
                <a:ea typeface="Calibri"/>
                <a:cs typeface="Calibri"/>
                <a:sym typeface="Calibri"/>
              </a:rPr>
              <a:t> razmišljanja su nijanse, složenost i kritičko razmišljanje.</a:t>
            </a:r>
            <a:r>
              <a:rPr lang="hu-HU" sz="6800">
                <a:solidFill>
                  <a:srgbClr val="000000"/>
                </a:solidFill>
              </a:rPr>
              <a:t> </a:t>
            </a:r>
            <a:r>
              <a:rPr b="0" i="0" lang="hu-HU" sz="6800" u="none" strike="noStrike">
                <a:solidFill>
                  <a:srgbClr val="000000"/>
                </a:solidFill>
                <a:latin typeface="Calibri"/>
                <a:ea typeface="Calibri"/>
                <a:cs typeface="Calibri"/>
                <a:sym typeface="Calibri"/>
              </a:rPr>
              <a:t>Posljedice mogu bi</a:t>
            </a:r>
            <a:r>
              <a:rPr lang="hu-HU" sz="6800">
                <a:solidFill>
                  <a:srgbClr val="000000"/>
                </a:solidFill>
              </a:rPr>
              <a:t>ti</a:t>
            </a:r>
            <a:r>
              <a:rPr b="0" i="0" lang="hu-HU" sz="6800" u="none" strike="noStrike">
                <a:solidFill>
                  <a:srgbClr val="000000"/>
                </a:solidFill>
                <a:latin typeface="Calibri"/>
                <a:ea typeface="Calibri"/>
                <a:cs typeface="Calibri"/>
                <a:sym typeface="Calibri"/>
              </a:rPr>
              <a:t> propušt</a:t>
            </a:r>
            <a:r>
              <a:rPr lang="hu-HU" sz="6800">
                <a:solidFill>
                  <a:srgbClr val="000000"/>
                </a:solidFill>
              </a:rPr>
              <a:t>anje</a:t>
            </a:r>
            <a:r>
              <a:rPr b="0" i="0" lang="hu-HU" sz="6800" u="none" strike="noStrike">
                <a:solidFill>
                  <a:srgbClr val="000000"/>
                </a:solidFill>
                <a:latin typeface="Calibri"/>
                <a:ea typeface="Calibri"/>
                <a:cs typeface="Calibri"/>
                <a:sym typeface="Calibri"/>
              </a:rPr>
              <a:t> činjenic</a:t>
            </a:r>
            <a:r>
              <a:rPr lang="hu-HU" sz="6800">
                <a:solidFill>
                  <a:srgbClr val="000000"/>
                </a:solidFill>
              </a:rPr>
              <a:t>a</a:t>
            </a:r>
            <a:r>
              <a:rPr b="0" i="0" lang="hu-HU" sz="6800" u="none" strike="noStrike">
                <a:solidFill>
                  <a:srgbClr val="000000"/>
                </a:solidFill>
                <a:latin typeface="Calibri"/>
                <a:ea typeface="Calibri"/>
                <a:cs typeface="Calibri"/>
                <a:sym typeface="Calibri"/>
              </a:rPr>
              <a:t> ili aspekat</a:t>
            </a:r>
            <a:r>
              <a:rPr lang="hu-HU" sz="6800">
                <a:solidFill>
                  <a:srgbClr val="000000"/>
                </a:solidFill>
              </a:rPr>
              <a:t>a</a:t>
            </a:r>
            <a:r>
              <a:rPr b="0" i="0" lang="hu-HU" sz="6800" u="none" strike="noStrike">
                <a:solidFill>
                  <a:srgbClr val="000000"/>
                </a:solidFill>
                <a:latin typeface="Calibri"/>
                <a:ea typeface="Calibri"/>
                <a:cs typeface="Calibri"/>
                <a:sym typeface="Calibri"/>
              </a:rPr>
              <a:t> stvarnosti</a:t>
            </a:r>
            <a:r>
              <a:rPr lang="hu-HU" sz="6800">
                <a:solidFill>
                  <a:srgbClr val="000000"/>
                </a:solidFill>
              </a:rPr>
              <a:t>, kao i </a:t>
            </a:r>
            <a:r>
              <a:rPr b="0" i="0" lang="hu-HU" sz="6800" u="none" strike="noStrike">
                <a:solidFill>
                  <a:srgbClr val="000000"/>
                </a:solidFill>
                <a:latin typeface="Calibri"/>
                <a:ea typeface="Calibri"/>
                <a:cs typeface="Calibri"/>
                <a:sym typeface="Calibri"/>
              </a:rPr>
              <a:t>iskrivljeno razumijevanje. </a:t>
            </a:r>
            <a:r>
              <a:rPr lang="hu-HU" sz="6800">
                <a:solidFill>
                  <a:srgbClr val="000000"/>
                </a:solidFill>
              </a:rPr>
              <a:t>N</a:t>
            </a:r>
            <a:r>
              <a:rPr b="0" i="0" lang="hu-HU" sz="6800" u="none" strike="noStrike">
                <a:solidFill>
                  <a:srgbClr val="000000"/>
                </a:solidFill>
                <a:latin typeface="Calibri"/>
                <a:ea typeface="Calibri"/>
                <a:cs typeface="Calibri"/>
                <a:sym typeface="Calibri"/>
              </a:rPr>
              <a:t>a temelju iskrivljenog mišljenja</a:t>
            </a:r>
            <a:r>
              <a:rPr lang="hu-HU" sz="6800">
                <a:solidFill>
                  <a:srgbClr val="000000"/>
                </a:solidFill>
              </a:rPr>
              <a:t> možemo donositi loše odluke.</a:t>
            </a:r>
            <a:endParaRPr b="0" i="0" sz="6800" u="none" strike="noStrike">
              <a:solidFill>
                <a:srgbClr val="000000"/>
              </a:solidFill>
              <a:latin typeface="Calibri"/>
              <a:ea typeface="Calibri"/>
              <a:cs typeface="Calibri"/>
              <a:sym typeface="Calibri"/>
            </a:endParaRPr>
          </a:p>
          <a:p>
            <a:pPr indent="-88265" lvl="0" marL="228600" rtl="0" algn="l">
              <a:lnSpc>
                <a:spcPct val="90000"/>
              </a:lnSpc>
              <a:spcBef>
                <a:spcPts val="1000"/>
              </a:spcBef>
              <a:spcAft>
                <a:spcPts val="0"/>
              </a:spcAft>
              <a:buClr>
                <a:schemeClr val="dk1"/>
              </a:buClr>
              <a:buSzPct val="100000"/>
              <a:buNone/>
            </a:pPr>
            <a:r>
              <a:t/>
            </a:r>
            <a:endParaRPr sz="6800">
              <a:solidFill>
                <a:srgbClr val="000000"/>
              </a:solidFill>
              <a:latin typeface="Calibri"/>
              <a:ea typeface="Calibri"/>
              <a:cs typeface="Calibri"/>
              <a:sym typeface="Calibri"/>
            </a:endParaRPr>
          </a:p>
          <a:p>
            <a:pPr indent="-170815" lvl="0" marL="228600" rtl="0" algn="l">
              <a:lnSpc>
                <a:spcPct val="90000"/>
              </a:lnSpc>
              <a:spcBef>
                <a:spcPts val="1000"/>
              </a:spcBef>
              <a:spcAft>
                <a:spcPts val="0"/>
              </a:spcAft>
              <a:buClr>
                <a:schemeClr val="dk1"/>
              </a:buClr>
              <a:buSzPct val="100000"/>
              <a:buNone/>
            </a:pPr>
            <a:r>
              <a:t/>
            </a:r>
            <a:endParaRPr/>
          </a:p>
        </p:txBody>
      </p:sp>
      <p:sp>
        <p:nvSpPr>
          <p:cNvPr id="425" name="Google Shape;42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429" name="Shape 429"/>
        <p:cNvGrpSpPr/>
        <p:nvPr/>
      </p:nvGrpSpPr>
      <p:grpSpPr>
        <a:xfrm>
          <a:off x="0" y="0"/>
          <a:ext cx="0" cy="0"/>
          <a:chOff x="0" y="0"/>
          <a:chExt cx="0" cy="0"/>
        </a:xfrm>
      </p:grpSpPr>
      <p:sp>
        <p:nvSpPr>
          <p:cNvPr id="430" name="Google Shape;430;p24"/>
          <p:cNvSpPr txBox="1"/>
          <p:nvPr>
            <p:ph type="ctrTitle"/>
          </p:nvPr>
        </p:nvSpPr>
        <p:spPr>
          <a:xfrm>
            <a:off x="1524000" y="951710"/>
            <a:ext cx="9144000" cy="103890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hu-HU"/>
              <a:t>Pitanja za raspravu</a:t>
            </a:r>
            <a:endParaRPr/>
          </a:p>
        </p:txBody>
      </p:sp>
      <p:sp>
        <p:nvSpPr>
          <p:cNvPr id="431" name="Google Shape;431;p24"/>
          <p:cNvSpPr txBox="1"/>
          <p:nvPr>
            <p:ph idx="1" type="subTitle"/>
          </p:nvPr>
        </p:nvSpPr>
        <p:spPr>
          <a:xfrm>
            <a:off x="950026" y="2418080"/>
            <a:ext cx="10291948" cy="331334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t/>
            </a:r>
            <a:endParaRPr sz="2800"/>
          </a:p>
          <a:p>
            <a:pPr indent="0" lvl="0" marL="0" rtl="0" algn="ctr">
              <a:lnSpc>
                <a:spcPct val="90000"/>
              </a:lnSpc>
              <a:spcBef>
                <a:spcPts val="1000"/>
              </a:spcBef>
              <a:spcAft>
                <a:spcPts val="0"/>
              </a:spcAft>
              <a:buClr>
                <a:schemeClr val="dk1"/>
              </a:buClr>
              <a:buSzPts val="3600"/>
              <a:buNone/>
            </a:pPr>
            <a:r>
              <a:rPr b="1" lang="hu-HU" sz="3600"/>
              <a:t>Kako možemo omogućiti kritičko mišljenje u školskoj učionici?</a:t>
            </a:r>
            <a:endParaRPr/>
          </a:p>
          <a:p>
            <a:pPr indent="0" lvl="0" marL="0" rtl="0" algn="ctr">
              <a:lnSpc>
                <a:spcPct val="90000"/>
              </a:lnSpc>
              <a:spcBef>
                <a:spcPts val="1000"/>
              </a:spcBef>
              <a:spcAft>
                <a:spcPts val="0"/>
              </a:spcAft>
              <a:buClr>
                <a:schemeClr val="dk1"/>
              </a:buClr>
              <a:buSzPts val="3600"/>
              <a:buNone/>
            </a:pPr>
            <a:r>
              <a:t/>
            </a:r>
            <a:endParaRPr b="1" sz="3600"/>
          </a:p>
          <a:p>
            <a:pPr indent="0" lvl="0" marL="0" rtl="0" algn="ctr">
              <a:lnSpc>
                <a:spcPct val="90000"/>
              </a:lnSpc>
              <a:spcBef>
                <a:spcPts val="1000"/>
              </a:spcBef>
              <a:spcAft>
                <a:spcPts val="0"/>
              </a:spcAft>
              <a:buClr>
                <a:schemeClr val="dk1"/>
              </a:buClr>
              <a:buSzPts val="2800"/>
              <a:buNone/>
            </a:pPr>
            <a:r>
              <a:t/>
            </a:r>
            <a:endParaRPr sz="2800"/>
          </a:p>
        </p:txBody>
      </p:sp>
      <p:pic>
        <p:nvPicPr>
          <p:cNvPr id="432" name="Google Shape;432;p24"/>
          <p:cNvPicPr preferRelativeResize="0"/>
          <p:nvPr/>
        </p:nvPicPr>
        <p:blipFill rotWithShape="1">
          <a:blip r:embed="rId3">
            <a:alphaModFix/>
          </a:blip>
          <a:srcRect b="0" l="0" r="0" t="0"/>
          <a:stretch/>
        </p:blipFill>
        <p:spPr>
          <a:xfrm>
            <a:off x="7514896" y="3624262"/>
            <a:ext cx="3905250" cy="323373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5"/>
          <p:cNvSpPr txBox="1"/>
          <p:nvPr>
            <p:ph type="title"/>
          </p:nvPr>
        </p:nvSpPr>
        <p:spPr>
          <a:xfrm>
            <a:off x="838200" y="203200"/>
            <a:ext cx="10515600" cy="796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Promocija kritičkog mišljenja</a:t>
            </a:r>
            <a:endParaRPr/>
          </a:p>
        </p:txBody>
      </p:sp>
      <p:sp>
        <p:nvSpPr>
          <p:cNvPr id="438" name="Google Shape;438;p25"/>
          <p:cNvSpPr txBox="1"/>
          <p:nvPr>
            <p:ph idx="1" type="body"/>
          </p:nvPr>
        </p:nvSpPr>
        <p:spPr>
          <a:xfrm>
            <a:off x="838200" y="985520"/>
            <a:ext cx="10515600" cy="566928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90000"/>
              </a:lnSpc>
              <a:spcBef>
                <a:spcPts val="0"/>
              </a:spcBef>
              <a:spcAft>
                <a:spcPts val="0"/>
              </a:spcAft>
              <a:buClr>
                <a:srgbClr val="000000"/>
              </a:buClr>
              <a:buSzPct val="100000"/>
              <a:buNone/>
            </a:pPr>
            <a:r>
              <a:rPr b="1" lang="hu-HU">
                <a:solidFill>
                  <a:srgbClr val="000000"/>
                </a:solidFill>
                <a:highlight>
                  <a:srgbClr val="00FFFF"/>
                </a:highlight>
                <a:latin typeface="Arial"/>
                <a:ea typeface="Arial"/>
                <a:cs typeface="Arial"/>
                <a:sym typeface="Arial"/>
              </a:rPr>
              <a:t>Na koji se način može promovisati kritičko mišljenje</a:t>
            </a:r>
            <a:r>
              <a:rPr b="1" i="0" lang="hu-HU" u="none" strike="noStrike">
                <a:solidFill>
                  <a:srgbClr val="000000"/>
                </a:solidFill>
                <a:highlight>
                  <a:srgbClr val="00FFFF"/>
                </a:highlight>
                <a:latin typeface="Arial"/>
                <a:ea typeface="Arial"/>
                <a:cs typeface="Arial"/>
                <a:sym typeface="Arial"/>
              </a:rPr>
              <a:t>?</a:t>
            </a:r>
            <a:endParaRPr/>
          </a:p>
          <a:p>
            <a:pPr indent="-215265"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Stvaranjem i promovisanjem kulture komunikacije u kojoj se cijeni i nagrađuje kritičko mišljenje, konstruktivna kritika, testiranje ideja i argumenata, postavljanje pitanja i izražavanje sumnji.</a:t>
            </a:r>
            <a:endParaRPr/>
          </a:p>
          <a:p>
            <a:pPr indent="-215265" lvl="0" marL="228600" rtl="0" algn="l">
              <a:lnSpc>
                <a:spcPct val="90000"/>
              </a:lnSpc>
              <a:spcBef>
                <a:spcPts val="1000"/>
              </a:spcBef>
              <a:spcAft>
                <a:spcPts val="0"/>
              </a:spcAft>
              <a:buClr>
                <a:srgbClr val="000000"/>
              </a:buClr>
              <a:buSzPct val="100000"/>
              <a:buChar char="•"/>
            </a:pPr>
            <a:r>
              <a:rPr b="0" i="0" lang="hu-HU" u="none" strike="noStrike">
                <a:solidFill>
                  <a:srgbClr val="000000"/>
                </a:solidFill>
                <a:latin typeface="Arial"/>
                <a:ea typeface="Arial"/>
                <a:cs typeface="Arial"/>
                <a:sym typeface="Arial"/>
              </a:rPr>
              <a:t>Važno je eksplicitno </a:t>
            </a:r>
            <a:r>
              <a:rPr lang="hu-HU">
                <a:solidFill>
                  <a:srgbClr val="000000"/>
                </a:solidFill>
                <a:latin typeface="Arial"/>
                <a:ea typeface="Arial"/>
                <a:cs typeface="Arial"/>
                <a:sym typeface="Arial"/>
              </a:rPr>
              <a:t>naglašavati</a:t>
            </a:r>
            <a:r>
              <a:rPr b="0" i="0" lang="hu-HU" u="none" strike="noStrike">
                <a:solidFill>
                  <a:srgbClr val="000000"/>
                </a:solidFill>
                <a:latin typeface="Arial"/>
                <a:ea typeface="Arial"/>
                <a:cs typeface="Arial"/>
                <a:sym typeface="Arial"/>
              </a:rPr>
              <a:t> vrijednost kritičkog mišljenja, djelovati kao pozitiv</a:t>
            </a:r>
            <a:r>
              <a:rPr lang="hu-HU">
                <a:solidFill>
                  <a:srgbClr val="000000"/>
                </a:solidFill>
                <a:latin typeface="Arial"/>
                <a:ea typeface="Arial"/>
                <a:cs typeface="Arial"/>
                <a:sym typeface="Arial"/>
              </a:rPr>
              <a:t>an</a:t>
            </a:r>
            <a:r>
              <a:rPr b="0" i="0" lang="hu-HU" u="none" strike="noStrike">
                <a:solidFill>
                  <a:srgbClr val="000000"/>
                </a:solidFill>
                <a:latin typeface="Arial"/>
                <a:ea typeface="Arial"/>
                <a:cs typeface="Arial"/>
                <a:sym typeface="Arial"/>
              </a:rPr>
              <a:t> uzor i opremiti učenike instrumentima kritičkog mišljenja (</a:t>
            </a:r>
            <a:r>
              <a:rPr lang="hu-HU">
                <a:solidFill>
                  <a:srgbClr val="000000"/>
                </a:solidFill>
                <a:latin typeface="Arial"/>
                <a:ea typeface="Arial"/>
                <a:cs typeface="Arial"/>
                <a:sym typeface="Arial"/>
              </a:rPr>
              <a:t>razjasniti</a:t>
            </a:r>
            <a:r>
              <a:rPr b="0" i="0" lang="hu-HU" u="none" strike="noStrike">
                <a:solidFill>
                  <a:srgbClr val="000000"/>
                </a:solidFill>
                <a:latin typeface="Arial"/>
                <a:ea typeface="Arial"/>
                <a:cs typeface="Arial"/>
                <a:sym typeface="Arial"/>
              </a:rPr>
              <a:t> koja su ponašanja konstruktivna i korisna, a koja destruktivna).</a:t>
            </a:r>
            <a:endParaRPr b="0" i="0" u="none" strike="noStrike">
              <a:solidFill>
                <a:srgbClr val="000000"/>
              </a:solidFill>
              <a:latin typeface="Arial"/>
              <a:ea typeface="Arial"/>
              <a:cs typeface="Arial"/>
              <a:sym typeface="Arial"/>
            </a:endParaRPr>
          </a:p>
          <a:p>
            <a:pPr indent="-215265" lvl="0" marL="228600" rtl="0" algn="l">
              <a:lnSpc>
                <a:spcPct val="90000"/>
              </a:lnSpc>
              <a:spcBef>
                <a:spcPts val="1000"/>
              </a:spcBef>
              <a:spcAft>
                <a:spcPts val="0"/>
              </a:spcAft>
              <a:buClr>
                <a:srgbClr val="000000"/>
              </a:buClr>
              <a:buSzPct val="100000"/>
              <a:buChar char="•"/>
            </a:pPr>
            <a:r>
              <a:rPr b="0" i="0" lang="hu-HU" u="none" strike="noStrike">
                <a:solidFill>
                  <a:srgbClr val="000000"/>
                </a:solidFill>
                <a:latin typeface="Arial"/>
                <a:ea typeface="Arial"/>
                <a:cs typeface="Arial"/>
                <a:sym typeface="Arial"/>
              </a:rPr>
              <a:t>U kulturi poput ove članovi zajednice razumiju da svi imaju koristi od kritičkog razmišljanja jer ono rezultira kvalitetnijim argumentima i odlukama.</a:t>
            </a:r>
            <a:endParaRPr/>
          </a:p>
          <a:p>
            <a:pPr indent="0" lvl="0" marL="0" rtl="0" algn="l">
              <a:lnSpc>
                <a:spcPct val="90000"/>
              </a:lnSpc>
              <a:spcBef>
                <a:spcPts val="1000"/>
              </a:spcBef>
              <a:spcAft>
                <a:spcPts val="0"/>
              </a:spcAft>
              <a:buClr>
                <a:srgbClr val="000000"/>
              </a:buClr>
              <a:buSzPct val="100000"/>
              <a:buNone/>
            </a:pPr>
            <a:r>
              <a:rPr b="1" i="0" lang="hu-HU" u="none" strike="noStrike">
                <a:solidFill>
                  <a:srgbClr val="000000"/>
                </a:solidFill>
                <a:highlight>
                  <a:srgbClr val="00FFFF"/>
                </a:highlight>
                <a:latin typeface="Arial"/>
                <a:ea typeface="Arial"/>
                <a:cs typeface="Arial"/>
                <a:sym typeface="Arial"/>
              </a:rPr>
              <a:t>Koje su neke od metoda kojima se može pospješiti kritičko mišljenje?</a:t>
            </a:r>
            <a:endParaRPr/>
          </a:p>
          <a:p>
            <a:pPr indent="-215265" lvl="0" marL="228600" rtl="0" algn="l">
              <a:lnSpc>
                <a:spcPct val="90000"/>
              </a:lnSpc>
              <a:spcBef>
                <a:spcPts val="1000"/>
              </a:spcBef>
              <a:spcAft>
                <a:spcPts val="0"/>
              </a:spcAft>
              <a:buClr>
                <a:srgbClr val="000000"/>
              </a:buClr>
              <a:buSzPct val="100000"/>
              <a:buChar char="•"/>
            </a:pPr>
            <a:r>
              <a:rPr b="0" i="0" lang="hu-HU" u="none" strike="noStrike">
                <a:solidFill>
                  <a:srgbClr val="000000"/>
                </a:solidFill>
                <a:latin typeface="Arial"/>
                <a:ea typeface="Arial"/>
                <a:cs typeface="Arial"/>
                <a:sym typeface="Arial"/>
              </a:rPr>
              <a:t>Metode kojima se može pospješiti kritičko mišljenje uključuju</a:t>
            </a:r>
            <a:r>
              <a:rPr lang="hu-HU">
                <a:solidFill>
                  <a:srgbClr val="000000"/>
                </a:solidFill>
                <a:latin typeface="Arial"/>
                <a:ea typeface="Arial"/>
                <a:cs typeface="Arial"/>
                <a:sym typeface="Arial"/>
              </a:rPr>
              <a:t>: </a:t>
            </a:r>
            <a:endParaRPr b="0" i="0" u="none" strike="noStrike">
              <a:solidFill>
                <a:srgbClr val="000000"/>
              </a:solidFill>
              <a:latin typeface="Arial"/>
              <a:ea typeface="Arial"/>
              <a:cs typeface="Arial"/>
              <a:sym typeface="Arial"/>
            </a:endParaRPr>
          </a:p>
          <a:p>
            <a:pPr indent="-217169" lvl="1" marL="685800" rtl="0" algn="l">
              <a:lnSpc>
                <a:spcPct val="90000"/>
              </a:lnSpc>
              <a:spcBef>
                <a:spcPts val="500"/>
              </a:spcBef>
              <a:spcAft>
                <a:spcPts val="0"/>
              </a:spcAft>
              <a:buClr>
                <a:srgbClr val="000000"/>
              </a:buClr>
              <a:buSzPct val="100000"/>
              <a:buChar char="•"/>
            </a:pPr>
            <a:r>
              <a:rPr lang="hu-HU">
                <a:solidFill>
                  <a:srgbClr val="000000"/>
                </a:solidFill>
                <a:latin typeface="Arial"/>
                <a:ea typeface="Arial"/>
                <a:cs typeface="Arial"/>
                <a:sym typeface="Arial"/>
              </a:rPr>
              <a:t>sagledavanje pitanja ili teme iz više različitih perspektiva</a:t>
            </a:r>
            <a:r>
              <a:rPr b="0" i="0" lang="hu-HU" u="none" strike="noStrike">
                <a:solidFill>
                  <a:srgbClr val="000000"/>
                </a:solidFill>
                <a:latin typeface="Arial"/>
                <a:ea typeface="Arial"/>
                <a:cs typeface="Arial"/>
                <a:sym typeface="Arial"/>
              </a:rPr>
              <a:t>, </a:t>
            </a:r>
            <a:endParaRPr b="0" i="0" u="none" strike="noStrike">
              <a:solidFill>
                <a:srgbClr val="000000"/>
              </a:solidFill>
              <a:latin typeface="Arial"/>
              <a:ea typeface="Arial"/>
              <a:cs typeface="Arial"/>
              <a:sym typeface="Arial"/>
            </a:endParaRPr>
          </a:p>
          <a:p>
            <a:pPr indent="-217169" lvl="1" marL="685800" rtl="0" algn="l">
              <a:lnSpc>
                <a:spcPct val="90000"/>
              </a:lnSpc>
              <a:spcBef>
                <a:spcPts val="500"/>
              </a:spcBef>
              <a:spcAft>
                <a:spcPts val="0"/>
              </a:spcAft>
              <a:buClr>
                <a:srgbClr val="000000"/>
              </a:buClr>
              <a:buSzPct val="100000"/>
              <a:buChar char="•"/>
            </a:pPr>
            <a:r>
              <a:rPr lang="hu-HU">
                <a:solidFill>
                  <a:srgbClr val="000000"/>
                </a:solidFill>
                <a:latin typeface="Arial"/>
                <a:ea typeface="Arial"/>
                <a:cs typeface="Arial"/>
                <a:sym typeface="Arial"/>
              </a:rPr>
              <a:t>prikupljanje argumenata za i protiv,</a:t>
            </a:r>
            <a:endParaRPr b="0" i="0" u="none" strike="noStrike">
              <a:solidFill>
                <a:srgbClr val="000000"/>
              </a:solidFill>
              <a:latin typeface="Arial"/>
              <a:ea typeface="Arial"/>
              <a:cs typeface="Arial"/>
              <a:sym typeface="Arial"/>
            </a:endParaRPr>
          </a:p>
          <a:p>
            <a:pPr indent="-217169" lvl="1" marL="685800" rtl="0" algn="l">
              <a:lnSpc>
                <a:spcPct val="90000"/>
              </a:lnSpc>
              <a:spcBef>
                <a:spcPts val="500"/>
              </a:spcBef>
              <a:spcAft>
                <a:spcPts val="0"/>
              </a:spcAft>
              <a:buClr>
                <a:srgbClr val="000000"/>
              </a:buClr>
              <a:buSzPct val="100000"/>
              <a:buChar char="•"/>
            </a:pPr>
            <a:r>
              <a:rPr lang="hu-HU">
                <a:solidFill>
                  <a:srgbClr val="000000"/>
                </a:solidFill>
                <a:latin typeface="Arial"/>
                <a:ea typeface="Arial"/>
                <a:cs typeface="Arial"/>
                <a:sym typeface="Arial"/>
              </a:rPr>
              <a:t>imenovanje ‘đavljeg advokata’ čiji je posao pronaći slabe tačke naših ideja/argumenata i dati konstruktivnu kritiku</a:t>
            </a:r>
            <a:r>
              <a:rPr b="0" i="0" lang="hu-HU" u="none" strike="noStrike">
                <a:solidFill>
                  <a:srgbClr val="000000"/>
                </a:solidFill>
                <a:latin typeface="Arial"/>
                <a:ea typeface="Arial"/>
                <a:cs typeface="Arial"/>
                <a:sym typeface="Arial"/>
              </a:rPr>
              <a:t>,</a:t>
            </a:r>
            <a:endParaRPr/>
          </a:p>
          <a:p>
            <a:pPr indent="-217169" lvl="1" marL="685800" rtl="0" algn="l">
              <a:lnSpc>
                <a:spcPct val="90000"/>
              </a:lnSpc>
              <a:spcBef>
                <a:spcPts val="500"/>
              </a:spcBef>
              <a:spcAft>
                <a:spcPts val="0"/>
              </a:spcAft>
              <a:buClr>
                <a:srgbClr val="000000"/>
              </a:buClr>
              <a:buSzPct val="100000"/>
              <a:buChar char="•"/>
            </a:pPr>
            <a:r>
              <a:rPr lang="hu-HU">
                <a:solidFill>
                  <a:srgbClr val="000000"/>
                </a:solidFill>
                <a:latin typeface="Arial"/>
                <a:ea typeface="Arial"/>
                <a:cs typeface="Arial"/>
                <a:sym typeface="Arial"/>
              </a:rPr>
              <a:t>nagrađivati pitanja itd.</a:t>
            </a:r>
            <a:r>
              <a:rPr b="0" i="0" lang="hu-HU" u="none" strike="noStrike">
                <a:solidFill>
                  <a:srgbClr val="000000"/>
                </a:solidFill>
                <a:latin typeface="Arial"/>
                <a:ea typeface="Arial"/>
                <a:cs typeface="Arial"/>
                <a:sym typeface="Arial"/>
              </a:rPr>
              <a:t> </a:t>
            </a:r>
            <a:endParaRPr b="0" i="0" u="none" strike="noStrike">
              <a:solidFill>
                <a:srgbClr val="000000"/>
              </a:solidFill>
              <a:latin typeface="Arial"/>
              <a:ea typeface="Arial"/>
              <a:cs typeface="Arial"/>
              <a:sym typeface="Arial"/>
            </a:endParaRPr>
          </a:p>
          <a:p>
            <a:pPr indent="0" lvl="0" marL="0" rtl="0" algn="l">
              <a:lnSpc>
                <a:spcPct val="90000"/>
              </a:lnSpc>
              <a:spcBef>
                <a:spcPts val="1000"/>
              </a:spcBef>
              <a:spcAft>
                <a:spcPts val="0"/>
              </a:spcAft>
              <a:buClr>
                <a:srgbClr val="000000"/>
              </a:buClr>
              <a:buSzPct val="100000"/>
              <a:buNone/>
            </a:pPr>
            <a:r>
              <a:rPr b="1" i="0" lang="hu-HU" u="none" strike="noStrike">
                <a:solidFill>
                  <a:srgbClr val="000000"/>
                </a:solidFill>
                <a:highlight>
                  <a:srgbClr val="00FFFF"/>
                </a:highlight>
                <a:latin typeface="Arial"/>
                <a:ea typeface="Arial"/>
                <a:cs typeface="Arial"/>
                <a:sym typeface="Arial"/>
              </a:rPr>
              <a:t>Koje </a:t>
            </a:r>
            <a:r>
              <a:rPr b="1" lang="hu-HU">
                <a:solidFill>
                  <a:srgbClr val="000000"/>
                </a:solidFill>
                <a:highlight>
                  <a:srgbClr val="00FFFF"/>
                </a:highlight>
                <a:latin typeface="Arial"/>
                <a:ea typeface="Arial"/>
                <a:cs typeface="Arial"/>
                <a:sym typeface="Arial"/>
              </a:rPr>
              <a:t>su vještine potrebne za to</a:t>
            </a:r>
            <a:r>
              <a:rPr b="1" i="0" lang="hu-HU" u="none" strike="noStrike">
                <a:solidFill>
                  <a:srgbClr val="000000"/>
                </a:solidFill>
                <a:highlight>
                  <a:srgbClr val="00FFFF"/>
                </a:highlight>
                <a:latin typeface="Arial"/>
                <a:ea typeface="Arial"/>
                <a:cs typeface="Arial"/>
                <a:sym typeface="Arial"/>
              </a:rPr>
              <a:t>? </a:t>
            </a:r>
            <a:endParaRPr/>
          </a:p>
          <a:p>
            <a:pPr indent="-215273" lvl="0" marL="228600" rtl="0" algn="l">
              <a:lnSpc>
                <a:spcPct val="90000"/>
              </a:lnSpc>
              <a:spcBef>
                <a:spcPts val="1000"/>
              </a:spcBef>
              <a:spcAft>
                <a:spcPts val="0"/>
              </a:spcAft>
              <a:buClr>
                <a:srgbClr val="000000"/>
              </a:buClr>
              <a:buSzPct val="105842"/>
              <a:buChar char="•"/>
            </a:pPr>
            <a:r>
              <a:rPr lang="hu-HU" sz="2645">
                <a:solidFill>
                  <a:srgbClr val="202124"/>
                </a:solidFill>
                <a:highlight>
                  <a:srgbClr val="F8F9FA"/>
                </a:highlight>
                <a:latin typeface="Arial"/>
                <a:ea typeface="Arial"/>
                <a:cs typeface="Arial"/>
                <a:sym typeface="Arial"/>
              </a:rPr>
              <a:t>Kako bismo to učinili, važno je tolerisati nesigurnost koja dolazi sa nepoznavanjem pravog odgovora u datom trenutku. Također je važno da svi nauče kako davati povratne informacije konstruktivno i sa poštovanjem. Važno je naučiti i prakticirati da je neslaganje sa tuđim stajalištem dobrodošlo, ali nije u redu ponašati se bez poštovanja.</a:t>
            </a:r>
            <a:endParaRPr sz="2645">
              <a:solidFill>
                <a:srgbClr val="202124"/>
              </a:solidFill>
              <a:highlight>
                <a:srgbClr val="F8F9FA"/>
              </a:highlight>
              <a:latin typeface="Arial"/>
              <a:ea typeface="Arial"/>
              <a:cs typeface="Arial"/>
              <a:sym typeface="Arial"/>
            </a:endParaRPr>
          </a:p>
          <a:p>
            <a:pPr indent="0" lvl="0" marL="228600" rtl="0" algn="l">
              <a:lnSpc>
                <a:spcPct val="90000"/>
              </a:lnSpc>
              <a:spcBef>
                <a:spcPts val="1000"/>
              </a:spcBef>
              <a:spcAft>
                <a:spcPts val="0"/>
              </a:spcAft>
              <a:buSzPct val="102857"/>
              <a:buNone/>
            </a:pPr>
            <a:r>
              <a:t/>
            </a:r>
            <a:endParaRPr>
              <a:solidFill>
                <a:srgbClr val="000000"/>
              </a:solidFill>
              <a:latin typeface="Arial"/>
              <a:ea typeface="Arial"/>
              <a:cs typeface="Arial"/>
              <a:sym typeface="Arial"/>
            </a:endParaRPr>
          </a:p>
          <a:p>
            <a:pPr indent="-104140" lvl="0" marL="228600" rtl="0" algn="l">
              <a:lnSpc>
                <a:spcPct val="90000"/>
              </a:lnSpc>
              <a:spcBef>
                <a:spcPts val="1000"/>
              </a:spcBef>
              <a:spcAft>
                <a:spcPts val="0"/>
              </a:spcAft>
              <a:buClr>
                <a:schemeClr val="dk1"/>
              </a:buClr>
              <a:buSzPct val="100000"/>
              <a:buNone/>
            </a:pPr>
            <a:r>
              <a:t/>
            </a:r>
            <a:endParaRPr/>
          </a:p>
        </p:txBody>
      </p:sp>
      <p:sp>
        <p:nvSpPr>
          <p:cNvPr id="439" name="Google Shape;43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26"/>
          <p:cNvSpPr txBox="1"/>
          <p:nvPr>
            <p:ph type="title"/>
          </p:nvPr>
        </p:nvSpPr>
        <p:spPr>
          <a:xfrm>
            <a:off x="838200" y="284797"/>
            <a:ext cx="10515600" cy="10096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Osjećaj superiornosti/nadmoći </a:t>
            </a:r>
            <a:endParaRPr/>
          </a:p>
        </p:txBody>
      </p:sp>
      <p:sp>
        <p:nvSpPr>
          <p:cNvPr id="445" name="Google Shape;445;p26"/>
          <p:cNvSpPr txBox="1"/>
          <p:nvPr>
            <p:ph idx="1" type="body"/>
          </p:nvPr>
        </p:nvSpPr>
        <p:spPr>
          <a:xfrm>
            <a:off x="838200" y="1690688"/>
            <a:ext cx="10515600" cy="4486275"/>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rgbClr val="000000"/>
              </a:buClr>
              <a:buSzPct val="100000"/>
              <a:buChar char="•"/>
            </a:pPr>
            <a:r>
              <a:rPr b="0" i="0" lang="hu-HU" u="none" strike="noStrike">
                <a:solidFill>
                  <a:srgbClr val="000000"/>
                </a:solidFill>
                <a:latin typeface="Calibri"/>
                <a:ea typeface="Calibri"/>
                <a:cs typeface="Calibri"/>
                <a:sym typeface="Calibri"/>
              </a:rPr>
              <a:t>Osjećaj nadmoći </a:t>
            </a:r>
            <a:r>
              <a:rPr lang="hu-HU">
                <a:solidFill>
                  <a:srgbClr val="000000"/>
                </a:solidFill>
              </a:rPr>
              <a:t>imaju</a:t>
            </a:r>
            <a:r>
              <a:rPr b="0" i="0" lang="hu-HU" u="none" strike="noStrike">
                <a:solidFill>
                  <a:srgbClr val="000000"/>
                </a:solidFill>
                <a:latin typeface="Calibri"/>
                <a:ea typeface="Calibri"/>
                <a:cs typeface="Calibri"/>
                <a:sym typeface="Calibri"/>
              </a:rPr>
              <a:t> pripadnici ekstremističkih skupina kada misle da su superiorniji, bolji i vrjedniji od drugih. Svojoj grupi pridaju v</a:t>
            </a:r>
            <a:r>
              <a:rPr lang="hu-HU">
                <a:solidFill>
                  <a:srgbClr val="000000"/>
                </a:solidFill>
              </a:rPr>
              <a:t>eću</a:t>
            </a:r>
            <a:r>
              <a:rPr b="0" i="0" lang="hu-HU" u="none" strike="noStrike">
                <a:solidFill>
                  <a:srgbClr val="000000"/>
                </a:solidFill>
                <a:latin typeface="Calibri"/>
                <a:ea typeface="Calibri"/>
                <a:cs typeface="Calibri"/>
                <a:sym typeface="Calibri"/>
              </a:rPr>
              <a:t> vrijednost dok druge grupe degradiraju.</a:t>
            </a:r>
            <a:endParaRPr>
              <a:solidFill>
                <a:srgbClr val="000000"/>
              </a:solidFill>
              <a:latin typeface="Calibri"/>
              <a:ea typeface="Calibri"/>
              <a:cs typeface="Calibri"/>
              <a:sym typeface="Calibri"/>
            </a:endParaRPr>
          </a:p>
          <a:p>
            <a:pPr indent="-90804" lvl="0" marL="228600" rtl="0" algn="l">
              <a:lnSpc>
                <a:spcPct val="90000"/>
              </a:lnSpc>
              <a:spcBef>
                <a:spcPts val="1000"/>
              </a:spcBef>
              <a:spcAft>
                <a:spcPts val="0"/>
              </a:spcAft>
              <a:buClr>
                <a:schemeClr val="dk1"/>
              </a:buClr>
              <a:buSzPct val="100000"/>
              <a:buNone/>
            </a:pPr>
            <a:r>
              <a:t/>
            </a:r>
            <a:endParaRPr b="0" i="0" u="none" strike="noStrike">
              <a:solidFill>
                <a:srgbClr val="000000"/>
              </a:solidFill>
              <a:latin typeface="Calibri"/>
              <a:ea typeface="Calibri"/>
              <a:cs typeface="Calibri"/>
              <a:sym typeface="Calibri"/>
            </a:endParaRPr>
          </a:p>
          <a:p>
            <a:pPr indent="-228600" lvl="0" marL="228600" rtl="0" algn="l">
              <a:lnSpc>
                <a:spcPct val="90000"/>
              </a:lnSpc>
              <a:spcBef>
                <a:spcPts val="1000"/>
              </a:spcBef>
              <a:spcAft>
                <a:spcPts val="0"/>
              </a:spcAft>
              <a:buClr>
                <a:srgbClr val="000000"/>
              </a:buClr>
              <a:buSzPct val="100000"/>
              <a:buChar char="•"/>
            </a:pPr>
            <a:r>
              <a:rPr b="0" i="0" lang="hu-HU" u="none" strike="noStrike">
                <a:solidFill>
                  <a:srgbClr val="000000"/>
                </a:solidFill>
                <a:latin typeface="Calibri"/>
                <a:ea typeface="Calibri"/>
                <a:cs typeface="Calibri"/>
                <a:sym typeface="Calibri"/>
              </a:rPr>
              <a:t>Biti ponosan na različite skupine kojima pripadamo važan je izvor zdravog samopoštovanja. Međutim, </a:t>
            </a:r>
            <a:r>
              <a:rPr lang="hu-HU">
                <a:solidFill>
                  <a:srgbClr val="000000"/>
                </a:solidFill>
              </a:rPr>
              <a:t>osjećaj superiornosti se</a:t>
            </a:r>
            <a:r>
              <a:rPr b="0" i="0" lang="hu-HU" u="none" strike="noStrike">
                <a:solidFill>
                  <a:srgbClr val="000000"/>
                </a:solidFill>
                <a:latin typeface="Calibri"/>
                <a:ea typeface="Calibri"/>
                <a:cs typeface="Calibri"/>
                <a:sym typeface="Calibri"/>
              </a:rPr>
              <a:t> razlikuje od takvo</a:t>
            </a:r>
            <a:r>
              <a:rPr lang="hu-HU">
                <a:solidFill>
                  <a:srgbClr val="000000"/>
                </a:solidFill>
              </a:rPr>
              <a:t>g </a:t>
            </a:r>
            <a:r>
              <a:rPr b="0" i="0" lang="hu-HU" u="none" strike="noStrike">
                <a:solidFill>
                  <a:srgbClr val="000000"/>
                </a:solidFill>
                <a:latin typeface="Calibri"/>
                <a:ea typeface="Calibri"/>
                <a:cs typeface="Calibri"/>
                <a:sym typeface="Calibri"/>
              </a:rPr>
              <a:t>zdravog osjećaja vlastite vrijednosti</a:t>
            </a:r>
            <a:r>
              <a:rPr lang="hu-HU">
                <a:solidFill>
                  <a:srgbClr val="000000"/>
                </a:solidFill>
              </a:rPr>
              <a:t> koji </a:t>
            </a:r>
            <a:r>
              <a:rPr b="0" i="0" lang="hu-HU" u="none" strike="noStrike">
                <a:solidFill>
                  <a:srgbClr val="000000"/>
                </a:solidFill>
                <a:latin typeface="Calibri"/>
                <a:ea typeface="Calibri"/>
                <a:cs typeface="Calibri"/>
                <a:sym typeface="Calibri"/>
              </a:rPr>
              <a:t>ne ide zajedno sa gledanjem s visine na druge ili mišljenjem </a:t>
            </a:r>
            <a:r>
              <a:rPr lang="hu-HU">
                <a:solidFill>
                  <a:srgbClr val="000000"/>
                </a:solidFill>
              </a:rPr>
              <a:t>da smo </a:t>
            </a:r>
            <a:r>
              <a:rPr b="0" i="0" lang="hu-HU" u="none" strike="noStrike">
                <a:solidFill>
                  <a:srgbClr val="000000"/>
                </a:solidFill>
                <a:latin typeface="Calibri"/>
                <a:ea typeface="Calibri"/>
                <a:cs typeface="Calibri"/>
                <a:sym typeface="Calibri"/>
              </a:rPr>
              <a:t>nadmoćni</a:t>
            </a:r>
            <a:r>
              <a:rPr lang="hu-HU">
                <a:solidFill>
                  <a:srgbClr val="000000"/>
                </a:solidFill>
              </a:rPr>
              <a:t>ji od drugih</a:t>
            </a:r>
            <a:r>
              <a:rPr b="0" i="0" lang="hu-HU" u="none" strike="noStrike">
                <a:solidFill>
                  <a:srgbClr val="000000"/>
                </a:solidFill>
                <a:latin typeface="Calibri"/>
                <a:ea typeface="Calibri"/>
                <a:cs typeface="Calibri"/>
                <a:sym typeface="Calibri"/>
              </a:rPr>
              <a:t>. Druge skupine i kulture treba pošt</a:t>
            </a:r>
            <a:r>
              <a:rPr lang="hu-HU">
                <a:solidFill>
                  <a:srgbClr val="000000"/>
                </a:solidFill>
              </a:rPr>
              <a:t>o</a:t>
            </a:r>
            <a:r>
              <a:rPr b="0" i="0" lang="hu-HU" u="none" strike="noStrike">
                <a:solidFill>
                  <a:srgbClr val="000000"/>
                </a:solidFill>
                <a:latin typeface="Calibri"/>
                <a:ea typeface="Calibri"/>
                <a:cs typeface="Calibri"/>
                <a:sym typeface="Calibri"/>
              </a:rPr>
              <a:t>vati.</a:t>
            </a:r>
            <a:endParaRPr>
              <a:solidFill>
                <a:srgbClr val="000000"/>
              </a:solidFill>
            </a:endParaRPr>
          </a:p>
          <a:p>
            <a:pPr indent="-90804" lvl="0" marL="228600" rtl="0" algn="l">
              <a:lnSpc>
                <a:spcPct val="90000"/>
              </a:lnSpc>
              <a:spcBef>
                <a:spcPts val="1000"/>
              </a:spcBef>
              <a:spcAft>
                <a:spcPts val="0"/>
              </a:spcAft>
              <a:buClr>
                <a:schemeClr val="dk1"/>
              </a:buClr>
              <a:buSzPct val="100000"/>
              <a:buNone/>
            </a:pPr>
            <a:r>
              <a:t/>
            </a:r>
            <a:endParaRPr>
              <a:solidFill>
                <a:srgbClr val="000000"/>
              </a:solidFill>
              <a:latin typeface="Calibri"/>
              <a:ea typeface="Calibri"/>
              <a:cs typeface="Calibri"/>
              <a:sym typeface="Calibri"/>
            </a:endParaRPr>
          </a:p>
          <a:p>
            <a:pPr indent="-228600" lvl="0" marL="228600" rtl="0" algn="l">
              <a:lnSpc>
                <a:spcPct val="90000"/>
              </a:lnSpc>
              <a:spcBef>
                <a:spcPts val="1000"/>
              </a:spcBef>
              <a:spcAft>
                <a:spcPts val="0"/>
              </a:spcAft>
              <a:buClr>
                <a:srgbClr val="000000"/>
              </a:buClr>
              <a:buSzPct val="100000"/>
              <a:buChar char="•"/>
            </a:pPr>
            <a:r>
              <a:rPr b="0" i="0" lang="hu-HU" u="none" strike="noStrike">
                <a:solidFill>
                  <a:srgbClr val="000000"/>
                </a:solidFill>
                <a:latin typeface="Calibri"/>
                <a:ea typeface="Calibri"/>
                <a:cs typeface="Calibri"/>
                <a:sym typeface="Calibri"/>
              </a:rPr>
              <a:t>Pripadnost </a:t>
            </a:r>
            <a:r>
              <a:rPr lang="hu-HU">
                <a:solidFill>
                  <a:srgbClr val="000000"/>
                </a:solidFill>
              </a:rPr>
              <a:t>skupinama</a:t>
            </a:r>
            <a:r>
              <a:rPr b="0" i="0" lang="hu-HU" u="none" strike="noStrike">
                <a:solidFill>
                  <a:srgbClr val="000000"/>
                </a:solidFill>
                <a:latin typeface="Calibri"/>
                <a:ea typeface="Calibri"/>
                <a:cs typeface="Calibri"/>
                <a:sym typeface="Calibri"/>
              </a:rPr>
              <a:t> kao što su nacija, regija, grad, </a:t>
            </a:r>
            <a:r>
              <a:rPr lang="hu-HU">
                <a:solidFill>
                  <a:srgbClr val="000000"/>
                </a:solidFill>
              </a:rPr>
              <a:t>porodica</a:t>
            </a:r>
            <a:r>
              <a:rPr b="0" i="0" lang="hu-HU" u="none" strike="noStrike">
                <a:solidFill>
                  <a:srgbClr val="000000"/>
                </a:solidFill>
                <a:latin typeface="Calibri"/>
                <a:ea typeface="Calibri"/>
                <a:cs typeface="Calibri"/>
                <a:sym typeface="Calibri"/>
              </a:rPr>
              <a:t> kao i </a:t>
            </a:r>
            <a:r>
              <a:rPr lang="hu-HU">
                <a:solidFill>
                  <a:srgbClr val="000000"/>
                </a:solidFill>
              </a:rPr>
              <a:t>fudbalski</a:t>
            </a:r>
            <a:r>
              <a:rPr b="0" i="0" lang="hu-HU" u="none" strike="noStrike">
                <a:solidFill>
                  <a:srgbClr val="000000"/>
                </a:solidFill>
                <a:latin typeface="Calibri"/>
                <a:ea typeface="Calibri"/>
                <a:cs typeface="Calibri"/>
                <a:sym typeface="Calibri"/>
              </a:rPr>
              <a:t> tim</a:t>
            </a:r>
            <a:r>
              <a:rPr lang="hu-HU">
                <a:solidFill>
                  <a:srgbClr val="000000"/>
                </a:solidFill>
              </a:rPr>
              <a:t> </a:t>
            </a:r>
            <a:r>
              <a:rPr b="0" i="0" lang="hu-HU" u="none" strike="noStrike">
                <a:solidFill>
                  <a:srgbClr val="000000"/>
                </a:solidFill>
                <a:latin typeface="Calibri"/>
                <a:ea typeface="Calibri"/>
                <a:cs typeface="Calibri"/>
                <a:sym typeface="Calibri"/>
              </a:rPr>
              <a:t>ili navijačka skupina sportskog tima, biti obožavatelj benda ili pjevača, biti član sport</a:t>
            </a:r>
            <a:r>
              <a:rPr lang="hu-HU">
                <a:solidFill>
                  <a:srgbClr val="000000"/>
                </a:solidFill>
              </a:rPr>
              <a:t>skog </a:t>
            </a:r>
            <a:r>
              <a:rPr b="0" i="0" lang="hu-HU" u="none" strike="noStrike">
                <a:solidFill>
                  <a:srgbClr val="000000"/>
                </a:solidFill>
                <a:latin typeface="Calibri"/>
                <a:ea typeface="Calibri"/>
                <a:cs typeface="Calibri"/>
                <a:sym typeface="Calibri"/>
              </a:rPr>
              <a:t>tima ili </a:t>
            </a:r>
            <a:r>
              <a:rPr lang="hu-HU">
                <a:solidFill>
                  <a:srgbClr val="000000"/>
                </a:solidFill>
              </a:rPr>
              <a:t>muzičkog</a:t>
            </a:r>
            <a:r>
              <a:rPr b="0" i="0" lang="hu-HU" u="none" strike="noStrike">
                <a:solidFill>
                  <a:srgbClr val="000000"/>
                </a:solidFill>
                <a:latin typeface="Calibri"/>
                <a:ea typeface="Calibri"/>
                <a:cs typeface="Calibri"/>
                <a:sym typeface="Calibri"/>
              </a:rPr>
              <a:t> kluba, </a:t>
            </a:r>
            <a:r>
              <a:rPr lang="hu-HU">
                <a:solidFill>
                  <a:srgbClr val="000000"/>
                </a:solidFill>
              </a:rPr>
              <a:t>izviđača</a:t>
            </a:r>
            <a:r>
              <a:rPr b="0" i="0" lang="hu-HU" u="none" strike="noStrike">
                <a:solidFill>
                  <a:srgbClr val="000000"/>
                </a:solidFill>
                <a:latin typeface="Calibri"/>
                <a:ea typeface="Calibri"/>
                <a:cs typeface="Calibri"/>
                <a:sym typeface="Calibri"/>
              </a:rPr>
              <a:t> itd. mogu biti važni izvori pozitivnih osjećaja o</a:t>
            </a:r>
            <a:r>
              <a:rPr lang="hu-HU">
                <a:solidFill>
                  <a:srgbClr val="000000"/>
                </a:solidFill>
              </a:rPr>
              <a:t> </a:t>
            </a:r>
            <a:r>
              <a:rPr b="0" i="0" lang="hu-HU" u="none" strike="noStrike">
                <a:solidFill>
                  <a:srgbClr val="000000"/>
                </a:solidFill>
                <a:latin typeface="Calibri"/>
                <a:ea typeface="Calibri"/>
                <a:cs typeface="Calibri"/>
                <a:sym typeface="Calibri"/>
              </a:rPr>
              <a:t>seb</a:t>
            </a:r>
            <a:r>
              <a:rPr lang="hu-HU">
                <a:solidFill>
                  <a:srgbClr val="000000"/>
                </a:solidFill>
              </a:rPr>
              <a:t>i</a:t>
            </a:r>
            <a:r>
              <a:rPr b="0" i="0" lang="hu-HU" u="none" strike="noStrike">
                <a:solidFill>
                  <a:srgbClr val="000000"/>
                </a:solidFill>
                <a:latin typeface="Calibri"/>
                <a:ea typeface="Calibri"/>
                <a:cs typeface="Calibri"/>
                <a:sym typeface="Calibri"/>
              </a:rPr>
              <a:t> </a:t>
            </a:r>
            <a:r>
              <a:rPr lang="hu-HU">
                <a:solidFill>
                  <a:srgbClr val="000000"/>
                </a:solidFill>
              </a:rPr>
              <a:t>te</a:t>
            </a:r>
            <a:r>
              <a:rPr b="0" i="0" lang="hu-HU" u="none" strike="noStrike">
                <a:solidFill>
                  <a:srgbClr val="000000"/>
                </a:solidFill>
                <a:latin typeface="Calibri"/>
                <a:ea typeface="Calibri"/>
                <a:cs typeface="Calibri"/>
                <a:sym typeface="Calibri"/>
              </a:rPr>
              <a:t> osjećaja samopoštovanja.</a:t>
            </a:r>
            <a:endParaRPr>
              <a:solidFill>
                <a:srgbClr val="000000"/>
              </a:solidFill>
            </a:endParaRPr>
          </a:p>
          <a:p>
            <a:pPr indent="-90804" lvl="0" marL="228600" rtl="0" algn="l">
              <a:lnSpc>
                <a:spcPct val="90000"/>
              </a:lnSpc>
              <a:spcBef>
                <a:spcPts val="1000"/>
              </a:spcBef>
              <a:spcAft>
                <a:spcPts val="0"/>
              </a:spcAft>
              <a:buClr>
                <a:schemeClr val="dk1"/>
              </a:buClr>
              <a:buSzPct val="100000"/>
              <a:buNone/>
            </a:pPr>
            <a:r>
              <a:t/>
            </a:r>
            <a:endParaRPr>
              <a:latin typeface="Calibri"/>
              <a:ea typeface="Calibri"/>
              <a:cs typeface="Calibri"/>
              <a:sym typeface="Calibri"/>
            </a:endParaRPr>
          </a:p>
          <a:p>
            <a:pPr indent="0" lvl="0" marL="0" rtl="0" algn="l">
              <a:lnSpc>
                <a:spcPct val="90000"/>
              </a:lnSpc>
              <a:spcBef>
                <a:spcPts val="1000"/>
              </a:spcBef>
              <a:spcAft>
                <a:spcPts val="0"/>
              </a:spcAft>
              <a:buClr>
                <a:schemeClr val="dk1"/>
              </a:buClr>
              <a:buSzPct val="100000"/>
              <a:buNone/>
            </a:pPr>
            <a:r>
              <a:rPr lang="hu-HU">
                <a:latin typeface="Calibri"/>
                <a:ea typeface="Calibri"/>
                <a:cs typeface="Calibri"/>
                <a:sym typeface="Calibri"/>
              </a:rPr>
              <a:t>   </a:t>
            </a:r>
            <a:endParaRPr b="1">
              <a:latin typeface="Calibri"/>
              <a:ea typeface="Calibri"/>
              <a:cs typeface="Calibri"/>
              <a:sym typeface="Calibri"/>
            </a:endParaRPr>
          </a:p>
        </p:txBody>
      </p:sp>
      <p:sp>
        <p:nvSpPr>
          <p:cNvPr id="446" name="Google Shape;446;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450" name="Shape 450"/>
        <p:cNvGrpSpPr/>
        <p:nvPr/>
      </p:nvGrpSpPr>
      <p:grpSpPr>
        <a:xfrm>
          <a:off x="0" y="0"/>
          <a:ext cx="0" cy="0"/>
          <a:chOff x="0" y="0"/>
          <a:chExt cx="0" cy="0"/>
        </a:xfrm>
      </p:grpSpPr>
      <p:sp>
        <p:nvSpPr>
          <p:cNvPr id="451" name="Google Shape;451;p27"/>
          <p:cNvSpPr txBox="1"/>
          <p:nvPr>
            <p:ph type="ctrTitle"/>
          </p:nvPr>
        </p:nvSpPr>
        <p:spPr>
          <a:xfrm>
            <a:off x="1524000" y="951710"/>
            <a:ext cx="9144000" cy="103890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hu-HU"/>
              <a:t>Pitanja za raspravu</a:t>
            </a:r>
            <a:endParaRPr/>
          </a:p>
        </p:txBody>
      </p:sp>
      <p:sp>
        <p:nvSpPr>
          <p:cNvPr id="452" name="Google Shape;452;p27"/>
          <p:cNvSpPr txBox="1"/>
          <p:nvPr>
            <p:ph idx="1" type="subTitle"/>
          </p:nvPr>
        </p:nvSpPr>
        <p:spPr>
          <a:xfrm>
            <a:off x="950026" y="2418080"/>
            <a:ext cx="10291948" cy="331334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t/>
            </a:r>
            <a:endParaRPr sz="2800"/>
          </a:p>
          <a:p>
            <a:pPr indent="0" lvl="0" marL="0" rtl="0" algn="ctr">
              <a:lnSpc>
                <a:spcPct val="90000"/>
              </a:lnSpc>
              <a:spcBef>
                <a:spcPts val="1000"/>
              </a:spcBef>
              <a:spcAft>
                <a:spcPts val="0"/>
              </a:spcAft>
              <a:buClr>
                <a:schemeClr val="dk1"/>
              </a:buClr>
              <a:buSzPts val="3600"/>
              <a:buNone/>
            </a:pPr>
            <a:r>
              <a:rPr b="1" lang="hu-HU" sz="3600"/>
              <a:t>Koji su izvori </a:t>
            </a:r>
            <a:r>
              <a:rPr b="1" lang="hu-HU" sz="3600">
                <a:latin typeface="Calibri"/>
                <a:ea typeface="Calibri"/>
                <a:cs typeface="Calibri"/>
                <a:sym typeface="Calibri"/>
              </a:rPr>
              <a:t>s</a:t>
            </a:r>
            <a:r>
              <a:rPr b="1" lang="hu-HU" sz="3600"/>
              <a:t>amopouzdanja</a:t>
            </a:r>
            <a:r>
              <a:rPr b="1" lang="hu-HU" sz="3600">
                <a:latin typeface="Calibri"/>
                <a:ea typeface="Calibri"/>
                <a:cs typeface="Calibri"/>
                <a:sym typeface="Calibri"/>
              </a:rPr>
              <a:t>? </a:t>
            </a:r>
            <a:endParaRPr sz="3600"/>
          </a:p>
          <a:p>
            <a:pPr indent="0" lvl="0" marL="0" marR="38100" rtl="0" algn="l">
              <a:lnSpc>
                <a:spcPct val="128571"/>
              </a:lnSpc>
              <a:spcBef>
                <a:spcPts val="0"/>
              </a:spcBef>
              <a:spcAft>
                <a:spcPts val="0"/>
              </a:spcAft>
              <a:buClr>
                <a:schemeClr val="dk1"/>
              </a:buClr>
              <a:buSzPts val="1100"/>
              <a:buFont typeface="Arial"/>
              <a:buNone/>
            </a:pPr>
            <a:r>
              <a:t/>
            </a:r>
            <a:endParaRPr sz="2100">
              <a:solidFill>
                <a:srgbClr val="202124"/>
              </a:solidFill>
              <a:highlight>
                <a:srgbClr val="F8F9FA"/>
              </a:highlight>
              <a:latin typeface="Arial"/>
              <a:ea typeface="Arial"/>
              <a:cs typeface="Arial"/>
              <a:sym typeface="Arial"/>
            </a:endParaRPr>
          </a:p>
          <a:p>
            <a:pPr indent="0" lvl="0" marL="0" rtl="0" algn="ctr">
              <a:lnSpc>
                <a:spcPct val="90000"/>
              </a:lnSpc>
              <a:spcBef>
                <a:spcPts val="1000"/>
              </a:spcBef>
              <a:spcAft>
                <a:spcPts val="0"/>
              </a:spcAft>
              <a:buClr>
                <a:schemeClr val="dk1"/>
              </a:buClr>
              <a:buSzPts val="3600"/>
              <a:buNone/>
            </a:pPr>
            <a:r>
              <a:rPr b="1" lang="hu-HU" sz="3600"/>
              <a:t>Kako možemo njegovati zdrav osjećaj kolektivnog samopoštovanja uz uvažavanje različitosti</a:t>
            </a:r>
            <a:r>
              <a:rPr b="1" lang="hu-HU" sz="3600">
                <a:latin typeface="Calibri"/>
                <a:ea typeface="Calibri"/>
                <a:cs typeface="Calibri"/>
                <a:sym typeface="Calibri"/>
              </a:rPr>
              <a:t>?</a:t>
            </a:r>
            <a:endParaRPr/>
          </a:p>
          <a:p>
            <a:pPr indent="0" lvl="0" marL="0" rtl="0" algn="ctr">
              <a:lnSpc>
                <a:spcPct val="90000"/>
              </a:lnSpc>
              <a:spcBef>
                <a:spcPts val="1000"/>
              </a:spcBef>
              <a:spcAft>
                <a:spcPts val="0"/>
              </a:spcAft>
              <a:buClr>
                <a:schemeClr val="dk1"/>
              </a:buClr>
              <a:buSzPts val="2800"/>
              <a:buNone/>
            </a:pPr>
            <a:r>
              <a:t/>
            </a:r>
            <a:endParaRPr sz="2800"/>
          </a:p>
        </p:txBody>
      </p:sp>
      <p:pic>
        <p:nvPicPr>
          <p:cNvPr id="453" name="Google Shape;453;p27"/>
          <p:cNvPicPr preferRelativeResize="0"/>
          <p:nvPr/>
        </p:nvPicPr>
        <p:blipFill rotWithShape="1">
          <a:blip r:embed="rId3">
            <a:alphaModFix/>
          </a:blip>
          <a:srcRect b="0" l="0" r="0" t="0"/>
          <a:stretch/>
        </p:blipFill>
        <p:spPr>
          <a:xfrm>
            <a:off x="91439" y="113452"/>
            <a:ext cx="2208531" cy="294470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Dehumanizacija </a:t>
            </a:r>
            <a:endParaRPr/>
          </a:p>
        </p:txBody>
      </p:sp>
      <p:sp>
        <p:nvSpPr>
          <p:cNvPr id="459" name="Google Shape;459;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90000"/>
              </a:lnSpc>
              <a:spcBef>
                <a:spcPts val="0"/>
              </a:spcBef>
              <a:spcAft>
                <a:spcPts val="0"/>
              </a:spcAft>
              <a:buSzPct val="91836"/>
              <a:buNone/>
            </a:pPr>
            <a:r>
              <a:rPr b="0" i="0" lang="hu-HU" u="none" strike="noStrike">
                <a:solidFill>
                  <a:srgbClr val="000000"/>
                </a:solidFill>
                <a:latin typeface="Arial"/>
                <a:ea typeface="Arial"/>
                <a:cs typeface="Arial"/>
                <a:sym typeface="Arial"/>
              </a:rPr>
              <a:t> </a:t>
            </a:r>
            <a:endParaRPr b="0" i="0" u="none" strike="noStrike">
              <a:solidFill>
                <a:srgbClr val="000000"/>
              </a:solidFill>
              <a:latin typeface="Arial"/>
              <a:ea typeface="Arial"/>
              <a:cs typeface="Arial"/>
              <a:sym typeface="Arial"/>
            </a:endParaRPr>
          </a:p>
          <a:p>
            <a:pPr indent="-188595" lvl="0" marL="228600" rtl="0" algn="l">
              <a:lnSpc>
                <a:spcPct val="90000"/>
              </a:lnSpc>
              <a:spcBef>
                <a:spcPts val="0"/>
              </a:spcBef>
              <a:spcAft>
                <a:spcPts val="0"/>
              </a:spcAft>
              <a:buClr>
                <a:srgbClr val="000000"/>
              </a:buClr>
              <a:buSzPct val="100000"/>
              <a:buChar char="•"/>
            </a:pPr>
            <a:r>
              <a:rPr b="0" i="0" lang="hu-HU" u="none" strike="noStrike">
                <a:solidFill>
                  <a:srgbClr val="000000"/>
                </a:solidFill>
                <a:latin typeface="Arial"/>
                <a:ea typeface="Arial"/>
                <a:cs typeface="Arial"/>
                <a:sym typeface="Arial"/>
              </a:rPr>
              <a:t>Do dehumanizacij</a:t>
            </a:r>
            <a:r>
              <a:rPr lang="hu-HU">
                <a:solidFill>
                  <a:srgbClr val="000000"/>
                </a:solidFill>
                <a:latin typeface="Arial"/>
                <a:ea typeface="Arial"/>
                <a:cs typeface="Arial"/>
                <a:sym typeface="Arial"/>
              </a:rPr>
              <a:t>e dolazi</a:t>
            </a:r>
            <a:r>
              <a:rPr b="0" i="0" lang="hu-HU" u="none" strike="noStrike">
                <a:solidFill>
                  <a:srgbClr val="000000"/>
                </a:solidFill>
                <a:latin typeface="Arial"/>
                <a:ea typeface="Arial"/>
                <a:cs typeface="Arial"/>
                <a:sym typeface="Arial"/>
              </a:rPr>
              <a:t> </a:t>
            </a:r>
            <a:r>
              <a:rPr lang="hu-HU">
                <a:solidFill>
                  <a:srgbClr val="000000"/>
                </a:solidFill>
                <a:latin typeface="Arial"/>
                <a:ea typeface="Arial"/>
                <a:cs typeface="Arial"/>
                <a:sym typeface="Arial"/>
              </a:rPr>
              <a:t>kada</a:t>
            </a:r>
            <a:r>
              <a:rPr b="0" i="0" lang="hu-HU" u="none" strike="noStrike">
                <a:solidFill>
                  <a:srgbClr val="000000"/>
                </a:solidFill>
                <a:latin typeface="Arial"/>
                <a:ea typeface="Arial"/>
                <a:cs typeface="Arial"/>
                <a:sym typeface="Arial"/>
              </a:rPr>
              <a:t> ekstremističke skupine opisuju druge skupine koje smatraju "neprijateljima" na pogrdan način koji im oduzima ljudsku vrijednost - ponekad ih čak opisuju kao životinje.</a:t>
            </a:r>
            <a:endParaRPr b="0" i="0" u="none" strike="noStrike">
              <a:solidFill>
                <a:srgbClr val="000000"/>
              </a:solidFill>
              <a:latin typeface="Arial"/>
              <a:ea typeface="Arial"/>
              <a:cs typeface="Arial"/>
              <a:sym typeface="Arial"/>
            </a:endParaRPr>
          </a:p>
          <a:p>
            <a:pPr indent="-188595" lvl="0" marL="228600" rtl="0" algn="l">
              <a:lnSpc>
                <a:spcPct val="90000"/>
              </a:lnSpc>
              <a:spcBef>
                <a:spcPts val="1000"/>
              </a:spcBef>
              <a:spcAft>
                <a:spcPts val="0"/>
              </a:spcAft>
              <a:buClr>
                <a:srgbClr val="000000"/>
              </a:buClr>
              <a:buSzPct val="100000"/>
              <a:buChar char="•"/>
            </a:pPr>
            <a:r>
              <a:rPr b="0" i="0" lang="hu-HU" u="none" strike="noStrike">
                <a:solidFill>
                  <a:srgbClr val="000000"/>
                </a:solidFill>
                <a:latin typeface="Arial"/>
                <a:ea typeface="Arial"/>
                <a:cs typeface="Arial"/>
                <a:sym typeface="Arial"/>
              </a:rPr>
              <a:t>Kada druge gledamo kao </a:t>
            </a:r>
            <a:r>
              <a:rPr lang="hu-HU">
                <a:solidFill>
                  <a:srgbClr val="000000"/>
                </a:solidFill>
                <a:latin typeface="Arial"/>
                <a:ea typeface="Arial"/>
                <a:cs typeface="Arial"/>
                <a:sym typeface="Arial"/>
              </a:rPr>
              <a:t>da su manje vrijedni</a:t>
            </a:r>
            <a:r>
              <a:rPr b="0" i="0" lang="hu-HU" u="none" strike="noStrike">
                <a:solidFill>
                  <a:srgbClr val="000000"/>
                </a:solidFill>
                <a:latin typeface="Arial"/>
                <a:ea typeface="Arial"/>
                <a:cs typeface="Arial"/>
                <a:sym typeface="Arial"/>
              </a:rPr>
              <a:t>, </a:t>
            </a:r>
            <a:r>
              <a:rPr lang="hu-HU">
                <a:solidFill>
                  <a:srgbClr val="000000"/>
                </a:solidFill>
                <a:latin typeface="Arial"/>
                <a:ea typeface="Arial"/>
                <a:cs typeface="Arial"/>
                <a:sym typeface="Arial"/>
              </a:rPr>
              <a:t>niži</a:t>
            </a:r>
            <a:r>
              <a:rPr b="0" i="0" lang="hu-HU" u="none" strike="noStrike">
                <a:solidFill>
                  <a:srgbClr val="000000"/>
                </a:solidFill>
                <a:latin typeface="Arial"/>
                <a:ea typeface="Arial"/>
                <a:cs typeface="Arial"/>
                <a:sym typeface="Arial"/>
              </a:rPr>
              <a:t> od ljudskih bića, to smanjuje našu empatiju prema njima. Bez empatije lakše je pro</a:t>
            </a:r>
            <a:r>
              <a:rPr lang="hu-HU">
                <a:solidFill>
                  <a:srgbClr val="000000"/>
                </a:solidFill>
                <a:latin typeface="Arial"/>
                <a:ea typeface="Arial"/>
                <a:cs typeface="Arial"/>
                <a:sym typeface="Arial"/>
              </a:rPr>
              <a:t>movisati</a:t>
            </a:r>
            <a:r>
              <a:rPr b="0" i="0" lang="hu-HU" u="none" strike="noStrike">
                <a:solidFill>
                  <a:srgbClr val="000000"/>
                </a:solidFill>
                <a:latin typeface="Arial"/>
                <a:ea typeface="Arial"/>
                <a:cs typeface="Arial"/>
                <a:sym typeface="Arial"/>
              </a:rPr>
              <a:t> i opravdavati nasilje nad njima – što je upravo ono što ekstremističke skupine rade.</a:t>
            </a:r>
            <a:endParaRPr>
              <a:solidFill>
                <a:srgbClr val="000000"/>
              </a:solidFill>
              <a:latin typeface="Arial"/>
              <a:ea typeface="Arial"/>
              <a:cs typeface="Arial"/>
              <a:sym typeface="Arial"/>
            </a:endParaRPr>
          </a:p>
          <a:p>
            <a:pPr indent="-64135" lvl="0" marL="228600" rtl="0" algn="l">
              <a:lnSpc>
                <a:spcPct val="90000"/>
              </a:lnSpc>
              <a:spcBef>
                <a:spcPts val="1000"/>
              </a:spcBef>
              <a:spcAft>
                <a:spcPts val="0"/>
              </a:spcAft>
              <a:buClr>
                <a:schemeClr val="dk1"/>
              </a:buClr>
              <a:buSzPct val="100000"/>
              <a:buNone/>
            </a:pPr>
            <a:r>
              <a:t/>
            </a:r>
            <a:endParaRPr>
              <a:solidFill>
                <a:srgbClr val="000000"/>
              </a:solidFill>
              <a:latin typeface="Arial"/>
              <a:ea typeface="Arial"/>
              <a:cs typeface="Arial"/>
              <a:sym typeface="Arial"/>
            </a:endParaRPr>
          </a:p>
          <a:p>
            <a:pPr indent="0" lvl="0" marL="0" rtl="0" algn="l">
              <a:lnSpc>
                <a:spcPct val="90000"/>
              </a:lnSpc>
              <a:spcBef>
                <a:spcPts val="1000"/>
              </a:spcBef>
              <a:spcAft>
                <a:spcPts val="0"/>
              </a:spcAft>
              <a:buClr>
                <a:srgbClr val="000000"/>
              </a:buClr>
              <a:buSzPct val="100000"/>
              <a:buNone/>
            </a:pPr>
            <a:r>
              <a:rPr b="1" lang="hu-HU">
                <a:solidFill>
                  <a:srgbClr val="000000"/>
                </a:solidFill>
                <a:highlight>
                  <a:srgbClr val="00FFFF"/>
                </a:highlight>
                <a:latin typeface="Arial"/>
                <a:ea typeface="Arial"/>
                <a:cs typeface="Arial"/>
                <a:sym typeface="Arial"/>
              </a:rPr>
              <a:t>Kako možemo spriječiti dehumanizaciju?</a:t>
            </a:r>
            <a:endParaRPr b="0" i="0" u="none" strike="noStrike">
              <a:solidFill>
                <a:srgbClr val="000000"/>
              </a:solidFill>
              <a:latin typeface="Arial"/>
              <a:ea typeface="Arial"/>
              <a:cs typeface="Arial"/>
              <a:sym typeface="Arial"/>
            </a:endParaRPr>
          </a:p>
          <a:p>
            <a:pPr indent="-188595" lvl="0" marL="228600" rtl="0" algn="l">
              <a:lnSpc>
                <a:spcPct val="90000"/>
              </a:lnSpc>
              <a:spcBef>
                <a:spcPts val="1000"/>
              </a:spcBef>
              <a:spcAft>
                <a:spcPts val="0"/>
              </a:spcAft>
              <a:buClr>
                <a:srgbClr val="000000"/>
              </a:buClr>
              <a:buSzPct val="100000"/>
              <a:buChar char="•"/>
            </a:pPr>
            <a:r>
              <a:rPr b="0" i="0" lang="hu-HU" u="none" strike="noStrike">
                <a:solidFill>
                  <a:srgbClr val="000000"/>
                </a:solidFill>
                <a:latin typeface="Arial"/>
                <a:ea typeface="Arial"/>
                <a:cs typeface="Arial"/>
                <a:sym typeface="Arial"/>
              </a:rPr>
              <a:t>Suprotnost dehumanizaciji je empatija. Dehumanizaciju možemo spriječiti, na primjer, podsticanjem empatije prema drugima.</a:t>
            </a:r>
            <a:endParaRPr>
              <a:solidFill>
                <a:srgbClr val="000000"/>
              </a:solidFill>
              <a:latin typeface="Arial"/>
              <a:ea typeface="Arial"/>
              <a:cs typeface="Arial"/>
              <a:sym typeface="Arial"/>
            </a:endParaRPr>
          </a:p>
          <a:p>
            <a:pPr indent="-188595"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Doživljavanjem</a:t>
            </a:r>
            <a:r>
              <a:rPr b="0" i="0" lang="hu-HU" u="none" strike="noStrike">
                <a:solidFill>
                  <a:srgbClr val="000000"/>
                </a:solidFill>
                <a:latin typeface="Arial"/>
                <a:ea typeface="Arial"/>
                <a:cs typeface="Arial"/>
                <a:sym typeface="Arial"/>
              </a:rPr>
              <a:t> osob</a:t>
            </a:r>
            <a:r>
              <a:rPr lang="hu-HU">
                <a:solidFill>
                  <a:srgbClr val="000000"/>
                </a:solidFill>
                <a:latin typeface="Arial"/>
                <a:ea typeface="Arial"/>
                <a:cs typeface="Arial"/>
                <a:sym typeface="Arial"/>
              </a:rPr>
              <a:t>e</a:t>
            </a:r>
            <a:r>
              <a:rPr b="0" i="0" lang="hu-HU" u="none" strike="noStrike">
                <a:solidFill>
                  <a:srgbClr val="000000"/>
                </a:solidFill>
                <a:latin typeface="Arial"/>
                <a:ea typeface="Arial"/>
                <a:cs typeface="Arial"/>
                <a:sym typeface="Arial"/>
              </a:rPr>
              <a:t> kao ljudskog bić</a:t>
            </a:r>
            <a:r>
              <a:rPr lang="hu-HU">
                <a:solidFill>
                  <a:srgbClr val="000000"/>
                </a:solidFill>
                <a:latin typeface="Arial"/>
                <a:ea typeface="Arial"/>
                <a:cs typeface="Arial"/>
                <a:sym typeface="Arial"/>
              </a:rPr>
              <a:t>a</a:t>
            </a:r>
            <a:r>
              <a:rPr b="0" i="0" lang="hu-HU" u="none" strike="noStrike">
                <a:solidFill>
                  <a:srgbClr val="000000"/>
                </a:solidFill>
                <a:latin typeface="Arial"/>
                <a:ea typeface="Arial"/>
                <a:cs typeface="Arial"/>
                <a:sym typeface="Arial"/>
              </a:rPr>
              <a:t> sa njegovom/njezinom </a:t>
            </a:r>
            <a:r>
              <a:rPr lang="hu-HU">
                <a:solidFill>
                  <a:srgbClr val="000000"/>
                </a:solidFill>
                <a:latin typeface="Arial"/>
                <a:ea typeface="Arial"/>
                <a:cs typeface="Arial"/>
                <a:sym typeface="Arial"/>
              </a:rPr>
              <a:t>ličnom</a:t>
            </a:r>
            <a:r>
              <a:rPr b="0" i="0" lang="hu-HU" u="none" strike="noStrike">
                <a:solidFill>
                  <a:srgbClr val="000000"/>
                </a:solidFill>
                <a:latin typeface="Arial"/>
                <a:ea typeface="Arial"/>
                <a:cs typeface="Arial"/>
                <a:sym typeface="Arial"/>
              </a:rPr>
              <a:t> pričom, lako je stvoriti vezu i razviti osjećaj empatije.</a:t>
            </a:r>
            <a:endParaRPr>
              <a:solidFill>
                <a:srgbClr val="000000"/>
              </a:solidFill>
              <a:latin typeface="Arial"/>
              <a:ea typeface="Arial"/>
              <a:cs typeface="Arial"/>
              <a:sym typeface="Arial"/>
            </a:endParaRPr>
          </a:p>
          <a:p>
            <a:pPr indent="-64135" lvl="0" marL="228600" rtl="0" algn="l">
              <a:lnSpc>
                <a:spcPct val="90000"/>
              </a:lnSpc>
              <a:spcBef>
                <a:spcPts val="1000"/>
              </a:spcBef>
              <a:spcAft>
                <a:spcPts val="0"/>
              </a:spcAft>
              <a:buClr>
                <a:schemeClr val="dk1"/>
              </a:buClr>
              <a:buSzPct val="100000"/>
              <a:buNone/>
            </a:pPr>
            <a:r>
              <a:t/>
            </a:r>
            <a:endParaRPr>
              <a:solidFill>
                <a:srgbClr val="000000"/>
              </a:solidFill>
              <a:latin typeface="Arial"/>
              <a:ea typeface="Arial"/>
              <a:cs typeface="Arial"/>
              <a:sym typeface="Arial"/>
            </a:endParaRPr>
          </a:p>
          <a:p>
            <a:pPr indent="-64135" lvl="0" marL="228600" rtl="0" algn="l">
              <a:lnSpc>
                <a:spcPct val="90000"/>
              </a:lnSpc>
              <a:spcBef>
                <a:spcPts val="1000"/>
              </a:spcBef>
              <a:spcAft>
                <a:spcPts val="0"/>
              </a:spcAft>
              <a:buClr>
                <a:schemeClr val="dk1"/>
              </a:buClr>
              <a:buSzPct val="100000"/>
              <a:buNone/>
            </a:pPr>
            <a:r>
              <a:t/>
            </a:r>
            <a:endParaRPr/>
          </a:p>
        </p:txBody>
      </p:sp>
      <p:sp>
        <p:nvSpPr>
          <p:cNvPr id="460" name="Google Shape;460;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4" name="Shape 464"/>
        <p:cNvGrpSpPr/>
        <p:nvPr/>
      </p:nvGrpSpPr>
      <p:grpSpPr>
        <a:xfrm>
          <a:off x="0" y="0"/>
          <a:ext cx="0" cy="0"/>
          <a:chOff x="0" y="0"/>
          <a:chExt cx="0" cy="0"/>
        </a:xfrm>
      </p:grpSpPr>
      <p:sp>
        <p:nvSpPr>
          <p:cNvPr id="465" name="Google Shape;465;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66" name="Google Shape;466;p29"/>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67" name="Google Shape;467;p29"/>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68" name="Google Shape;468;p29"/>
          <p:cNvSpPr txBox="1"/>
          <p:nvPr>
            <p:ph type="ctrTitle"/>
          </p:nvPr>
        </p:nvSpPr>
        <p:spPr>
          <a:xfrm>
            <a:off x="1344617" y="165619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hu-HU" sz="4800"/>
            </a:br>
            <a:br>
              <a:rPr lang="hu-HU" sz="4800"/>
            </a:br>
            <a:br>
              <a:rPr lang="hu-HU" sz="4800"/>
            </a:br>
            <a:r>
              <a:rPr lang="hu-HU" sz="4800"/>
              <a:t>4. Zašto se ljudi radikaliziraju?</a:t>
            </a:r>
            <a:br>
              <a:rPr lang="hu-HU" sz="4800"/>
            </a:br>
            <a:r>
              <a:rPr lang="hu-HU" sz="4800"/>
              <a:t> </a:t>
            </a:r>
            <a:br>
              <a:rPr lang="hu-HU" sz="4800"/>
            </a:br>
            <a:br>
              <a:rPr lang="hu-HU" sz="4800"/>
            </a:br>
            <a:br>
              <a:rPr lang="hu-HU" sz="4800"/>
            </a:br>
            <a:endParaRPr sz="4800"/>
          </a:p>
        </p:txBody>
      </p:sp>
      <p:pic>
        <p:nvPicPr>
          <p:cNvPr id="469" name="Google Shape;469;p29"/>
          <p:cNvPicPr preferRelativeResize="0"/>
          <p:nvPr/>
        </p:nvPicPr>
        <p:blipFill rotWithShape="1">
          <a:blip r:embed="rId3">
            <a:alphaModFix/>
          </a:blip>
          <a:srcRect b="0" l="0" r="0" t="0"/>
          <a:stretch/>
        </p:blipFill>
        <p:spPr>
          <a:xfrm>
            <a:off x="4604597" y="3068056"/>
            <a:ext cx="2711450" cy="27114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30"/>
          <p:cNvSpPr txBox="1"/>
          <p:nvPr>
            <p:ph type="title"/>
          </p:nvPr>
        </p:nvSpPr>
        <p:spPr>
          <a:xfrm>
            <a:off x="1349829" y="191166"/>
            <a:ext cx="10515600" cy="90829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hu-HU" sz="3600"/>
              <a:t>K</a:t>
            </a:r>
            <a:r>
              <a:rPr lang="hu-HU" sz="3600"/>
              <a:t>o je u opasnosti od radikalizacije?</a:t>
            </a:r>
            <a:br>
              <a:rPr lang="hu-HU" sz="3600"/>
            </a:br>
            <a:r>
              <a:rPr b="1" lang="hu-HU"/>
              <a:t>Push i pull faktori radikalizacije</a:t>
            </a:r>
            <a:endParaRPr b="1" sz="3600"/>
          </a:p>
        </p:txBody>
      </p:sp>
      <p:sp>
        <p:nvSpPr>
          <p:cNvPr id="475" name="Google Shape;475;p30"/>
          <p:cNvSpPr txBox="1"/>
          <p:nvPr>
            <p:ph idx="1" type="body"/>
          </p:nvPr>
        </p:nvSpPr>
        <p:spPr>
          <a:xfrm>
            <a:off x="952960" y="1240986"/>
            <a:ext cx="4658472" cy="418190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b="1" lang="hu-HU" u="sng"/>
              <a:t>PUSH FAKTORI:</a:t>
            </a:r>
            <a:endParaRPr/>
          </a:p>
          <a:p>
            <a:pPr indent="0" lvl="0" marL="0" rtl="0" algn="ctr">
              <a:lnSpc>
                <a:spcPct val="90000"/>
              </a:lnSpc>
              <a:spcBef>
                <a:spcPts val="1000"/>
              </a:spcBef>
              <a:spcAft>
                <a:spcPts val="0"/>
              </a:spcAft>
              <a:buClr>
                <a:schemeClr val="lt1"/>
              </a:buClr>
              <a:buSzPts val="3200"/>
              <a:buNone/>
            </a:pPr>
            <a:r>
              <a:rPr b="1" lang="hu-HU" sz="3200" cap="small">
                <a:solidFill>
                  <a:schemeClr val="lt1"/>
                </a:solidFill>
                <a:highlight>
                  <a:srgbClr val="0000FF"/>
                </a:highlight>
              </a:rPr>
              <a:t>RANJIVOSTI </a:t>
            </a:r>
            <a:endParaRPr/>
          </a:p>
          <a:p>
            <a:pPr indent="0" lvl="0" marL="0" rtl="0" algn="ctr">
              <a:lnSpc>
                <a:spcPct val="90000"/>
              </a:lnSpc>
              <a:spcBef>
                <a:spcPts val="0"/>
              </a:spcBef>
              <a:spcAft>
                <a:spcPts val="0"/>
              </a:spcAft>
              <a:buClr>
                <a:schemeClr val="dk1"/>
              </a:buClr>
              <a:buSzPts val="2400"/>
              <a:buNone/>
            </a:pPr>
            <a:r>
              <a:rPr lang="hu-HU" sz="2400"/>
              <a:t>osiguravaju kognitivno otvaranje.</a:t>
            </a:r>
            <a:endParaRPr/>
          </a:p>
          <a:p>
            <a:pPr indent="0" lvl="0" marL="0" rtl="0" algn="ctr">
              <a:lnSpc>
                <a:spcPct val="90000"/>
              </a:lnSpc>
              <a:spcBef>
                <a:spcPts val="0"/>
              </a:spcBef>
              <a:spcAft>
                <a:spcPts val="0"/>
              </a:spcAft>
              <a:buClr>
                <a:srgbClr val="FFFF00"/>
              </a:buClr>
              <a:buSzPts val="2400"/>
              <a:buNone/>
            </a:pPr>
            <a:r>
              <a:rPr b="1" lang="hu-HU" sz="2400">
                <a:solidFill>
                  <a:srgbClr val="FFFF00"/>
                </a:solidFill>
                <a:highlight>
                  <a:srgbClr val="0000FF"/>
                </a:highlight>
              </a:rPr>
              <a:t>Ranjivosti mogu biti višetruke i nisu specifične za radikalizaciju.   </a:t>
            </a:r>
            <a:endParaRPr b="1">
              <a:solidFill>
                <a:srgbClr val="FFFF00"/>
              </a:solidFill>
              <a:highlight>
                <a:srgbClr val="0000FF"/>
              </a:highlight>
            </a:endParaRPr>
          </a:p>
        </p:txBody>
      </p:sp>
      <p:sp>
        <p:nvSpPr>
          <p:cNvPr id="476" name="Google Shape;476;p30"/>
          <p:cNvSpPr/>
          <p:nvPr/>
        </p:nvSpPr>
        <p:spPr>
          <a:xfrm>
            <a:off x="2659521" y="3539922"/>
            <a:ext cx="2885704" cy="2671948"/>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0" i="0" lang="hu-HU" sz="3900" u="none" cap="none" strike="noStrike">
                <a:solidFill>
                  <a:srgbClr val="FFFFFF"/>
                </a:solidFill>
                <a:latin typeface="Calibri"/>
                <a:ea typeface="Calibri"/>
                <a:cs typeface="Calibri"/>
                <a:sym typeface="Calibri"/>
              </a:rPr>
              <a:t>POTREBE</a:t>
            </a:r>
            <a:endParaRPr b="0" i="0" sz="3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4400"/>
              <a:buFont typeface="Calibri"/>
              <a:buNone/>
            </a:pPr>
            <a:r>
              <a:t/>
            </a:r>
            <a:endParaRPr b="0" i="0" sz="4400" u="none" cap="none" strike="noStrike">
              <a:solidFill>
                <a:srgbClr val="FFFFFF"/>
              </a:solidFill>
              <a:latin typeface="Calibri"/>
              <a:ea typeface="Calibri"/>
              <a:cs typeface="Calibri"/>
              <a:sym typeface="Calibri"/>
            </a:endParaRPr>
          </a:p>
        </p:txBody>
      </p:sp>
      <p:pic>
        <p:nvPicPr>
          <p:cNvPr id="477" name="Google Shape;477;p30"/>
          <p:cNvPicPr preferRelativeResize="0"/>
          <p:nvPr/>
        </p:nvPicPr>
        <p:blipFill rotWithShape="1">
          <a:blip r:embed="rId3">
            <a:alphaModFix/>
          </a:blip>
          <a:srcRect b="0" l="0" r="0" t="0"/>
          <a:stretch/>
        </p:blipFill>
        <p:spPr>
          <a:xfrm>
            <a:off x="5611432" y="3681444"/>
            <a:ext cx="2524273" cy="2037089"/>
          </a:xfrm>
          <a:prstGeom prst="rect">
            <a:avLst/>
          </a:prstGeom>
          <a:noFill/>
          <a:ln>
            <a:noFill/>
          </a:ln>
        </p:spPr>
      </p:pic>
      <p:pic>
        <p:nvPicPr>
          <p:cNvPr id="478" name="Google Shape;478;p30"/>
          <p:cNvPicPr preferRelativeResize="0"/>
          <p:nvPr/>
        </p:nvPicPr>
        <p:blipFill rotWithShape="1">
          <a:blip r:embed="rId4">
            <a:alphaModFix/>
          </a:blip>
          <a:srcRect b="0" l="0" r="0" t="0"/>
          <a:stretch/>
        </p:blipFill>
        <p:spPr>
          <a:xfrm>
            <a:off x="86735" y="3952545"/>
            <a:ext cx="2576326" cy="1831212"/>
          </a:xfrm>
          <a:prstGeom prst="rect">
            <a:avLst/>
          </a:prstGeom>
          <a:noFill/>
          <a:ln>
            <a:noFill/>
          </a:ln>
        </p:spPr>
      </p:pic>
      <p:sp>
        <p:nvSpPr>
          <p:cNvPr id="479" name="Google Shape;479;p30"/>
          <p:cNvSpPr/>
          <p:nvPr/>
        </p:nvSpPr>
        <p:spPr>
          <a:xfrm>
            <a:off x="9198417" y="4238597"/>
            <a:ext cx="545827" cy="355650"/>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0" name="Google Shape;480;p30"/>
          <p:cNvSpPr/>
          <p:nvPr/>
        </p:nvSpPr>
        <p:spPr>
          <a:xfrm rot="10800000">
            <a:off x="9954618" y="4255497"/>
            <a:ext cx="545828" cy="380995"/>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1" name="Google Shape;481;p30"/>
          <p:cNvSpPr txBox="1"/>
          <p:nvPr/>
        </p:nvSpPr>
        <p:spPr>
          <a:xfrm>
            <a:off x="6094720" y="1240986"/>
            <a:ext cx="5335820" cy="4181908"/>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hu-HU" sz="2800" u="sng" cap="none" strike="noStrike">
                <a:solidFill>
                  <a:srgbClr val="000000"/>
                </a:solidFill>
                <a:latin typeface="Calibri"/>
                <a:ea typeface="Calibri"/>
                <a:cs typeface="Calibri"/>
                <a:sym typeface="Calibri"/>
              </a:rPr>
              <a:t>PULL FAKTORI:</a:t>
            </a:r>
            <a:endParaRPr b="0" i="0" sz="1400" u="none" cap="none" strike="noStrike">
              <a:solidFill>
                <a:srgbClr val="000000"/>
              </a:solidFill>
              <a:latin typeface="Arial"/>
              <a:ea typeface="Arial"/>
              <a:cs typeface="Arial"/>
              <a:sym typeface="Arial"/>
            </a:endParaRPr>
          </a:p>
        </p:txBody>
      </p:sp>
      <p:pic>
        <p:nvPicPr>
          <p:cNvPr id="482" name="Google Shape;482;p30"/>
          <p:cNvPicPr preferRelativeResize="0"/>
          <p:nvPr/>
        </p:nvPicPr>
        <p:blipFill rotWithShape="1">
          <a:blip r:embed="rId5">
            <a:alphaModFix/>
          </a:blip>
          <a:srcRect b="0" l="0" r="0" t="0"/>
          <a:stretch/>
        </p:blipFill>
        <p:spPr>
          <a:xfrm>
            <a:off x="3550031" y="4875896"/>
            <a:ext cx="1068284" cy="1068284"/>
          </a:xfrm>
          <a:prstGeom prst="rect">
            <a:avLst/>
          </a:prstGeom>
          <a:noFill/>
          <a:ln>
            <a:noFill/>
          </a:ln>
        </p:spPr>
      </p:pic>
      <p:sp>
        <p:nvSpPr>
          <p:cNvPr id="483" name="Google Shape;483;p30"/>
          <p:cNvSpPr/>
          <p:nvPr/>
        </p:nvSpPr>
        <p:spPr>
          <a:xfrm>
            <a:off x="8354300" y="1583750"/>
            <a:ext cx="3837600" cy="2672100"/>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Calibri"/>
              <a:buNone/>
            </a:pPr>
            <a:r>
              <a:rPr b="1" i="0" lang="hu-HU" sz="2800" u="none" cap="none" strike="noStrike">
                <a:solidFill>
                  <a:srgbClr val="000000"/>
                </a:solidFill>
                <a:latin typeface="Calibri"/>
                <a:ea typeface="Calibri"/>
                <a:cs typeface="Calibri"/>
                <a:sym typeface="Calibri"/>
              </a:rPr>
              <a:t>Indoktrinacija u</a:t>
            </a:r>
            <a:endParaRPr b="1"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Calibri"/>
              <a:buNone/>
            </a:pPr>
            <a:r>
              <a:rPr b="1" i="0" lang="hu-HU" sz="2400" u="none" cap="none" strike="noStrike">
                <a:solidFill>
                  <a:srgbClr val="000000"/>
                </a:solidFill>
                <a:latin typeface="Calibri"/>
                <a:ea typeface="Calibri"/>
                <a:cs typeface="Calibri"/>
                <a:sym typeface="Calibri"/>
              </a:rPr>
              <a:t>NASIL</a:t>
            </a:r>
            <a:r>
              <a:rPr b="1" lang="hu-HU" sz="2400">
                <a:latin typeface="Calibri"/>
                <a:ea typeface="Calibri"/>
                <a:cs typeface="Calibri"/>
                <a:sym typeface="Calibri"/>
              </a:rPr>
              <a:t>NU</a:t>
            </a:r>
            <a:r>
              <a:rPr b="1" i="0" lang="hu-HU" sz="2400" u="none" cap="none" strike="noStrike">
                <a:solidFill>
                  <a:srgbClr val="000000"/>
                </a:solidFill>
                <a:latin typeface="Calibri"/>
                <a:ea typeface="Calibri"/>
                <a:cs typeface="Calibri"/>
                <a:sym typeface="Calibri"/>
              </a:rPr>
              <a:t> EKTREMISTIČKU IDEOLOGIJU I PROPAGANDU </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KOGNITIVNI ANGAŽMAN / STAVOVI</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Putem samoradikalizacije ili </a:t>
            </a:r>
            <a:r>
              <a:rPr lang="hu-HU" sz="2000">
                <a:latin typeface="Calibri"/>
                <a:ea typeface="Calibri"/>
                <a:cs typeface="Calibri"/>
                <a:sym typeface="Calibri"/>
              </a:rPr>
              <a:t>regrutovanja</a:t>
            </a:r>
            <a:r>
              <a:rPr b="0" i="0" lang="hu-HU" sz="2000" u="none" cap="none" strike="noStrike">
                <a:solidFill>
                  <a:srgbClr val="000000"/>
                </a:solidFill>
                <a:latin typeface="Calibri"/>
                <a:ea typeface="Calibri"/>
                <a:cs typeface="Calibri"/>
                <a:sym typeface="Calibri"/>
              </a:rPr>
              <a:t> offline or online</a:t>
            </a:r>
            <a:endParaRPr b="0" i="0" sz="1400" u="none" cap="none" strike="noStrike">
              <a:solidFill>
                <a:srgbClr val="000000"/>
              </a:solidFill>
              <a:latin typeface="Arial"/>
              <a:ea typeface="Arial"/>
              <a:cs typeface="Arial"/>
              <a:sym typeface="Arial"/>
            </a:endParaRPr>
          </a:p>
        </p:txBody>
      </p:sp>
      <p:sp>
        <p:nvSpPr>
          <p:cNvPr id="484" name="Google Shape;484;p30"/>
          <p:cNvSpPr/>
          <p:nvPr/>
        </p:nvSpPr>
        <p:spPr>
          <a:xfrm>
            <a:off x="8159950" y="4636500"/>
            <a:ext cx="4032000" cy="2488200"/>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000"/>
              <a:buFont typeface="Calibri"/>
              <a:buNone/>
            </a:pPr>
            <a:r>
              <a:t/>
            </a:r>
            <a:endParaRPr b="1" i="0" sz="2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Calibri"/>
              <a:buNone/>
            </a:pPr>
            <a:r>
              <a:rPr b="1" i="0" lang="hu-HU" sz="2000" u="none" cap="none" strike="noStrike">
                <a:solidFill>
                  <a:srgbClr val="000000"/>
                </a:solidFill>
                <a:latin typeface="Calibri"/>
                <a:ea typeface="Calibri"/>
                <a:cs typeface="Calibri"/>
                <a:sym typeface="Calibri"/>
              </a:rPr>
              <a:t>Pridruživanje/</a:t>
            </a:r>
            <a:r>
              <a:rPr b="1" lang="hu-HU" sz="2000">
                <a:latin typeface="Calibri"/>
                <a:ea typeface="Calibri"/>
                <a:cs typeface="Calibri"/>
                <a:sym typeface="Calibri"/>
              </a:rPr>
              <a:t>regrutovanje</a:t>
            </a:r>
            <a:r>
              <a:rPr b="1" i="0" lang="hu-HU" sz="2000" u="none" cap="none" strike="noStrike">
                <a:solidFill>
                  <a:srgbClr val="000000"/>
                </a:solidFill>
                <a:latin typeface="Calibri"/>
                <a:ea typeface="Calibri"/>
                <a:cs typeface="Calibri"/>
                <a:sym typeface="Calibri"/>
              </a:rPr>
              <a:t> u</a:t>
            </a:r>
            <a:endParaRPr b="1"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Calibri"/>
              <a:buNone/>
            </a:pPr>
            <a:r>
              <a:rPr b="1" i="0" lang="hu-HU" sz="2800" u="none" cap="none" strike="noStrike">
                <a:solidFill>
                  <a:srgbClr val="000000"/>
                </a:solidFill>
                <a:latin typeface="Calibri"/>
                <a:ea typeface="Calibri"/>
                <a:cs typeface="Calibri"/>
                <a:sym typeface="Calibri"/>
              </a:rPr>
              <a:t>NASILNE EKSTREMISITČKE SKUPINE: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Calibri"/>
              <a:buNone/>
            </a:pPr>
            <a:r>
              <a:rPr b="0" i="0" lang="hu-HU" sz="2400" u="none" cap="none" strike="noStrike">
                <a:solidFill>
                  <a:srgbClr val="000000"/>
                </a:solidFill>
                <a:latin typeface="Calibri"/>
                <a:ea typeface="Calibri"/>
                <a:cs typeface="Calibri"/>
                <a:sym typeface="Calibri"/>
              </a:rPr>
              <a:t>SOCIJALNI ANGAŽMAN i GRUPNA DINAMIKA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Calibri"/>
              <a:buNone/>
            </a:pPr>
            <a:r>
              <a:rPr b="0" i="0" lang="hu-HU" sz="1600" u="none" cap="none" strike="noStrike">
                <a:solidFill>
                  <a:srgbClr val="000000"/>
                </a:solidFill>
                <a:latin typeface="Calibri"/>
                <a:ea typeface="Calibri"/>
                <a:cs typeface="Calibri"/>
                <a:sym typeface="Calibri"/>
              </a:rPr>
              <a:t>Offline i/ili online.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Calibri"/>
              <a:buNone/>
            </a:pPr>
            <a:r>
              <a:rPr b="0" i="0" lang="hu-HU" sz="1600" u="none" cap="none" strike="noStrike">
                <a:solidFill>
                  <a:srgbClr val="000000"/>
                </a:solidFill>
                <a:latin typeface="Calibri"/>
                <a:ea typeface="Calibri"/>
                <a:cs typeface="Calibri"/>
                <a:sym typeface="Calibri"/>
              </a:rPr>
              <a:t>Istovremeno, prije, ili nakon  indoktrinacije</a:t>
            </a:r>
            <a:endParaRPr b="0" i="0" sz="1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5" name="Google Shape;485;p30"/>
          <p:cNvSpPr txBox="1"/>
          <p:nvPr>
            <p:ph idx="12" type="sldNum"/>
          </p:nvPr>
        </p:nvSpPr>
        <p:spPr>
          <a:xfrm>
            <a:off x="9034325" y="4155725"/>
            <a:ext cx="2743200" cy="5214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4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31"/>
          <p:cNvSpPr txBox="1"/>
          <p:nvPr>
            <p:ph idx="1" type="body"/>
          </p:nvPr>
        </p:nvSpPr>
        <p:spPr>
          <a:xfrm rot="-5400000">
            <a:off x="-2391871" y="2997205"/>
            <a:ext cx="6145450" cy="54805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hu-HU" sz="2000"/>
              <a:t>International Center for the Study of Radicalisation (ICSR)</a:t>
            </a:r>
            <a:endParaRPr/>
          </a:p>
        </p:txBody>
      </p:sp>
      <p:pic>
        <p:nvPicPr>
          <p:cNvPr id="491" name="Google Shape;491;p31"/>
          <p:cNvPicPr preferRelativeResize="0"/>
          <p:nvPr/>
        </p:nvPicPr>
        <p:blipFill rotWithShape="1">
          <a:blip r:embed="rId3">
            <a:alphaModFix/>
          </a:blip>
          <a:srcRect b="0" l="0" r="0" t="0"/>
          <a:stretch/>
        </p:blipFill>
        <p:spPr>
          <a:xfrm>
            <a:off x="1096011" y="0"/>
            <a:ext cx="9839786" cy="6964382"/>
          </a:xfrm>
          <a:prstGeom prst="rect">
            <a:avLst/>
          </a:prstGeom>
          <a:noFill/>
          <a:ln>
            <a:noFill/>
          </a:ln>
        </p:spPr>
      </p:pic>
      <p:sp>
        <p:nvSpPr>
          <p:cNvPr id="492" name="Google Shape;49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
        <p:nvSpPr>
          <p:cNvPr id="493" name="Google Shape;493;p31"/>
          <p:cNvSpPr txBox="1"/>
          <p:nvPr/>
        </p:nvSpPr>
        <p:spPr>
          <a:xfrm>
            <a:off x="1652100" y="324775"/>
            <a:ext cx="8887800" cy="1031400"/>
          </a:xfrm>
          <a:prstGeom prst="rect">
            <a:avLst/>
          </a:prstGeom>
          <a:solidFill>
            <a:srgbClr val="C0C0C0"/>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900"/>
              <a:buFont typeface="Arial"/>
              <a:buNone/>
            </a:pPr>
            <a:r>
              <a:rPr b="1" i="0" lang="hu-HU" sz="3900" u="none" cap="none" strike="noStrike">
                <a:solidFill>
                  <a:srgbClr val="980000"/>
                </a:solidFill>
                <a:latin typeface="Calibri"/>
                <a:ea typeface="Calibri"/>
                <a:cs typeface="Calibri"/>
                <a:sym typeface="Calibri"/>
              </a:rPr>
              <a:t>ŠT</a:t>
            </a:r>
            <a:r>
              <a:rPr b="1" lang="hu-HU" sz="3900">
                <a:solidFill>
                  <a:srgbClr val="980000"/>
                </a:solidFill>
                <a:latin typeface="Calibri"/>
                <a:ea typeface="Calibri"/>
                <a:cs typeface="Calibri"/>
                <a:sym typeface="Calibri"/>
              </a:rPr>
              <a:t>A</a:t>
            </a:r>
            <a:r>
              <a:rPr b="1" i="0" lang="hu-HU" sz="3900" u="none" cap="none" strike="noStrike">
                <a:solidFill>
                  <a:srgbClr val="980000"/>
                </a:solidFill>
                <a:latin typeface="Calibri"/>
                <a:ea typeface="Calibri"/>
                <a:cs typeface="Calibri"/>
                <a:sym typeface="Calibri"/>
              </a:rPr>
              <a:t> POKREĆE NASILNU RADIKALIZACIJU?</a:t>
            </a:r>
            <a:endParaRPr b="1" i="0" sz="3900" u="none" cap="none" strike="noStrike">
              <a:solidFill>
                <a:srgbClr val="98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hu-HU" sz="1600" u="none" cap="none" strike="noStrike">
                <a:solidFill>
                  <a:srgbClr val="000000"/>
                </a:solidFill>
                <a:latin typeface="Calibri"/>
                <a:ea typeface="Calibri"/>
                <a:cs typeface="Calibri"/>
                <a:sym typeface="Calibri"/>
              </a:rPr>
              <a:t>                                                                                                                 </a:t>
            </a:r>
            <a:r>
              <a:rPr b="0" i="0" lang="hu-HU" sz="1600" u="none" cap="none" strike="noStrike">
                <a:solidFill>
                  <a:srgbClr val="0B5394"/>
                </a:solidFill>
                <a:latin typeface="Calibri"/>
                <a:ea typeface="Calibri"/>
                <a:cs typeface="Calibri"/>
                <a:sym typeface="Calibri"/>
              </a:rPr>
              <a:t>     </a:t>
            </a:r>
            <a:r>
              <a:rPr b="1" i="0" lang="hu-HU" sz="1600" u="none" cap="none" strike="noStrike">
                <a:solidFill>
                  <a:srgbClr val="0B5394"/>
                </a:solidFill>
                <a:latin typeface="Calibri"/>
                <a:ea typeface="Calibri"/>
                <a:cs typeface="Calibri"/>
                <a:sym typeface="Calibri"/>
              </a:rPr>
              <a:t> Sažetak stručne literature</a:t>
            </a:r>
            <a:endParaRPr b="1" i="0" sz="1600" u="none" cap="none" strike="noStrike">
              <a:solidFill>
                <a:srgbClr val="0B5394"/>
              </a:solidFill>
              <a:latin typeface="Calibri"/>
              <a:ea typeface="Calibri"/>
              <a:cs typeface="Calibri"/>
              <a:sym typeface="Calibri"/>
            </a:endParaRPr>
          </a:p>
        </p:txBody>
      </p:sp>
      <p:sp>
        <p:nvSpPr>
          <p:cNvPr id="494" name="Google Shape;494;p31"/>
          <p:cNvSpPr txBox="1"/>
          <p:nvPr/>
        </p:nvSpPr>
        <p:spPr>
          <a:xfrm>
            <a:off x="7817825" y="1470200"/>
            <a:ext cx="2609700" cy="3294000"/>
          </a:xfrm>
          <a:prstGeom prst="rect">
            <a:avLst/>
          </a:prstGeom>
          <a:solidFill>
            <a:srgbClr val="CC4125"/>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hu-HU" sz="2000" u="none" cap="none" strike="noStrike">
                <a:solidFill>
                  <a:srgbClr val="FFFFFF"/>
                </a:solidFill>
                <a:latin typeface="Calibri"/>
                <a:ea typeface="Calibri"/>
                <a:cs typeface="Calibri"/>
                <a:sym typeface="Calibri"/>
              </a:rPr>
              <a:t>Ključne t</a:t>
            </a:r>
            <a:r>
              <a:rPr b="1" lang="hu-HU" sz="2000">
                <a:solidFill>
                  <a:srgbClr val="FFFFFF"/>
                </a:solidFill>
                <a:latin typeface="Calibri"/>
                <a:ea typeface="Calibri"/>
                <a:cs typeface="Calibri"/>
                <a:sym typeface="Calibri"/>
              </a:rPr>
              <a:t>a</a:t>
            </a:r>
            <a:r>
              <a:rPr b="1" i="0" lang="hu-HU" sz="2000" u="none" cap="none" strike="noStrike">
                <a:solidFill>
                  <a:srgbClr val="FFFFFF"/>
                </a:solidFill>
                <a:latin typeface="Calibri"/>
                <a:ea typeface="Calibri"/>
                <a:cs typeface="Calibri"/>
                <a:sym typeface="Calibri"/>
              </a:rPr>
              <a:t>čke</a:t>
            </a:r>
            <a:endParaRPr b="1" i="0" sz="2000" u="none" cap="none" strike="noStrike">
              <a:solidFill>
                <a:srgbClr val="FFFFFF"/>
              </a:solidFill>
              <a:latin typeface="Calibri"/>
              <a:ea typeface="Calibri"/>
              <a:cs typeface="Calibri"/>
              <a:sym typeface="Calibri"/>
            </a:endParaRPr>
          </a:p>
          <a:p>
            <a:pPr indent="-317500" lvl="0" marL="457200" marR="0" rtl="0" algn="l">
              <a:lnSpc>
                <a:spcPct val="100000"/>
              </a:lnSpc>
              <a:spcBef>
                <a:spcPts val="0"/>
              </a:spcBef>
              <a:spcAft>
                <a:spcPts val="0"/>
              </a:spcAft>
              <a:buClr>
                <a:srgbClr val="FFFFFF"/>
              </a:buClr>
              <a:buSzPts val="1400"/>
              <a:buFont typeface="Calibri"/>
              <a:buChar char="●"/>
            </a:pPr>
            <a:r>
              <a:rPr b="0" i="0" lang="hu-HU" sz="1400" u="none" cap="none" strike="noStrike">
                <a:solidFill>
                  <a:srgbClr val="FFFFFF"/>
                </a:solidFill>
                <a:latin typeface="Calibri"/>
                <a:ea typeface="Calibri"/>
                <a:cs typeface="Calibri"/>
                <a:sym typeface="Calibri"/>
              </a:rPr>
              <a:t>Radikalizacija je proces</a:t>
            </a:r>
            <a:endParaRPr b="0" i="0" sz="1400" u="none" cap="none" strike="noStrike">
              <a:solidFill>
                <a:srgbClr val="FFFFFF"/>
              </a:solidFill>
              <a:latin typeface="Calibri"/>
              <a:ea typeface="Calibri"/>
              <a:cs typeface="Calibri"/>
              <a:sym typeface="Calibri"/>
            </a:endParaRPr>
          </a:p>
          <a:p>
            <a:pPr indent="-317500" lvl="0" marL="457200" marR="0" rtl="0" algn="l">
              <a:lnSpc>
                <a:spcPct val="100000"/>
              </a:lnSpc>
              <a:spcBef>
                <a:spcPts val="0"/>
              </a:spcBef>
              <a:spcAft>
                <a:spcPts val="0"/>
              </a:spcAft>
              <a:buClr>
                <a:srgbClr val="FFFFFF"/>
              </a:buClr>
              <a:buSzPts val="1400"/>
              <a:buFont typeface="Calibri"/>
              <a:buChar char="●"/>
            </a:pPr>
            <a:r>
              <a:rPr b="0" i="0" lang="hu-HU" sz="1400" u="none" cap="none" strike="noStrike">
                <a:solidFill>
                  <a:srgbClr val="FFFFFF"/>
                </a:solidFill>
                <a:latin typeface="Calibri"/>
                <a:ea typeface="Calibri"/>
                <a:cs typeface="Calibri"/>
                <a:sym typeface="Calibri"/>
              </a:rPr>
              <a:t>Ne postoji jedan pokretač,</a:t>
            </a:r>
            <a:endParaRPr b="0" i="0" sz="1400" u="none" cap="none" strike="noStrike">
              <a:solidFill>
                <a:srgbClr val="FFFFFF"/>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400"/>
              <a:buFont typeface="Arial"/>
              <a:buNone/>
            </a:pPr>
            <a:r>
              <a:rPr lang="hu-HU">
                <a:solidFill>
                  <a:srgbClr val="FFFFFF"/>
                </a:solidFill>
                <a:latin typeface="Calibri"/>
                <a:ea typeface="Calibri"/>
                <a:cs typeface="Calibri"/>
                <a:sym typeface="Calibri"/>
              </a:rPr>
              <a:t>faktor</a:t>
            </a:r>
            <a:r>
              <a:rPr b="0" i="0" lang="hu-HU" sz="1400" u="none" cap="none" strike="noStrike">
                <a:solidFill>
                  <a:srgbClr val="FFFFFF"/>
                </a:solidFill>
                <a:latin typeface="Calibri"/>
                <a:ea typeface="Calibri"/>
                <a:cs typeface="Calibri"/>
                <a:sym typeface="Calibri"/>
              </a:rPr>
              <a:t> ili formula</a:t>
            </a:r>
            <a:endParaRPr b="0" i="0" sz="1400" u="none" cap="none" strike="noStrike">
              <a:solidFill>
                <a:srgbClr val="FFFFFF"/>
              </a:solidFill>
              <a:latin typeface="Calibri"/>
              <a:ea typeface="Calibri"/>
              <a:cs typeface="Calibri"/>
              <a:sym typeface="Calibri"/>
            </a:endParaRPr>
          </a:p>
          <a:p>
            <a:pPr indent="-317500" lvl="0" marL="457200" marR="0" rtl="0" algn="l">
              <a:lnSpc>
                <a:spcPct val="100000"/>
              </a:lnSpc>
              <a:spcBef>
                <a:spcPts val="0"/>
              </a:spcBef>
              <a:spcAft>
                <a:spcPts val="0"/>
              </a:spcAft>
              <a:buClr>
                <a:srgbClr val="FFFFFF"/>
              </a:buClr>
              <a:buSzPts val="1400"/>
              <a:buFont typeface="Calibri"/>
              <a:buChar char="●"/>
            </a:pPr>
            <a:r>
              <a:rPr b="0" i="0" lang="hu-HU" sz="1400" u="none" cap="none" strike="noStrike">
                <a:solidFill>
                  <a:srgbClr val="FFFFFF"/>
                </a:solidFill>
                <a:latin typeface="Calibri"/>
                <a:ea typeface="Calibri"/>
                <a:cs typeface="Calibri"/>
                <a:sym typeface="Calibri"/>
              </a:rPr>
              <a:t>Relativna važnost svakog </a:t>
            </a:r>
            <a:r>
              <a:rPr lang="hu-HU">
                <a:solidFill>
                  <a:srgbClr val="FFFFFF"/>
                </a:solidFill>
                <a:latin typeface="Calibri"/>
                <a:ea typeface="Calibri"/>
                <a:cs typeface="Calibri"/>
                <a:sym typeface="Calibri"/>
              </a:rPr>
              <a:t>faktora</a:t>
            </a:r>
            <a:r>
              <a:rPr b="0" i="0" lang="hu-HU" sz="1400" u="none" cap="none" strike="noStrike">
                <a:solidFill>
                  <a:srgbClr val="FFFFFF"/>
                </a:solidFill>
                <a:latin typeface="Calibri"/>
                <a:ea typeface="Calibri"/>
                <a:cs typeface="Calibri"/>
                <a:sym typeface="Calibri"/>
              </a:rPr>
              <a:t> razlikuje se ovisno o kontekstu i pojedincu</a:t>
            </a:r>
            <a:endParaRPr b="0" i="0" sz="1400" u="none" cap="none" strike="noStrike">
              <a:solidFill>
                <a:srgbClr val="FFFFFF"/>
              </a:solidFill>
              <a:latin typeface="Calibri"/>
              <a:ea typeface="Calibri"/>
              <a:cs typeface="Calibri"/>
              <a:sym typeface="Calibri"/>
            </a:endParaRPr>
          </a:p>
          <a:p>
            <a:pPr indent="-317500" lvl="0" marL="457200" marR="0" rtl="0" algn="l">
              <a:lnSpc>
                <a:spcPct val="100000"/>
              </a:lnSpc>
              <a:spcBef>
                <a:spcPts val="0"/>
              </a:spcBef>
              <a:spcAft>
                <a:spcPts val="0"/>
              </a:spcAft>
              <a:buClr>
                <a:srgbClr val="FFFFFF"/>
              </a:buClr>
              <a:buSzPts val="1400"/>
              <a:buFont typeface="Calibri"/>
              <a:buChar char="●"/>
            </a:pPr>
            <a:r>
              <a:rPr b="0" i="0" lang="hu-HU" sz="1400" u="none" cap="none" strike="noStrike">
                <a:solidFill>
                  <a:srgbClr val="FFFFFF"/>
                </a:solidFill>
                <a:latin typeface="Calibri"/>
                <a:ea typeface="Calibri"/>
                <a:cs typeface="Calibri"/>
                <a:sym typeface="Calibri"/>
              </a:rPr>
              <a:t>Za više informacija pogledajte International Center for the</a:t>
            </a:r>
            <a:endParaRPr b="0" i="0" sz="1400" u="none" cap="none" strike="noStrike">
              <a:solidFill>
                <a:srgbClr val="FFFFFF"/>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400"/>
              <a:buFont typeface="Arial"/>
              <a:buNone/>
            </a:pPr>
            <a:r>
              <a:rPr b="0" i="0" lang="hu-HU" sz="1400" u="none" cap="none" strike="noStrike">
                <a:solidFill>
                  <a:srgbClr val="FFFFFF"/>
                </a:solidFill>
                <a:latin typeface="Calibri"/>
                <a:ea typeface="Calibri"/>
                <a:cs typeface="Calibri"/>
                <a:sym typeface="Calibri"/>
              </a:rPr>
              <a:t>Study of Radicalisation (ICSR) </a:t>
            </a:r>
            <a:endParaRPr b="0" i="0" sz="1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rgbClr val="FFFFFF"/>
                </a:solidFill>
                <a:latin typeface="Calibri"/>
                <a:ea typeface="Calibri"/>
                <a:cs typeface="Calibri"/>
                <a:sym typeface="Calibri"/>
              </a:rPr>
              <a:t>www.icsr.info</a:t>
            </a:r>
            <a:endParaRPr b="0" i="0" sz="1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495" name="Google Shape;495;p31"/>
          <p:cNvSpPr txBox="1"/>
          <p:nvPr/>
        </p:nvSpPr>
        <p:spPr>
          <a:xfrm>
            <a:off x="1096000" y="2572100"/>
            <a:ext cx="2198100" cy="846600"/>
          </a:xfrm>
          <a:prstGeom prst="rect">
            <a:avLst/>
          </a:prstGeom>
          <a:solidFill>
            <a:srgbClr val="C0C0C0"/>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hu-HU" sz="2100" u="none" cap="none" strike="noStrike">
                <a:solidFill>
                  <a:srgbClr val="A61C00"/>
                </a:solidFill>
                <a:latin typeface="Calibri"/>
                <a:ea typeface="Calibri"/>
                <a:cs typeface="Calibri"/>
                <a:sym typeface="Calibri"/>
              </a:rPr>
              <a:t>                   N</a:t>
            </a:r>
            <a:r>
              <a:rPr b="1" i="0" lang="hu-HU" sz="1800" u="none" cap="none" strike="noStrike">
                <a:solidFill>
                  <a:srgbClr val="A61C00"/>
                </a:solidFill>
                <a:latin typeface="Calibri"/>
                <a:ea typeface="Calibri"/>
                <a:cs typeface="Calibri"/>
                <a:sym typeface="Calibri"/>
              </a:rPr>
              <a:t>ASILJE</a:t>
            </a:r>
            <a:endParaRPr b="1" i="0" sz="1800" u="none" cap="none" strike="noStrike">
              <a:solidFill>
                <a:srgbClr val="A61C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134F5C"/>
                </a:solidFill>
                <a:latin typeface="Calibri"/>
                <a:ea typeface="Calibri"/>
                <a:cs typeface="Calibri"/>
                <a:sym typeface="Calibri"/>
              </a:rPr>
              <a:t>                                Želja za osvetom </a:t>
            </a:r>
            <a:endParaRPr b="1" i="0" sz="1100" u="none" cap="none" strike="noStrike">
              <a:solidFill>
                <a:srgbClr val="134F5C"/>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134F5C"/>
                </a:solidFill>
                <a:latin typeface="Calibri"/>
                <a:ea typeface="Calibri"/>
                <a:cs typeface="Calibri"/>
                <a:sym typeface="Calibri"/>
              </a:rPr>
              <a:t>         ‘Brutalizacija’ i oružani sukob</a:t>
            </a:r>
            <a:endParaRPr b="1" i="0" sz="1100" u="none" cap="none" strike="noStrike">
              <a:solidFill>
                <a:srgbClr val="134F5C"/>
              </a:solidFill>
              <a:latin typeface="Calibri"/>
              <a:ea typeface="Calibri"/>
              <a:cs typeface="Calibri"/>
              <a:sym typeface="Calibri"/>
            </a:endParaRPr>
          </a:p>
        </p:txBody>
      </p:sp>
      <p:sp>
        <p:nvSpPr>
          <p:cNvPr id="496" name="Google Shape;496;p31"/>
          <p:cNvSpPr txBox="1"/>
          <p:nvPr/>
        </p:nvSpPr>
        <p:spPr>
          <a:xfrm>
            <a:off x="1264300" y="4413475"/>
            <a:ext cx="18561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497" name="Google Shape;497;p31"/>
          <p:cNvSpPr txBox="1"/>
          <p:nvPr/>
        </p:nvSpPr>
        <p:spPr>
          <a:xfrm>
            <a:off x="1652100" y="4703450"/>
            <a:ext cx="2198100" cy="738900"/>
          </a:xfrm>
          <a:prstGeom prst="rect">
            <a:avLst/>
          </a:prstGeom>
          <a:solidFill>
            <a:srgbClr val="C0C0C0"/>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980000"/>
                </a:solidFill>
                <a:latin typeface="Calibri"/>
                <a:ea typeface="Calibri"/>
                <a:cs typeface="Calibri"/>
                <a:sym typeface="Calibri"/>
              </a:rPr>
              <a:t>                              LJUDI</a:t>
            </a:r>
            <a:endParaRPr b="1" i="0" sz="1600" u="none" cap="none" strike="noStrike">
              <a:solidFill>
                <a:srgbClr val="98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0" i="0" lang="hu-HU" sz="1000" u="none" cap="none" strike="noStrike">
                <a:solidFill>
                  <a:srgbClr val="134F5C"/>
                </a:solidFill>
                <a:latin typeface="Calibri"/>
                <a:ea typeface="Calibri"/>
                <a:cs typeface="Calibri"/>
                <a:sym typeface="Calibri"/>
              </a:rPr>
              <a:t>       Ljubav, predanost, povjerenje</a:t>
            </a:r>
            <a:endParaRPr b="0" i="0" sz="1000" u="none" cap="none" strike="noStrike">
              <a:solidFill>
                <a:srgbClr val="134F5C"/>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0" i="0" lang="hu-HU" sz="1000" u="none" cap="none" strike="noStrike">
                <a:solidFill>
                  <a:srgbClr val="134F5C"/>
                </a:solidFill>
                <a:latin typeface="Calibri"/>
                <a:ea typeface="Calibri"/>
                <a:cs typeface="Calibri"/>
                <a:sym typeface="Calibri"/>
              </a:rPr>
              <a:t> Strah, pritisak, društvena obaveza</a:t>
            </a:r>
            <a:endParaRPr b="0" i="0" sz="1000" u="none" cap="none" strike="noStrike">
              <a:solidFill>
                <a:srgbClr val="134F5C"/>
              </a:solidFill>
              <a:latin typeface="Calibri"/>
              <a:ea typeface="Calibri"/>
              <a:cs typeface="Calibri"/>
              <a:sym typeface="Calibri"/>
            </a:endParaRPr>
          </a:p>
        </p:txBody>
      </p:sp>
      <p:sp>
        <p:nvSpPr>
          <p:cNvPr id="498" name="Google Shape;498;p31"/>
          <p:cNvSpPr txBox="1"/>
          <p:nvPr/>
        </p:nvSpPr>
        <p:spPr>
          <a:xfrm>
            <a:off x="5527000" y="4703450"/>
            <a:ext cx="2290800" cy="861900"/>
          </a:xfrm>
          <a:prstGeom prst="rect">
            <a:avLst/>
          </a:prstGeom>
          <a:solidFill>
            <a:srgbClr val="C0C0C0"/>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980000"/>
                </a:solidFill>
                <a:latin typeface="Calibri"/>
                <a:ea typeface="Calibri"/>
                <a:cs typeface="Calibri"/>
                <a:sym typeface="Calibri"/>
              </a:rPr>
              <a:t>POTREBE</a:t>
            </a:r>
            <a:endParaRPr b="1" i="0" sz="1600" u="none" cap="none" strike="noStrike">
              <a:solidFill>
                <a:srgbClr val="98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rgbClr val="134F5C"/>
                </a:solidFill>
                <a:latin typeface="Calibri"/>
                <a:ea typeface="Calibri"/>
                <a:cs typeface="Calibri"/>
                <a:sym typeface="Calibri"/>
              </a:rPr>
              <a:t>Moć, avantura, pripadanje</a:t>
            </a:r>
            <a:endParaRPr b="0" i="0" sz="1400" u="none" cap="none" strike="noStrike">
              <a:solidFill>
                <a:srgbClr val="134F5C"/>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rgbClr val="134F5C"/>
                </a:solidFill>
                <a:latin typeface="Calibri"/>
                <a:ea typeface="Calibri"/>
                <a:cs typeface="Calibri"/>
                <a:sym typeface="Calibri"/>
              </a:rPr>
              <a:t>Psihološka ranjivost</a:t>
            </a:r>
            <a:endParaRPr b="0" i="0" sz="1400" u="none" cap="none" strike="noStrike">
              <a:solidFill>
                <a:srgbClr val="134F5C"/>
              </a:solidFill>
              <a:latin typeface="Calibri"/>
              <a:ea typeface="Calibri"/>
              <a:cs typeface="Calibri"/>
              <a:sym typeface="Calibri"/>
            </a:endParaRPr>
          </a:p>
        </p:txBody>
      </p:sp>
      <p:sp>
        <p:nvSpPr>
          <p:cNvPr id="499" name="Google Shape;499;p31"/>
          <p:cNvSpPr txBox="1"/>
          <p:nvPr/>
        </p:nvSpPr>
        <p:spPr>
          <a:xfrm>
            <a:off x="6028475" y="2664325"/>
            <a:ext cx="1856100" cy="892800"/>
          </a:xfrm>
          <a:prstGeom prst="rect">
            <a:avLst/>
          </a:prstGeom>
          <a:solidFill>
            <a:srgbClr val="CCCCC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980000"/>
                </a:solidFill>
                <a:latin typeface="Calibri"/>
                <a:ea typeface="Calibri"/>
                <a:cs typeface="Calibri"/>
                <a:sym typeface="Calibri"/>
              </a:rPr>
              <a:t>IDEJE</a:t>
            </a:r>
            <a:endParaRPr b="1" i="0" sz="1600" u="none" cap="none" strike="noStrike">
              <a:solidFill>
                <a:srgbClr val="98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0" i="0" lang="hu-HU" sz="1000" u="none" cap="none" strike="noStrike">
                <a:solidFill>
                  <a:srgbClr val="134F5C"/>
                </a:solidFill>
                <a:latin typeface="Calibri"/>
                <a:ea typeface="Calibri"/>
                <a:cs typeface="Calibri"/>
                <a:sym typeface="Calibri"/>
              </a:rPr>
              <a:t>Identificiranje ‘žrtvenog jarca’</a:t>
            </a:r>
            <a:endParaRPr b="0" i="0" sz="1000" u="none" cap="none" strike="noStrike">
              <a:solidFill>
                <a:srgbClr val="134F5C"/>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0" i="0" lang="hu-HU" sz="1000" u="none" cap="none" strike="noStrike">
                <a:solidFill>
                  <a:srgbClr val="134F5C"/>
                </a:solidFill>
                <a:latin typeface="Calibri"/>
                <a:ea typeface="Calibri"/>
                <a:cs typeface="Calibri"/>
                <a:sym typeface="Calibri"/>
              </a:rPr>
              <a:t>Osiguravanje ideološkog ‘projekta’</a:t>
            </a:r>
            <a:endParaRPr b="0" i="0" sz="1000" u="none" cap="none" strike="noStrike">
              <a:solidFill>
                <a:srgbClr val="134F5C"/>
              </a:solidFill>
              <a:latin typeface="Calibri"/>
              <a:ea typeface="Calibri"/>
              <a:cs typeface="Calibri"/>
              <a:sym typeface="Calibri"/>
            </a:endParaRPr>
          </a:p>
        </p:txBody>
      </p:sp>
      <p:sp>
        <p:nvSpPr>
          <p:cNvPr id="500" name="Google Shape;500;p31"/>
          <p:cNvSpPr txBox="1"/>
          <p:nvPr/>
        </p:nvSpPr>
        <p:spPr>
          <a:xfrm>
            <a:off x="7817825" y="1774675"/>
            <a:ext cx="66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501" name="Google Shape;501;p31"/>
          <p:cNvSpPr txBox="1"/>
          <p:nvPr/>
        </p:nvSpPr>
        <p:spPr>
          <a:xfrm>
            <a:off x="3685800" y="1405200"/>
            <a:ext cx="2450100" cy="738900"/>
          </a:xfrm>
          <a:prstGeom prst="rect">
            <a:avLst/>
          </a:prstGeom>
          <a:solidFill>
            <a:srgbClr val="C0C0C0"/>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980000"/>
                </a:solidFill>
                <a:latin typeface="Calibri"/>
                <a:ea typeface="Calibri"/>
                <a:cs typeface="Calibri"/>
                <a:sym typeface="Calibri"/>
              </a:rPr>
              <a:t>NEZADOVOLJSTVA</a:t>
            </a:r>
            <a:endParaRPr b="1" i="0" sz="1600" u="none" cap="none" strike="noStrike">
              <a:solidFill>
                <a:srgbClr val="98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0" i="0" lang="hu-HU" sz="1000" u="none" cap="none" strike="noStrike">
                <a:solidFill>
                  <a:srgbClr val="134F5C"/>
                </a:solidFill>
                <a:latin typeface="Calibri"/>
                <a:ea typeface="Calibri"/>
                <a:cs typeface="Calibri"/>
                <a:sym typeface="Calibri"/>
              </a:rPr>
              <a:t>Uzrokuju ‘krize’ i ‘kognitivna otvaranja’</a:t>
            </a:r>
            <a:endParaRPr b="0" i="0" sz="1000" u="none" cap="none" strike="noStrike">
              <a:solidFill>
                <a:srgbClr val="134F5C"/>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0" i="0" lang="hu-HU" sz="1000" u="none" cap="none" strike="noStrike">
                <a:solidFill>
                  <a:srgbClr val="134F5C"/>
                </a:solidFill>
                <a:latin typeface="Calibri"/>
                <a:ea typeface="Calibri"/>
                <a:cs typeface="Calibri"/>
                <a:sym typeface="Calibri"/>
              </a:rPr>
              <a:t>Podstiču pitanja i ‘traženje’</a:t>
            </a:r>
            <a:endParaRPr b="0" i="0" sz="1400" u="none" cap="none" strike="noStrike">
              <a:solidFill>
                <a:srgbClr val="134F5C"/>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32"/>
          <p:cNvSpPr txBox="1"/>
          <p:nvPr>
            <p:ph type="title"/>
          </p:nvPr>
        </p:nvSpPr>
        <p:spPr>
          <a:xfrm>
            <a:off x="838200" y="408668"/>
            <a:ext cx="6694714"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b="1" lang="hu-HU" sz="3600">
                <a:latin typeface="Arial"/>
                <a:ea typeface="Arial"/>
                <a:cs typeface="Arial"/>
                <a:sym typeface="Arial"/>
              </a:rPr>
              <a:t>Identificiranje ranjivih pojedinaca u opasnosti od radikalizacije</a:t>
            </a:r>
            <a:br>
              <a:rPr lang="hu-HU">
                <a:latin typeface="Arial"/>
                <a:ea typeface="Arial"/>
                <a:cs typeface="Arial"/>
                <a:sym typeface="Arial"/>
              </a:rPr>
            </a:br>
            <a:r>
              <a:rPr lang="hu-HU" sz="2200">
                <a:latin typeface="Arial"/>
                <a:ea typeface="Arial"/>
                <a:cs typeface="Arial"/>
                <a:sym typeface="Arial"/>
              </a:rPr>
              <a:t>(Channel Duty Guidance, UK, 2020.)</a:t>
            </a:r>
            <a:endParaRPr/>
          </a:p>
        </p:txBody>
      </p:sp>
      <p:sp>
        <p:nvSpPr>
          <p:cNvPr id="507" name="Google Shape;507;p32"/>
          <p:cNvSpPr txBox="1"/>
          <p:nvPr>
            <p:ph idx="1" type="body"/>
          </p:nvPr>
        </p:nvSpPr>
        <p:spPr>
          <a:xfrm>
            <a:off x="0" y="1954525"/>
            <a:ext cx="11353800" cy="54747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dk1"/>
              </a:buClr>
              <a:buSzPts val="2000"/>
              <a:buNone/>
            </a:pPr>
            <a:r>
              <a:rPr lang="hu-HU" sz="2000">
                <a:latin typeface="Arial"/>
                <a:ea typeface="Arial"/>
                <a:cs typeface="Arial"/>
                <a:sym typeface="Arial"/>
              </a:rPr>
              <a:t>Nema jedinstvenog načina za prepoznavanje ranjivih osoba koje bi mogle biti uvučene u nasilni ekstremizam/terorizam.</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rPr lang="hu-HU" sz="2000">
                <a:latin typeface="Arial"/>
                <a:ea typeface="Arial"/>
                <a:cs typeface="Arial"/>
                <a:sym typeface="Arial"/>
              </a:rPr>
              <a:t>Faktori koji mogu utjecati na to da neko postane ranjiv mogu uključivati:</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rPr lang="hu-HU" sz="1600" u="sng">
                <a:solidFill>
                  <a:schemeClr val="hlink"/>
                </a:solidFill>
                <a:latin typeface="Arial"/>
                <a:ea typeface="Arial"/>
                <a:cs typeface="Arial"/>
                <a:sym typeface="Arial"/>
                <a:hlinkClick r:id="rId3"/>
              </a:rPr>
              <a:t>https://assets.publishing.service.gov.uk/government/uploads/system/uploads/attachment_data/file/964567/6.6271_HO_HMG_Channel_Duty_Guidance_v14_Web.pdf</a:t>
            </a:r>
            <a:r>
              <a:rPr lang="hu-HU" sz="1600">
                <a:latin typeface="Arial"/>
                <a:ea typeface="Arial"/>
                <a:cs typeface="Arial"/>
                <a:sym typeface="Arial"/>
              </a:rPr>
              <a:t>  (p.18.)</a:t>
            </a:r>
            <a:endParaRPr/>
          </a:p>
          <a:p>
            <a:pPr indent="0" lvl="0" marL="0" rtl="0" algn="l">
              <a:lnSpc>
                <a:spcPct val="90000"/>
              </a:lnSpc>
              <a:spcBef>
                <a:spcPts val="1000"/>
              </a:spcBef>
              <a:spcAft>
                <a:spcPts val="0"/>
              </a:spcAft>
              <a:buClr>
                <a:schemeClr val="dk1"/>
              </a:buClr>
              <a:buSzPts val="1800"/>
              <a:buNone/>
            </a:pPr>
            <a:r>
              <a:t/>
            </a:r>
            <a:endParaRPr sz="1800">
              <a:latin typeface="Arial"/>
              <a:ea typeface="Arial"/>
              <a:cs typeface="Arial"/>
              <a:sym typeface="Arial"/>
            </a:endParaRPr>
          </a:p>
          <a:p>
            <a:pPr indent="0" lvl="5" marL="2286000" rtl="0" algn="l">
              <a:lnSpc>
                <a:spcPct val="90000"/>
              </a:lnSpc>
              <a:spcBef>
                <a:spcPts val="500"/>
              </a:spcBef>
              <a:spcAft>
                <a:spcPts val="0"/>
              </a:spcAft>
              <a:buClr>
                <a:schemeClr val="dk1"/>
              </a:buClr>
              <a:buSzPts val="2600"/>
              <a:buNone/>
            </a:pPr>
            <a:r>
              <a:t/>
            </a:r>
            <a:endParaRPr sz="2600">
              <a:latin typeface="Arial"/>
              <a:ea typeface="Arial"/>
              <a:cs typeface="Arial"/>
              <a:sym typeface="Arial"/>
            </a:endParaRPr>
          </a:p>
        </p:txBody>
      </p:sp>
      <p:pic>
        <p:nvPicPr>
          <p:cNvPr id="508" name="Google Shape;508;p32"/>
          <p:cNvPicPr preferRelativeResize="0"/>
          <p:nvPr/>
        </p:nvPicPr>
        <p:blipFill rotWithShape="1">
          <a:blip r:embed="rId4">
            <a:alphaModFix/>
          </a:blip>
          <a:srcRect b="0" l="0" r="0" t="0"/>
          <a:stretch/>
        </p:blipFill>
        <p:spPr>
          <a:xfrm>
            <a:off x="7685997" y="101349"/>
            <a:ext cx="4506003" cy="1853173"/>
          </a:xfrm>
          <a:prstGeom prst="rect">
            <a:avLst/>
          </a:prstGeom>
          <a:noFill/>
          <a:ln>
            <a:noFill/>
          </a:ln>
        </p:spPr>
      </p:pic>
      <p:sp>
        <p:nvSpPr>
          <p:cNvPr id="509" name="Google Shape;509;p32"/>
          <p:cNvSpPr/>
          <p:nvPr/>
        </p:nvSpPr>
        <p:spPr>
          <a:xfrm>
            <a:off x="2728700" y="2833100"/>
            <a:ext cx="7400400" cy="3305700"/>
          </a:xfrm>
          <a:prstGeom prst="rect">
            <a:avLst/>
          </a:prstGeom>
          <a:solidFill>
            <a:srgbClr val="F7CAAC"/>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manjak samopouzdanja il identiteta</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lang="hu-HU" sz="1800"/>
              <a:t>lično</a:t>
            </a:r>
            <a:r>
              <a:rPr b="0" i="0" lang="hu-HU" sz="1800" u="none" cap="none" strike="noStrike">
                <a:solidFill>
                  <a:srgbClr val="000000"/>
                </a:solidFill>
                <a:latin typeface="Arial"/>
                <a:ea typeface="Arial"/>
                <a:cs typeface="Arial"/>
                <a:sym typeface="Arial"/>
              </a:rPr>
              <a:t> ili političko nezadovoljstvo</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biti žrtva ili </a:t>
            </a:r>
            <a:r>
              <a:rPr lang="hu-HU" sz="1800"/>
              <a:t>izvršilac</a:t>
            </a:r>
            <a:r>
              <a:rPr b="0" i="0" lang="hu-HU" sz="1800" u="none" cap="none" strike="noStrike">
                <a:solidFill>
                  <a:srgbClr val="000000"/>
                </a:solidFill>
                <a:latin typeface="Arial"/>
                <a:ea typeface="Arial"/>
                <a:cs typeface="Arial"/>
                <a:sym typeface="Arial"/>
              </a:rPr>
              <a:t> zločina</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vršnjačko nasilje</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zločin iz mržnje</a:t>
            </a:r>
            <a:endParaRPr b="0" i="0" sz="14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antisocijalno ponašanje</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tenzije unutar </a:t>
            </a:r>
            <a:r>
              <a:rPr lang="hu-HU" sz="1800"/>
              <a:t>porodice</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pritisak vršnjaka ili </a:t>
            </a:r>
            <a:r>
              <a:rPr lang="hu-HU" sz="1800"/>
              <a:t>porodice</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utjecaj drugih ljudi ili putem interneta</a:t>
            </a:r>
            <a:endParaRPr b="0" i="0" sz="1800" u="none" cap="none" strike="noStrike">
              <a:solidFill>
                <a:srgbClr val="000000"/>
              </a:solidFill>
              <a:latin typeface="Arial"/>
              <a:ea typeface="Arial"/>
              <a:cs typeface="Arial"/>
              <a:sym typeface="Arial"/>
            </a:endParaRPr>
          </a:p>
        </p:txBody>
      </p:sp>
      <p:sp>
        <p:nvSpPr>
          <p:cNvPr id="510" name="Google Shape;51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514" name="Shape 514"/>
        <p:cNvGrpSpPr/>
        <p:nvPr/>
      </p:nvGrpSpPr>
      <p:grpSpPr>
        <a:xfrm>
          <a:off x="0" y="0"/>
          <a:ext cx="0" cy="0"/>
          <a:chOff x="0" y="0"/>
          <a:chExt cx="0" cy="0"/>
        </a:xfrm>
      </p:grpSpPr>
      <p:sp>
        <p:nvSpPr>
          <p:cNvPr id="515" name="Google Shape;515;p33"/>
          <p:cNvSpPr txBox="1"/>
          <p:nvPr>
            <p:ph type="title"/>
          </p:nvPr>
        </p:nvSpPr>
        <p:spPr>
          <a:xfrm>
            <a:off x="838200" y="1960245"/>
            <a:ext cx="10515600" cy="28352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hu-HU"/>
              <a:t>Koji su znakovi radikalizacije?</a:t>
            </a:r>
            <a:br>
              <a:rPr b="1" lang="hu-HU"/>
            </a:br>
            <a:br>
              <a:rPr b="1" lang="hu-HU"/>
            </a:br>
            <a:r>
              <a:rPr b="1" lang="hu-HU"/>
              <a:t>Rasprava</a:t>
            </a:r>
            <a:endParaRPr b="1"/>
          </a:p>
        </p:txBody>
      </p:sp>
      <p:sp>
        <p:nvSpPr>
          <p:cNvPr id="516" name="Google Shape;51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0" name="Shape 520"/>
        <p:cNvGrpSpPr/>
        <p:nvPr/>
      </p:nvGrpSpPr>
      <p:grpSpPr>
        <a:xfrm>
          <a:off x="0" y="0"/>
          <a:ext cx="0" cy="0"/>
          <a:chOff x="0" y="0"/>
          <a:chExt cx="0" cy="0"/>
        </a:xfrm>
      </p:grpSpPr>
      <p:sp>
        <p:nvSpPr>
          <p:cNvPr id="521" name="Google Shape;521;p3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22" name="Google Shape;522;p34"/>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23" name="Google Shape;523;p34"/>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24" name="Google Shape;524;p34"/>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hu-HU" sz="4800"/>
            </a:br>
            <a:r>
              <a:rPr b="1" lang="hu-HU" sz="4800"/>
              <a:t> </a:t>
            </a:r>
            <a:r>
              <a:rPr lang="hu-HU" sz="4000"/>
              <a:t>5. Simboli mržnje</a:t>
            </a:r>
            <a:br>
              <a:rPr lang="hu-HU" sz="4000"/>
            </a:br>
            <a:r>
              <a:rPr lang="hu-HU" sz="3100"/>
              <a:t>nasilnih desničarskih i nasilnih islamističkih skupina</a:t>
            </a:r>
            <a:br>
              <a:rPr lang="hu-HU" sz="3100"/>
            </a:br>
            <a:br>
              <a:rPr lang="hu-HU" sz="3100"/>
            </a:br>
            <a:br>
              <a:rPr lang="hu-HU" sz="3100"/>
            </a:br>
            <a:br>
              <a:rPr b="1" lang="hu-HU" sz="2200"/>
            </a:br>
            <a:endParaRPr b="1" sz="4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descr="En bild som visar text, recept&#10;&#10;Automatiskt genererad beskrivning" id="531" name="Google Shape;531;p35"/>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
        <p:nvSpPr>
          <p:cNvPr id="532" name="Google Shape;532;p35"/>
          <p:cNvSpPr txBox="1"/>
          <p:nvPr/>
        </p:nvSpPr>
        <p:spPr>
          <a:xfrm>
            <a:off x="1971040" y="-17492"/>
            <a:ext cx="8686800"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hu-HU" sz="2000" u="none" cap="none" strike="noStrike">
                <a:solidFill>
                  <a:schemeClr val="dk1"/>
                </a:solidFill>
                <a:latin typeface="Calibri"/>
                <a:ea typeface="Calibri"/>
                <a:cs typeface="Calibri"/>
                <a:sym typeface="Calibri"/>
              </a:rPr>
              <a:t>Common symbols in violent right-wing extremist movements </a:t>
            </a:r>
            <a:endParaRPr b="0" i="0" sz="1400" u="none" cap="none" strike="noStrike">
              <a:solidFill>
                <a:srgbClr val="000000"/>
              </a:solidFill>
              <a:latin typeface="Arial"/>
              <a:ea typeface="Arial"/>
              <a:cs typeface="Arial"/>
              <a:sym typeface="Arial"/>
            </a:endParaRPr>
          </a:p>
        </p:txBody>
      </p:sp>
      <p:sp>
        <p:nvSpPr>
          <p:cNvPr id="533" name="Google Shape;533;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
        <p:nvSpPr>
          <p:cNvPr id="534" name="Google Shape;534;p35"/>
          <p:cNvSpPr txBox="1"/>
          <p:nvPr/>
        </p:nvSpPr>
        <p:spPr>
          <a:xfrm>
            <a:off x="2873700" y="-17500"/>
            <a:ext cx="7554000" cy="9390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000" u="none" cap="none" strike="noStrike">
                <a:solidFill>
                  <a:schemeClr val="dk1"/>
                </a:solidFill>
                <a:latin typeface="Calibri"/>
                <a:ea typeface="Calibri"/>
                <a:cs typeface="Calibri"/>
                <a:sym typeface="Calibri"/>
              </a:rPr>
              <a:t>Uobičajeni simboli u pokretima nasilnih desničarskih ekstremista</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hu-HU" sz="1400" u="none" cap="none" strike="noStrike">
                <a:solidFill>
                  <a:schemeClr val="dk1"/>
                </a:solidFill>
                <a:latin typeface="Calibri"/>
                <a:ea typeface="Calibri"/>
                <a:cs typeface="Calibri"/>
                <a:sym typeface="Calibri"/>
              </a:rPr>
              <a:t>                                                           </a:t>
            </a:r>
            <a:r>
              <a:rPr b="1" i="0" lang="hu-HU" sz="2900" u="none" cap="none" strike="noStrike">
                <a:solidFill>
                  <a:srgbClr val="CC0000"/>
                </a:solidFill>
                <a:latin typeface="Calibri"/>
                <a:ea typeface="Calibri"/>
                <a:cs typeface="Calibri"/>
                <a:sym typeface="Calibri"/>
              </a:rPr>
              <a:t>Simboli mržnje</a:t>
            </a:r>
            <a:endParaRPr b="0" i="0" sz="1400" u="none" cap="none" strike="noStrike">
              <a:solidFill>
                <a:srgbClr val="000000"/>
              </a:solidFill>
              <a:latin typeface="Calibri"/>
              <a:ea typeface="Calibri"/>
              <a:cs typeface="Calibri"/>
              <a:sym typeface="Calibri"/>
            </a:endParaRPr>
          </a:p>
        </p:txBody>
      </p:sp>
      <p:sp>
        <p:nvSpPr>
          <p:cNvPr id="535" name="Google Shape;535;p35"/>
          <p:cNvSpPr txBox="1"/>
          <p:nvPr/>
        </p:nvSpPr>
        <p:spPr>
          <a:xfrm>
            <a:off x="2250225" y="5921375"/>
            <a:ext cx="101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536" name="Google Shape;536;p35"/>
          <p:cNvSpPr txBox="1"/>
          <p:nvPr/>
        </p:nvSpPr>
        <p:spPr>
          <a:xfrm>
            <a:off x="7977325" y="817750"/>
            <a:ext cx="3914700" cy="9852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Totenkopf</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b="1" i="0" lang="hu-HU" sz="900" u="none" cap="none" strike="noStrike">
                <a:solidFill>
                  <a:srgbClr val="000000"/>
                </a:solidFill>
                <a:latin typeface="Calibri"/>
                <a:ea typeface="Calibri"/>
                <a:cs typeface="Calibri"/>
                <a:sym typeface="Calibri"/>
              </a:rPr>
              <a:t>‘Totenkopf’ je njemačka riječ za ‘mrtvačku glavu’ koja se tipično odnosi na sliku lubanje i prekrižene kosti. Za vrijeme nacista Hitlerov Schutzstffel (SS) koristio je određeni Totenkopf prikaz kao simbol. Nakon rata, neonacisti i drugi bijelih rasisti  oživjeli su ga kao simbol mržnje.</a:t>
            </a:r>
            <a:endParaRPr b="1" i="0" sz="900" u="none" cap="none" strike="noStrike">
              <a:solidFill>
                <a:srgbClr val="000000"/>
              </a:solidFill>
              <a:latin typeface="Calibri"/>
              <a:ea typeface="Calibri"/>
              <a:cs typeface="Calibri"/>
              <a:sym typeface="Calibri"/>
            </a:endParaRPr>
          </a:p>
        </p:txBody>
      </p:sp>
      <p:sp>
        <p:nvSpPr>
          <p:cNvPr id="537" name="Google Shape;537;p35"/>
          <p:cNvSpPr txBox="1"/>
          <p:nvPr/>
        </p:nvSpPr>
        <p:spPr>
          <a:xfrm>
            <a:off x="7774325" y="1783100"/>
            <a:ext cx="4417500" cy="9852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Hitlerov pozdrav</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b="1" i="0" lang="hu-HU" sz="900" u="none" cap="none" strike="noStrike">
                <a:solidFill>
                  <a:srgbClr val="000000"/>
                </a:solidFill>
                <a:latin typeface="Calibri"/>
                <a:ea typeface="Calibri"/>
                <a:cs typeface="Calibri"/>
                <a:sym typeface="Calibri"/>
              </a:rPr>
              <a:t>Nacistički ili Hitlerov pozdrav debitirao je u Njemačkoj 1930-ih kao način odavanja počasti Adolfu Hitleru. Sastoji se od podizanja ispružene desne ruke sa dlanom prema dolje. Od Drugog svjetskog rata, neonacisti i drugi bijeli supremacisti nastavili su upotrebljavati taj pozdrav, čineći ga najčešćim bijelim supremacističkim znakom rukom na svijetu.</a:t>
            </a:r>
            <a:endParaRPr b="1" i="0" sz="900" u="none" cap="none" strike="noStrike">
              <a:solidFill>
                <a:srgbClr val="000000"/>
              </a:solidFill>
              <a:latin typeface="Calibri"/>
              <a:ea typeface="Calibri"/>
              <a:cs typeface="Calibri"/>
              <a:sym typeface="Calibri"/>
            </a:endParaRPr>
          </a:p>
        </p:txBody>
      </p:sp>
      <p:sp>
        <p:nvSpPr>
          <p:cNvPr id="538" name="Google Shape;538;p35"/>
          <p:cNvSpPr txBox="1"/>
          <p:nvPr/>
        </p:nvSpPr>
        <p:spPr>
          <a:xfrm>
            <a:off x="7890325" y="2704825"/>
            <a:ext cx="4301700" cy="12621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Othala Rune</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b="1" i="0" lang="hu-HU" sz="900" u="none" cap="none" strike="noStrike">
                <a:solidFill>
                  <a:schemeClr val="dk1"/>
                </a:solidFill>
                <a:latin typeface="Calibri"/>
                <a:ea typeface="Calibri"/>
                <a:cs typeface="Calibri"/>
                <a:sym typeface="Calibri"/>
              </a:rPr>
              <a:t>Runa Othala dio je s</a:t>
            </a:r>
            <a:r>
              <a:rPr b="1" lang="hu-HU" sz="900">
                <a:solidFill>
                  <a:schemeClr val="dk1"/>
                </a:solidFill>
                <a:latin typeface="Calibri"/>
                <a:ea typeface="Calibri"/>
                <a:cs typeface="Calibri"/>
                <a:sym typeface="Calibri"/>
              </a:rPr>
              <a:t>istema</a:t>
            </a:r>
            <a:r>
              <a:rPr b="1" i="0" lang="hu-HU" sz="900" u="none" cap="none" strike="noStrike">
                <a:solidFill>
                  <a:schemeClr val="dk1"/>
                </a:solidFill>
                <a:latin typeface="Calibri"/>
                <a:ea typeface="Calibri"/>
                <a:cs typeface="Calibri"/>
                <a:sym typeface="Calibri"/>
              </a:rPr>
              <a:t> runske abecede, </a:t>
            </a:r>
            <a:r>
              <a:rPr b="1" lang="hu-HU" sz="900">
                <a:solidFill>
                  <a:schemeClr val="dk1"/>
                </a:solidFill>
                <a:latin typeface="Calibri"/>
                <a:ea typeface="Calibri"/>
                <a:cs typeface="Calibri"/>
                <a:sym typeface="Calibri"/>
              </a:rPr>
              <a:t>sistema</a:t>
            </a:r>
            <a:r>
              <a:rPr b="1" i="0" lang="hu-HU" sz="900" u="none" cap="none" strike="noStrike">
                <a:solidFill>
                  <a:schemeClr val="dk1"/>
                </a:solidFill>
                <a:latin typeface="Calibri"/>
                <a:ea typeface="Calibri"/>
                <a:cs typeface="Calibri"/>
                <a:sym typeface="Calibri"/>
              </a:rPr>
              <a:t> pisma koji se koristio u predrimskoj E</a:t>
            </a:r>
            <a:r>
              <a:rPr b="1" lang="hu-HU" sz="900">
                <a:solidFill>
                  <a:schemeClr val="dk1"/>
                </a:solidFill>
                <a:latin typeface="Calibri"/>
                <a:ea typeface="Calibri"/>
                <a:cs typeface="Calibri"/>
                <a:sym typeface="Calibri"/>
              </a:rPr>
              <a:t>v</a:t>
            </a:r>
            <a:r>
              <a:rPr b="1" i="0" lang="hu-HU" sz="900" u="none" cap="none" strike="noStrike">
                <a:solidFill>
                  <a:schemeClr val="dk1"/>
                </a:solidFill>
                <a:latin typeface="Calibri"/>
                <a:ea typeface="Calibri"/>
                <a:cs typeface="Calibri"/>
                <a:sym typeface="Calibri"/>
              </a:rPr>
              <a:t>ropi.  U 20. </a:t>
            </a:r>
            <a:r>
              <a:rPr b="1" lang="hu-HU" sz="900">
                <a:solidFill>
                  <a:schemeClr val="dk1"/>
                </a:solidFill>
                <a:latin typeface="Calibri"/>
                <a:ea typeface="Calibri"/>
                <a:cs typeface="Calibri"/>
                <a:sym typeface="Calibri"/>
              </a:rPr>
              <a:t>vijeku</a:t>
            </a:r>
            <a:r>
              <a:rPr b="1" i="0" lang="hu-HU" sz="900" u="none" cap="none" strike="noStrike">
                <a:solidFill>
                  <a:schemeClr val="dk1"/>
                </a:solidFill>
                <a:latin typeface="Calibri"/>
                <a:ea typeface="Calibri"/>
                <a:cs typeface="Calibri"/>
                <a:sym typeface="Calibri"/>
              </a:rPr>
              <a:t> nacisti u Njemačkoj prisvojilii su Othala Runu kao dio svog pokušaja rekonstrui</a:t>
            </a:r>
            <a:r>
              <a:rPr b="1" lang="hu-HU" sz="900">
                <a:solidFill>
                  <a:schemeClr val="dk1"/>
                </a:solidFill>
                <a:latin typeface="Calibri"/>
                <a:ea typeface="Calibri"/>
                <a:cs typeface="Calibri"/>
                <a:sym typeface="Calibri"/>
              </a:rPr>
              <a:t>sanja</a:t>
            </a:r>
            <a:r>
              <a:rPr b="1" i="0" lang="hu-HU" sz="900" u="none" cap="none" strike="noStrike">
                <a:solidFill>
                  <a:schemeClr val="dk1"/>
                </a:solidFill>
                <a:latin typeface="Calibri"/>
                <a:ea typeface="Calibri"/>
                <a:cs typeface="Calibri"/>
                <a:sym typeface="Calibri"/>
              </a:rPr>
              <a:t> mitske 'arijske' prošlosti. Nacistička upotreba simbola uključivala je oznake dviju Waffen SS divizija </a:t>
            </a:r>
            <a:r>
              <a:rPr b="1" lang="hu-HU" sz="900">
                <a:solidFill>
                  <a:schemeClr val="dk1"/>
                </a:solidFill>
                <a:latin typeface="Calibri"/>
                <a:ea typeface="Calibri"/>
                <a:cs typeface="Calibri"/>
                <a:sym typeface="Calibri"/>
              </a:rPr>
              <a:t>tokom </a:t>
            </a:r>
            <a:r>
              <a:rPr b="1" i="0" lang="hu-HU" sz="900" u="none" cap="none" strike="noStrike">
                <a:solidFill>
                  <a:schemeClr val="dk1"/>
                </a:solidFill>
                <a:latin typeface="Calibri"/>
                <a:ea typeface="Calibri"/>
                <a:cs typeface="Calibri"/>
                <a:sym typeface="Calibri"/>
              </a:rPr>
              <a:t>Drugog svjetskog rata. Nakon rata počeli su ga koristiti bijeli rasisti u E</a:t>
            </a:r>
            <a:r>
              <a:rPr b="1" lang="hu-HU" sz="900">
                <a:solidFill>
                  <a:schemeClr val="dk1"/>
                </a:solidFill>
                <a:latin typeface="Calibri"/>
                <a:ea typeface="Calibri"/>
                <a:cs typeface="Calibri"/>
                <a:sym typeface="Calibri"/>
              </a:rPr>
              <a:t>v</a:t>
            </a:r>
            <a:r>
              <a:rPr b="1" i="0" lang="hu-HU" sz="900" u="none" cap="none" strike="noStrike">
                <a:solidFill>
                  <a:schemeClr val="dk1"/>
                </a:solidFill>
                <a:latin typeface="Calibri"/>
                <a:ea typeface="Calibri"/>
                <a:cs typeface="Calibri"/>
                <a:sym typeface="Calibri"/>
              </a:rPr>
              <a:t>ropi, Sjevernoj Americi i drugdje. Pojavljuje se na transparentima na stadionima.</a:t>
            </a:r>
            <a:endParaRPr b="0" i="0" sz="1400" u="none" cap="none" strike="noStrike">
              <a:solidFill>
                <a:srgbClr val="000000"/>
              </a:solidFill>
              <a:latin typeface="Calibri"/>
              <a:ea typeface="Calibri"/>
              <a:cs typeface="Calibri"/>
              <a:sym typeface="Calibri"/>
            </a:endParaRPr>
          </a:p>
        </p:txBody>
      </p:sp>
      <p:sp>
        <p:nvSpPr>
          <p:cNvPr id="539" name="Google Shape;539;p35"/>
          <p:cNvSpPr txBox="1"/>
          <p:nvPr/>
        </p:nvSpPr>
        <p:spPr>
          <a:xfrm>
            <a:off x="7977325" y="3897900"/>
            <a:ext cx="4074300" cy="8928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Ustaše</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1" i="0" lang="hu-HU" sz="1000" u="none" cap="none" strike="noStrike">
                <a:solidFill>
                  <a:srgbClr val="000000"/>
                </a:solidFill>
                <a:latin typeface="Calibri"/>
                <a:ea typeface="Calibri"/>
                <a:cs typeface="Calibri"/>
                <a:sym typeface="Calibri"/>
              </a:rPr>
              <a:t>Ustaše su bile dio  hrvatskog fašističkog pokreta, uključene u terorističke aktivnosti prije Drugog svjetskog rata. Pokret je vladao dijelom Jugoslavije i bio pod zaštitom nacista.</a:t>
            </a:r>
            <a:endParaRPr b="1" i="0" sz="1000" u="none" cap="none" strike="noStrike">
              <a:solidFill>
                <a:srgbClr val="000000"/>
              </a:solidFill>
              <a:latin typeface="Calibri"/>
              <a:ea typeface="Calibri"/>
              <a:cs typeface="Calibri"/>
              <a:sym typeface="Calibri"/>
            </a:endParaRPr>
          </a:p>
        </p:txBody>
      </p:sp>
      <p:sp>
        <p:nvSpPr>
          <p:cNvPr id="540" name="Google Shape;540;p35"/>
          <p:cNvSpPr txBox="1"/>
          <p:nvPr/>
        </p:nvSpPr>
        <p:spPr>
          <a:xfrm>
            <a:off x="7868575" y="4790700"/>
            <a:ext cx="4132200" cy="8466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Broj 14/88</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b="1" i="0" lang="hu-HU" sz="900" u="none" cap="none" strike="noStrike">
                <a:solidFill>
                  <a:srgbClr val="000000"/>
                </a:solidFill>
                <a:latin typeface="Calibri"/>
                <a:ea typeface="Calibri"/>
                <a:cs typeface="Calibri"/>
                <a:sym typeface="Calibri"/>
              </a:rPr>
              <a:t>1488 je kombinacija dvaju popularnih bijelih supremacističkih numeričkih simbola. Prvi simbol je 14, što je skraćenica za 'slogan od 14 riječi': "Moramo osigurati egzistenciju ljudi i budućnost naše bijele djece."Drugi je 88 što znači "Heil Hitler".</a:t>
            </a:r>
            <a:endParaRPr b="1" i="0" sz="900" u="none" cap="none" strike="noStrike">
              <a:solidFill>
                <a:srgbClr val="000000"/>
              </a:solidFill>
              <a:latin typeface="Calibri"/>
              <a:ea typeface="Calibri"/>
              <a:cs typeface="Calibri"/>
              <a:sym typeface="Calibri"/>
            </a:endParaRPr>
          </a:p>
        </p:txBody>
      </p:sp>
      <p:sp>
        <p:nvSpPr>
          <p:cNvPr id="541" name="Google Shape;541;p35"/>
          <p:cNvSpPr txBox="1"/>
          <p:nvPr/>
        </p:nvSpPr>
        <p:spPr>
          <a:xfrm>
            <a:off x="2250225" y="4529475"/>
            <a:ext cx="4219200" cy="11235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Keltski k</a:t>
            </a:r>
            <a:r>
              <a:rPr b="1" lang="hu-HU" sz="1600">
                <a:solidFill>
                  <a:srgbClr val="CC0000"/>
                </a:solidFill>
                <a:latin typeface="Calibri"/>
                <a:ea typeface="Calibri"/>
                <a:cs typeface="Calibri"/>
                <a:sym typeface="Calibri"/>
              </a:rPr>
              <a:t>rst</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b="1" i="0" lang="hu-HU" sz="900" u="none" cap="none" strike="noStrike">
                <a:solidFill>
                  <a:srgbClr val="000000"/>
                </a:solidFill>
                <a:latin typeface="Calibri"/>
                <a:ea typeface="Calibri"/>
                <a:cs typeface="Calibri"/>
                <a:sym typeface="Calibri"/>
              </a:rPr>
              <a:t>Keltski k</a:t>
            </a:r>
            <a:r>
              <a:rPr b="1" lang="hu-HU" sz="900">
                <a:latin typeface="Calibri"/>
                <a:ea typeface="Calibri"/>
                <a:cs typeface="Calibri"/>
                <a:sym typeface="Calibri"/>
              </a:rPr>
              <a:t>rst</a:t>
            </a:r>
            <a:r>
              <a:rPr b="1" i="0" lang="hu-HU" sz="900" u="none" cap="none" strike="noStrike">
                <a:solidFill>
                  <a:srgbClr val="000000"/>
                </a:solidFill>
                <a:latin typeface="Calibri"/>
                <a:ea typeface="Calibri"/>
                <a:cs typeface="Calibri"/>
                <a:sym typeface="Calibri"/>
              </a:rPr>
              <a:t> sastoji se od kvadratnog kr</a:t>
            </a:r>
            <a:r>
              <a:rPr b="1" lang="hu-HU" sz="900">
                <a:latin typeface="Calibri"/>
                <a:ea typeface="Calibri"/>
                <a:cs typeface="Calibri"/>
                <a:sym typeface="Calibri"/>
              </a:rPr>
              <a:t>sta</a:t>
            </a:r>
            <a:r>
              <a:rPr b="1" i="0" lang="hu-HU" sz="900" u="none" cap="none" strike="noStrike">
                <a:solidFill>
                  <a:srgbClr val="000000"/>
                </a:solidFill>
                <a:latin typeface="Calibri"/>
                <a:ea typeface="Calibri"/>
                <a:cs typeface="Calibri"/>
                <a:sym typeface="Calibri"/>
              </a:rPr>
              <a:t> isprepletenog sa krugom ili okruženog njime. Njegovo po</a:t>
            </a:r>
            <a:r>
              <a:rPr b="1" lang="hu-HU" sz="900">
                <a:latin typeface="Calibri"/>
                <a:ea typeface="Calibri"/>
                <a:cs typeface="Calibri"/>
                <a:sym typeface="Calibri"/>
              </a:rPr>
              <a:t>rijek</a:t>
            </a:r>
            <a:r>
              <a:rPr b="1" i="0" lang="hu-HU" sz="900" u="none" cap="none" strike="noStrike">
                <a:solidFill>
                  <a:srgbClr val="000000"/>
                </a:solidFill>
                <a:latin typeface="Calibri"/>
                <a:ea typeface="Calibri"/>
                <a:cs typeface="Calibri"/>
                <a:sym typeface="Calibri"/>
              </a:rPr>
              <a:t>lo veže se za pretkršćanski 'sunčani krug' ili 'kr</a:t>
            </a:r>
            <a:r>
              <a:rPr b="1" lang="hu-HU" sz="900">
                <a:latin typeface="Calibri"/>
                <a:ea typeface="Calibri"/>
                <a:cs typeface="Calibri"/>
                <a:sym typeface="Calibri"/>
              </a:rPr>
              <a:t>st</a:t>
            </a:r>
            <a:r>
              <a:rPr b="1" i="0" lang="hu-HU" sz="900" u="none" cap="none" strike="noStrike">
                <a:solidFill>
                  <a:srgbClr val="000000"/>
                </a:solidFill>
                <a:latin typeface="Calibri"/>
                <a:ea typeface="Calibri"/>
                <a:cs typeface="Calibri"/>
                <a:sym typeface="Calibri"/>
              </a:rPr>
              <a:t> sa </a:t>
            </a:r>
            <a:r>
              <a:rPr b="1" lang="hu-HU" sz="900">
                <a:latin typeface="Calibri"/>
                <a:ea typeface="Calibri"/>
                <a:cs typeface="Calibri"/>
                <a:sym typeface="Calibri"/>
              </a:rPr>
              <a:t>točkom</a:t>
            </a:r>
            <a:r>
              <a:rPr b="1" i="0" lang="hu-HU" sz="900" u="none" cap="none" strike="noStrike">
                <a:solidFill>
                  <a:srgbClr val="000000"/>
                </a:solidFill>
                <a:latin typeface="Calibri"/>
                <a:ea typeface="Calibri"/>
                <a:cs typeface="Calibri"/>
                <a:sym typeface="Calibri"/>
              </a:rPr>
              <a:t>' u staroj E</a:t>
            </a:r>
            <a:r>
              <a:rPr b="1" lang="hu-HU" sz="900">
                <a:latin typeface="Calibri"/>
                <a:ea typeface="Calibri"/>
                <a:cs typeface="Calibri"/>
                <a:sym typeface="Calibri"/>
              </a:rPr>
              <a:t>v</a:t>
            </a:r>
            <a:r>
              <a:rPr b="1" i="0" lang="hu-HU" sz="900" u="none" cap="none" strike="noStrike">
                <a:solidFill>
                  <a:srgbClr val="000000"/>
                </a:solidFill>
                <a:latin typeface="Calibri"/>
                <a:ea typeface="Calibri"/>
                <a:cs typeface="Calibri"/>
                <a:sym typeface="Calibri"/>
              </a:rPr>
              <a:t>ropi. Nakon 2. svjetskog rata koriste ga razne skupine i pokreti koji pro</a:t>
            </a:r>
            <a:r>
              <a:rPr b="1" lang="hu-HU" sz="900">
                <a:latin typeface="Calibri"/>
                <a:ea typeface="Calibri"/>
                <a:cs typeface="Calibri"/>
                <a:sym typeface="Calibri"/>
              </a:rPr>
              <a:t>movišu</a:t>
            </a:r>
            <a:r>
              <a:rPr b="1" i="0" lang="hu-HU" sz="900" u="none" cap="none" strike="noStrike">
                <a:solidFill>
                  <a:srgbClr val="000000"/>
                </a:solidFill>
                <a:latin typeface="Calibri"/>
                <a:ea typeface="Calibri"/>
                <a:cs typeface="Calibri"/>
                <a:sym typeface="Calibri"/>
              </a:rPr>
              <a:t> bjelačku nadmoć. Na </a:t>
            </a:r>
            <a:r>
              <a:rPr b="1" lang="hu-HU" sz="900">
                <a:latin typeface="Calibri"/>
                <a:ea typeface="Calibri"/>
                <a:cs typeface="Calibri"/>
                <a:sym typeface="Calibri"/>
              </a:rPr>
              <a:t>fudbalskim</a:t>
            </a:r>
            <a:r>
              <a:rPr b="1" i="0" lang="hu-HU" sz="900" u="none" cap="none" strike="noStrike">
                <a:solidFill>
                  <a:srgbClr val="000000"/>
                </a:solidFill>
                <a:latin typeface="Calibri"/>
                <a:ea typeface="Calibri"/>
                <a:cs typeface="Calibri"/>
                <a:sym typeface="Calibri"/>
              </a:rPr>
              <a:t> stadionima često se pojavljuje na transparentima,  šalovima ili naljepnicama. Često se koristi kao zamjena za slovo “O”.</a:t>
            </a:r>
            <a:endParaRPr b="1" i="0" sz="1400" u="none" cap="none" strike="noStrike">
              <a:solidFill>
                <a:srgbClr val="000000"/>
              </a:solidFill>
              <a:latin typeface="Calibri"/>
              <a:ea typeface="Calibri"/>
              <a:cs typeface="Calibri"/>
              <a:sym typeface="Calibri"/>
            </a:endParaRPr>
          </a:p>
        </p:txBody>
      </p:sp>
      <p:sp>
        <p:nvSpPr>
          <p:cNvPr id="542" name="Google Shape;542;p35"/>
          <p:cNvSpPr txBox="1"/>
          <p:nvPr/>
        </p:nvSpPr>
        <p:spPr>
          <a:xfrm>
            <a:off x="2250225" y="3645025"/>
            <a:ext cx="3842100" cy="9852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Crno Sunce (Sonnenrad)</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b="1" i="0" lang="hu-HU" sz="900" u="none" cap="none" strike="noStrike">
                <a:solidFill>
                  <a:srgbClr val="000000"/>
                </a:solidFill>
                <a:latin typeface="Calibri"/>
                <a:ea typeface="Calibri"/>
                <a:cs typeface="Calibri"/>
                <a:sym typeface="Calibri"/>
              </a:rPr>
              <a:t>Crno sunce predstavlja svastiku sa 12 ruku ili </a:t>
            </a:r>
            <a:r>
              <a:rPr b="1" lang="hu-HU" sz="900">
                <a:latin typeface="Calibri"/>
                <a:ea typeface="Calibri"/>
                <a:cs typeface="Calibri"/>
                <a:sym typeface="Calibri"/>
              </a:rPr>
              <a:t>točak</a:t>
            </a:r>
            <a:r>
              <a:rPr b="1" i="0" lang="hu-HU" sz="900" u="none" cap="none" strike="noStrike">
                <a:solidFill>
                  <a:srgbClr val="000000"/>
                </a:solidFill>
                <a:latin typeface="Calibri"/>
                <a:ea typeface="Calibri"/>
                <a:cs typeface="Calibri"/>
                <a:sym typeface="Calibri"/>
              </a:rPr>
              <a:t> sa 12 sig runa. U nacističkoj Njemačkoj nacistička stranka i SS povremeno su upotrebljavali sonnenrad simbologiju što je navelo neonaciste i druge moderne bijele rasiste da i danas koriste takve prikaze.</a:t>
            </a:r>
            <a:endParaRPr b="1" i="0" sz="900" u="none" cap="none" strike="noStrike">
              <a:solidFill>
                <a:srgbClr val="000000"/>
              </a:solidFill>
              <a:latin typeface="Calibri"/>
              <a:ea typeface="Calibri"/>
              <a:cs typeface="Calibri"/>
              <a:sym typeface="Calibri"/>
            </a:endParaRPr>
          </a:p>
        </p:txBody>
      </p:sp>
      <p:sp>
        <p:nvSpPr>
          <p:cNvPr id="543" name="Google Shape;543;p35"/>
          <p:cNvSpPr txBox="1"/>
          <p:nvPr/>
        </p:nvSpPr>
        <p:spPr>
          <a:xfrm>
            <a:off x="2177575" y="2768300"/>
            <a:ext cx="3914700" cy="8466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Kolovrat</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b="1" i="0" lang="hu-HU" sz="900" u="none" cap="none" strike="noStrike">
                <a:solidFill>
                  <a:srgbClr val="000000"/>
                </a:solidFill>
                <a:latin typeface="Calibri"/>
                <a:ea typeface="Calibri"/>
                <a:cs typeface="Calibri"/>
                <a:sym typeface="Calibri"/>
              </a:rPr>
              <a:t>Kolovrat je izmijenjena verzija svastike.Prema FARE Networku to je verzija svastike izvedene iz paganskih solarnih simbola, koju su preuzeli neonacisti i naširoko je prisutna na stadionima.</a:t>
            </a:r>
            <a:endParaRPr b="1" i="0" sz="900" u="none" cap="none" strike="noStrike">
              <a:solidFill>
                <a:srgbClr val="000000"/>
              </a:solidFill>
              <a:latin typeface="Calibri"/>
              <a:ea typeface="Calibri"/>
              <a:cs typeface="Calibri"/>
              <a:sym typeface="Calibri"/>
            </a:endParaRPr>
          </a:p>
        </p:txBody>
      </p:sp>
      <p:sp>
        <p:nvSpPr>
          <p:cNvPr id="544" name="Google Shape;544;p35"/>
          <p:cNvSpPr txBox="1"/>
          <p:nvPr/>
        </p:nvSpPr>
        <p:spPr>
          <a:xfrm>
            <a:off x="2250225" y="1802950"/>
            <a:ext cx="3842100" cy="9852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Svastika</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b="1" i="0" lang="hu-HU" sz="900" u="none" cap="none" strike="noStrike">
                <a:solidFill>
                  <a:srgbClr val="000000"/>
                </a:solidFill>
                <a:latin typeface="Calibri"/>
                <a:ea typeface="Calibri"/>
                <a:cs typeface="Calibri"/>
                <a:sym typeface="Calibri"/>
              </a:rPr>
              <a:t>Svastika je bila službeni amblem Nacionalsocijalističke partije u Njemačkoj koja je trajno pretvorila ovaj simbol u simbol mržnje, antisemitizma i sramote. Ili  izvorna verzija svastike ili izmijenjene verzije dio su različitih transparenata koji se  mogu vidjeti unutar </a:t>
            </a:r>
            <a:r>
              <a:rPr b="1" lang="hu-HU" sz="900">
                <a:latin typeface="Calibri"/>
                <a:ea typeface="Calibri"/>
                <a:cs typeface="Calibri"/>
                <a:sym typeface="Calibri"/>
              </a:rPr>
              <a:t>fudbalskih</a:t>
            </a:r>
            <a:r>
              <a:rPr b="1" i="0" lang="hu-HU" sz="900" u="none" cap="none" strike="noStrike">
                <a:solidFill>
                  <a:srgbClr val="000000"/>
                </a:solidFill>
                <a:latin typeface="Calibri"/>
                <a:ea typeface="Calibri"/>
                <a:cs typeface="Calibri"/>
                <a:sym typeface="Calibri"/>
              </a:rPr>
              <a:t> stadiona.</a:t>
            </a:r>
            <a:endParaRPr b="0" i="0" sz="1400" u="none" cap="none" strike="noStrike">
              <a:solidFill>
                <a:srgbClr val="000000"/>
              </a:solidFill>
              <a:latin typeface="Calibri"/>
              <a:ea typeface="Calibri"/>
              <a:cs typeface="Calibri"/>
              <a:sym typeface="Calibri"/>
            </a:endParaRPr>
          </a:p>
        </p:txBody>
      </p:sp>
      <p:sp>
        <p:nvSpPr>
          <p:cNvPr id="545" name="Google Shape;545;p35"/>
          <p:cNvSpPr txBox="1"/>
          <p:nvPr/>
        </p:nvSpPr>
        <p:spPr>
          <a:xfrm>
            <a:off x="2250225" y="921500"/>
            <a:ext cx="3842100" cy="9852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Wolfsangel</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b="1" i="0" lang="hu-HU" sz="900" u="none" cap="none" strike="noStrike">
                <a:solidFill>
                  <a:srgbClr val="000000"/>
                </a:solidFill>
                <a:latin typeface="Calibri"/>
                <a:ea typeface="Calibri"/>
                <a:cs typeface="Calibri"/>
                <a:sym typeface="Calibri"/>
              </a:rPr>
              <a:t>Wolfsangel je simbol koji je prisvojila nacistička Njemačka. Pojavio se kao dio divizionalnih oznaka nekoliko Waffen SS jedinica, uključujući zloglasnu 2. oklopnu diviziju "Das Reich". Naveliko  ga koriste neonacistički </a:t>
            </a:r>
            <a:r>
              <a:rPr b="1" lang="hu-HU" sz="900">
                <a:latin typeface="Calibri"/>
                <a:ea typeface="Calibri"/>
                <a:cs typeface="Calibri"/>
                <a:sym typeface="Calibri"/>
              </a:rPr>
              <a:t>fudbalski</a:t>
            </a:r>
            <a:r>
              <a:rPr b="1" i="0" lang="hu-HU" sz="900" u="none" cap="none" strike="noStrike">
                <a:solidFill>
                  <a:srgbClr val="000000"/>
                </a:solidFill>
                <a:latin typeface="Calibri"/>
                <a:ea typeface="Calibri"/>
                <a:cs typeface="Calibri"/>
                <a:sym typeface="Calibri"/>
              </a:rPr>
              <a:t> navijači diljem E</a:t>
            </a:r>
            <a:r>
              <a:rPr b="1" lang="hu-HU" sz="900">
                <a:latin typeface="Calibri"/>
                <a:ea typeface="Calibri"/>
                <a:cs typeface="Calibri"/>
                <a:sym typeface="Calibri"/>
              </a:rPr>
              <a:t>v</a:t>
            </a:r>
            <a:r>
              <a:rPr b="1" i="0" lang="hu-HU" sz="900" u="none" cap="none" strike="noStrike">
                <a:solidFill>
                  <a:srgbClr val="000000"/>
                </a:solidFill>
                <a:latin typeface="Calibri"/>
                <a:ea typeface="Calibri"/>
                <a:cs typeface="Calibri"/>
                <a:sym typeface="Calibri"/>
              </a:rPr>
              <a:t>rope. Također je bio simbol </a:t>
            </a:r>
            <a:r>
              <a:rPr b="1" lang="hu-HU" sz="900">
                <a:latin typeface="Calibri"/>
                <a:ea typeface="Calibri"/>
                <a:cs typeface="Calibri"/>
                <a:sym typeface="Calibri"/>
              </a:rPr>
              <a:t>brigade</a:t>
            </a:r>
            <a:r>
              <a:rPr b="1" i="0" lang="hu-HU" sz="900" u="none" cap="none" strike="noStrike">
                <a:solidFill>
                  <a:srgbClr val="000000"/>
                </a:solidFill>
                <a:latin typeface="Calibri"/>
                <a:ea typeface="Calibri"/>
                <a:cs typeface="Calibri"/>
                <a:sym typeface="Calibri"/>
              </a:rPr>
              <a:t> Azov u Ukrajini.</a:t>
            </a:r>
            <a:endParaRPr b="1" i="0" sz="900" u="none" cap="none" strike="noStrike">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descr="En bild som visar text, recept&#10;&#10;Automatiskt genererad beskrivning" id="552" name="Google Shape;552;p36"/>
          <p:cNvPicPr preferRelativeResize="0"/>
          <p:nvPr>
            <p:ph idx="1" type="body"/>
          </p:nvPr>
        </p:nvPicPr>
        <p:blipFill rotWithShape="1">
          <a:blip r:embed="rId3">
            <a:alphaModFix/>
          </a:blip>
          <a:srcRect b="0" l="0" r="0" t="0"/>
          <a:stretch/>
        </p:blipFill>
        <p:spPr>
          <a:xfrm>
            <a:off x="2228144" y="1825625"/>
            <a:ext cx="7735712" cy="4351338"/>
          </a:xfrm>
          <a:prstGeom prst="rect">
            <a:avLst/>
          </a:prstGeom>
          <a:noFill/>
          <a:ln>
            <a:noFill/>
          </a:ln>
        </p:spPr>
      </p:pic>
      <p:pic>
        <p:nvPicPr>
          <p:cNvPr descr="En bild som visar text&#10;&#10;Automatiskt genererad beskrivning" id="553" name="Google Shape;553;p36"/>
          <p:cNvPicPr preferRelativeResize="0"/>
          <p:nvPr/>
        </p:nvPicPr>
        <p:blipFill rotWithShape="1">
          <a:blip r:embed="rId4">
            <a:alphaModFix/>
          </a:blip>
          <a:srcRect b="0" l="590" r="-590" t="0"/>
          <a:stretch/>
        </p:blipFill>
        <p:spPr>
          <a:xfrm>
            <a:off x="0" y="0"/>
            <a:ext cx="12192000" cy="6858000"/>
          </a:xfrm>
          <a:prstGeom prst="rect">
            <a:avLst/>
          </a:prstGeom>
          <a:noFill/>
          <a:ln>
            <a:noFill/>
          </a:ln>
        </p:spPr>
      </p:pic>
      <p:sp>
        <p:nvSpPr>
          <p:cNvPr id="554" name="Google Shape;554;p36"/>
          <p:cNvSpPr txBox="1"/>
          <p:nvPr/>
        </p:nvSpPr>
        <p:spPr>
          <a:xfrm>
            <a:off x="1971040" y="-17492"/>
            <a:ext cx="8686800"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hu-HU" sz="2000" u="none" cap="none" strike="noStrike">
                <a:solidFill>
                  <a:schemeClr val="dk1"/>
                </a:solidFill>
                <a:latin typeface="Calibri"/>
                <a:ea typeface="Calibri"/>
                <a:cs typeface="Calibri"/>
                <a:sym typeface="Calibri"/>
              </a:rPr>
              <a:t>Common symbols in violent right-wing extremist movements </a:t>
            </a:r>
            <a:endParaRPr b="0" i="0" sz="1400" u="none" cap="none" strike="noStrike">
              <a:solidFill>
                <a:srgbClr val="000000"/>
              </a:solidFill>
              <a:latin typeface="Arial"/>
              <a:ea typeface="Arial"/>
              <a:cs typeface="Arial"/>
              <a:sym typeface="Arial"/>
            </a:endParaRPr>
          </a:p>
        </p:txBody>
      </p:sp>
      <p:sp>
        <p:nvSpPr>
          <p:cNvPr id="555" name="Google Shape;555;p36"/>
          <p:cNvSpPr txBox="1"/>
          <p:nvPr>
            <p:ph idx="12" type="sldNum"/>
          </p:nvPr>
        </p:nvSpPr>
        <p:spPr>
          <a:xfrm>
            <a:off x="10891600" y="6356350"/>
            <a:ext cx="462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
        <p:nvSpPr>
          <p:cNvPr id="556" name="Google Shape;556;p36"/>
          <p:cNvSpPr txBox="1"/>
          <p:nvPr/>
        </p:nvSpPr>
        <p:spPr>
          <a:xfrm>
            <a:off x="7818125" y="1051550"/>
            <a:ext cx="4071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557" name="Google Shape;557;p36"/>
          <p:cNvSpPr txBox="1"/>
          <p:nvPr/>
        </p:nvSpPr>
        <p:spPr>
          <a:xfrm>
            <a:off x="2888200" y="0"/>
            <a:ext cx="7350900" cy="939000"/>
          </a:xfrm>
          <a:prstGeom prst="rect">
            <a:avLst/>
          </a:prstGeom>
          <a:solidFill>
            <a:srgbClr val="F3F3F3"/>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000" u="none" cap="none" strike="noStrike">
                <a:solidFill>
                  <a:srgbClr val="000000"/>
                </a:solidFill>
                <a:latin typeface="Calibri"/>
                <a:ea typeface="Calibri"/>
                <a:cs typeface="Calibri"/>
                <a:sym typeface="Calibri"/>
              </a:rPr>
              <a:t>Uobičajeni simboli u pokretima nasilnih desničarskih ekstremista</a:t>
            </a:r>
            <a:endParaRPr b="1"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rgbClr val="000000"/>
                </a:solidFill>
                <a:latin typeface="Calibri"/>
                <a:ea typeface="Calibri"/>
                <a:cs typeface="Calibri"/>
                <a:sym typeface="Calibri"/>
              </a:rPr>
              <a:t>                                                           </a:t>
            </a:r>
            <a:r>
              <a:rPr b="1" i="0" lang="hu-HU" sz="2900" u="none" cap="none" strike="noStrike">
                <a:solidFill>
                  <a:srgbClr val="CC0000"/>
                </a:solidFill>
                <a:latin typeface="Calibri"/>
                <a:ea typeface="Calibri"/>
                <a:cs typeface="Calibri"/>
                <a:sym typeface="Calibri"/>
              </a:rPr>
              <a:t>Simboli mržnje</a:t>
            </a:r>
            <a:endParaRPr b="0" i="0" sz="1400" u="none" cap="none" strike="noStrike">
              <a:solidFill>
                <a:srgbClr val="000000"/>
              </a:solidFill>
              <a:latin typeface="Calibri"/>
              <a:ea typeface="Calibri"/>
              <a:cs typeface="Calibri"/>
              <a:sym typeface="Calibri"/>
            </a:endParaRPr>
          </a:p>
        </p:txBody>
      </p:sp>
      <p:sp>
        <p:nvSpPr>
          <p:cNvPr id="558" name="Google Shape;558;p36"/>
          <p:cNvSpPr txBox="1"/>
          <p:nvPr/>
        </p:nvSpPr>
        <p:spPr>
          <a:xfrm>
            <a:off x="2228150" y="904725"/>
            <a:ext cx="3559800" cy="16161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Totenkopf</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000000"/>
                </a:solidFill>
                <a:latin typeface="Calibri"/>
                <a:ea typeface="Calibri"/>
                <a:cs typeface="Calibri"/>
                <a:sym typeface="Calibri"/>
              </a:rPr>
              <a:t>‘Totenkopf’ je njemačka riječ za ‘ mrtvačku glavu’ koja se tipično odnosi na sliku l</a:t>
            </a:r>
            <a:r>
              <a:rPr b="1" lang="hu-HU" sz="1100">
                <a:latin typeface="Calibri"/>
                <a:ea typeface="Calibri"/>
                <a:cs typeface="Calibri"/>
                <a:sym typeface="Calibri"/>
              </a:rPr>
              <a:t>o</a:t>
            </a:r>
            <a:r>
              <a:rPr b="1" i="0" lang="hu-HU" sz="1100" u="none" cap="none" strike="noStrike">
                <a:solidFill>
                  <a:srgbClr val="000000"/>
                </a:solidFill>
                <a:latin typeface="Calibri"/>
                <a:ea typeface="Calibri"/>
                <a:cs typeface="Calibri"/>
                <a:sym typeface="Calibri"/>
              </a:rPr>
              <a:t>banje i prekrižene kosti. Za vrijeme nacista Hitlerov Schutzstffel (SS) koristio je određeni Totenkopf prikaz kao simbol. Nakon rata, neonacisti i drugi bijelih rasisti  oživjeli su ga kao simbol mržnje zbog njegove važnosti za SS i </a:t>
            </a:r>
            <a:r>
              <a:rPr b="1" lang="hu-HU" sz="1100">
                <a:latin typeface="Calibri"/>
                <a:ea typeface="Calibri"/>
                <a:cs typeface="Calibri"/>
                <a:sym typeface="Calibri"/>
              </a:rPr>
              <a:t>historije</a:t>
            </a:r>
            <a:r>
              <a:rPr b="1" i="0" lang="hu-HU" sz="1100" u="none" cap="none" strike="noStrike">
                <a:solidFill>
                  <a:srgbClr val="000000"/>
                </a:solidFill>
                <a:latin typeface="Calibri"/>
                <a:ea typeface="Calibri"/>
                <a:cs typeface="Calibri"/>
                <a:sym typeface="Calibri"/>
              </a:rPr>
              <a:t> kao simbola mržnje.</a:t>
            </a:r>
            <a:endParaRPr b="1" i="0" sz="1100" u="none" cap="none" strike="noStrike">
              <a:solidFill>
                <a:srgbClr val="000000"/>
              </a:solidFill>
              <a:latin typeface="Calibri"/>
              <a:ea typeface="Calibri"/>
              <a:cs typeface="Calibri"/>
              <a:sym typeface="Calibri"/>
            </a:endParaRPr>
          </a:p>
        </p:txBody>
      </p:sp>
      <p:sp>
        <p:nvSpPr>
          <p:cNvPr id="559" name="Google Shape;559;p36"/>
          <p:cNvSpPr txBox="1"/>
          <p:nvPr/>
        </p:nvSpPr>
        <p:spPr>
          <a:xfrm>
            <a:off x="7888725" y="1051550"/>
            <a:ext cx="3559800" cy="9390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Broj 18</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000000"/>
                </a:solidFill>
                <a:latin typeface="Calibri"/>
                <a:ea typeface="Calibri"/>
                <a:cs typeface="Calibri"/>
                <a:sym typeface="Calibri"/>
              </a:rPr>
              <a:t>18 je alfanumerički kod bijelih rasista za Adolfa  Hitlera (1=A i B=H). Najčešće se povezuje sa britanskom skupinom bijelih rasista Combat 18 ili C18.</a:t>
            </a:r>
            <a:endParaRPr b="1" i="0" sz="1100" u="none" cap="none" strike="noStrike">
              <a:solidFill>
                <a:srgbClr val="000000"/>
              </a:solidFill>
              <a:latin typeface="Calibri"/>
              <a:ea typeface="Calibri"/>
              <a:cs typeface="Calibri"/>
              <a:sym typeface="Calibri"/>
            </a:endParaRPr>
          </a:p>
        </p:txBody>
      </p:sp>
      <p:sp>
        <p:nvSpPr>
          <p:cNvPr id="560" name="Google Shape;560;p36"/>
          <p:cNvSpPr txBox="1"/>
          <p:nvPr/>
        </p:nvSpPr>
        <p:spPr>
          <a:xfrm>
            <a:off x="7962825" y="2520825"/>
            <a:ext cx="3465300" cy="7695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Broj 28</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000000"/>
                </a:solidFill>
                <a:latin typeface="Calibri"/>
                <a:ea typeface="Calibri"/>
                <a:cs typeface="Calibri"/>
                <a:sym typeface="Calibri"/>
              </a:rPr>
              <a:t>28 je alfanumerički kod bijelih rasista za Blood and Honour (krv i čast) (2=B i 8=H).</a:t>
            </a:r>
            <a:endParaRPr b="1" i="0" sz="1100" u="none" cap="none" strike="noStrike">
              <a:solidFill>
                <a:srgbClr val="000000"/>
              </a:solidFill>
              <a:latin typeface="Calibri"/>
              <a:ea typeface="Calibri"/>
              <a:cs typeface="Calibri"/>
              <a:sym typeface="Calibri"/>
            </a:endParaRPr>
          </a:p>
        </p:txBody>
      </p:sp>
      <p:sp>
        <p:nvSpPr>
          <p:cNvPr id="561" name="Google Shape;561;p36"/>
          <p:cNvSpPr txBox="1"/>
          <p:nvPr/>
        </p:nvSpPr>
        <p:spPr>
          <a:xfrm>
            <a:off x="7818125" y="3480875"/>
            <a:ext cx="4218900" cy="11082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Zastava Konfederacije</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000000"/>
                </a:solidFill>
                <a:latin typeface="Calibri"/>
                <a:ea typeface="Calibri"/>
                <a:cs typeface="Calibri"/>
                <a:sym typeface="Calibri"/>
              </a:rPr>
              <a:t>Simbol korišten u američkom građanskom ratu. Zastava  se najviše povezivala sa Konfederacijom - tzv. 'borbena zastava'. Također  je bila snažan simbol ropstva i bjelačke nadmoći, što je uzrokovalo njenu  popularnost među bijelim rasistima  u 20. i 21. </a:t>
            </a:r>
            <a:r>
              <a:rPr b="1" lang="hu-HU" sz="1100">
                <a:latin typeface="Calibri"/>
                <a:ea typeface="Calibri"/>
                <a:cs typeface="Calibri"/>
                <a:sym typeface="Calibri"/>
              </a:rPr>
              <a:t>vijeku</a:t>
            </a:r>
            <a:r>
              <a:rPr b="1" i="0" lang="hu-HU" sz="11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Calibri"/>
              <a:ea typeface="Calibri"/>
              <a:cs typeface="Calibri"/>
              <a:sym typeface="Calibri"/>
            </a:endParaRPr>
          </a:p>
        </p:txBody>
      </p:sp>
      <p:sp>
        <p:nvSpPr>
          <p:cNvPr id="562" name="Google Shape;562;p36"/>
          <p:cNvSpPr txBox="1"/>
          <p:nvPr/>
        </p:nvSpPr>
        <p:spPr>
          <a:xfrm>
            <a:off x="7962825" y="4783525"/>
            <a:ext cx="3559800" cy="14469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Triskele</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000000"/>
                </a:solidFill>
                <a:latin typeface="Calibri"/>
                <a:ea typeface="Calibri"/>
                <a:cs typeface="Calibri"/>
                <a:sym typeface="Calibri"/>
              </a:rPr>
              <a:t>Triskele je jedan od mnogih drevnih e</a:t>
            </a:r>
            <a:r>
              <a:rPr b="1" lang="hu-HU" sz="1100">
                <a:latin typeface="Calibri"/>
                <a:ea typeface="Calibri"/>
                <a:cs typeface="Calibri"/>
                <a:sym typeface="Calibri"/>
              </a:rPr>
              <a:t>v</a:t>
            </a:r>
            <a:r>
              <a:rPr b="1" i="0" lang="hu-HU" sz="1100" u="none" cap="none" strike="noStrike">
                <a:solidFill>
                  <a:srgbClr val="000000"/>
                </a:solidFill>
                <a:latin typeface="Calibri"/>
                <a:ea typeface="Calibri"/>
                <a:cs typeface="Calibri"/>
                <a:sym typeface="Calibri"/>
              </a:rPr>
              <a:t>ropskih simbola koje su prisvojili nacisti. Nakon Drugog svjetskog rata Triskele je postao značajan simbol mržnje. Triskele je uobičajena vrsta bijele rasističke tetovaže i pojavljuje se na mjestima kao što je logo za rasističku skinhead skupinu Blood and Honour.</a:t>
            </a:r>
            <a:endParaRPr b="1" i="0" sz="1100" u="none" cap="none" strike="noStrike">
              <a:solidFill>
                <a:srgbClr val="000000"/>
              </a:solidFill>
              <a:latin typeface="Calibri"/>
              <a:ea typeface="Calibri"/>
              <a:cs typeface="Calibri"/>
              <a:sym typeface="Calibri"/>
            </a:endParaRPr>
          </a:p>
        </p:txBody>
      </p:sp>
      <p:sp>
        <p:nvSpPr>
          <p:cNvPr id="563" name="Google Shape;563;p36"/>
          <p:cNvSpPr txBox="1"/>
          <p:nvPr/>
        </p:nvSpPr>
        <p:spPr>
          <a:xfrm>
            <a:off x="2228100" y="2688100"/>
            <a:ext cx="3791700" cy="16161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0000"/>
                </a:solidFill>
                <a:latin typeface="Calibri"/>
                <a:ea typeface="Calibri"/>
                <a:cs typeface="Calibri"/>
                <a:sym typeface="Calibri"/>
              </a:rPr>
              <a:t>Keltski kr</a:t>
            </a:r>
            <a:r>
              <a:rPr b="1" lang="hu-HU" sz="1600">
                <a:solidFill>
                  <a:srgbClr val="CC0000"/>
                </a:solidFill>
                <a:latin typeface="Calibri"/>
                <a:ea typeface="Calibri"/>
                <a:cs typeface="Calibri"/>
                <a:sym typeface="Calibri"/>
              </a:rPr>
              <a:t>st</a:t>
            </a:r>
            <a:endParaRPr b="1" i="0" sz="1600" u="none" cap="none" strike="noStrike">
              <a:solidFill>
                <a:srgbClr val="CC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000000"/>
                </a:solidFill>
                <a:latin typeface="Calibri"/>
                <a:ea typeface="Calibri"/>
                <a:cs typeface="Calibri"/>
                <a:sym typeface="Calibri"/>
              </a:rPr>
              <a:t>Keltski kr</a:t>
            </a:r>
            <a:r>
              <a:rPr b="1" lang="hu-HU" sz="1100">
                <a:latin typeface="Calibri"/>
                <a:ea typeface="Calibri"/>
                <a:cs typeface="Calibri"/>
                <a:sym typeface="Calibri"/>
              </a:rPr>
              <a:t>st</a:t>
            </a:r>
            <a:r>
              <a:rPr b="1" i="0" lang="hu-HU" sz="1100" u="none" cap="none" strike="noStrike">
                <a:solidFill>
                  <a:srgbClr val="000000"/>
                </a:solidFill>
                <a:latin typeface="Calibri"/>
                <a:ea typeface="Calibri"/>
                <a:cs typeface="Calibri"/>
                <a:sym typeface="Calibri"/>
              </a:rPr>
              <a:t> sastoji se od kvadratnog kr</a:t>
            </a:r>
            <a:r>
              <a:rPr b="1" lang="hu-HU" sz="1100">
                <a:latin typeface="Calibri"/>
                <a:ea typeface="Calibri"/>
                <a:cs typeface="Calibri"/>
                <a:sym typeface="Calibri"/>
              </a:rPr>
              <a:t>sta</a:t>
            </a:r>
            <a:r>
              <a:rPr b="1" i="0" lang="hu-HU" sz="1100" u="none" cap="none" strike="noStrike">
                <a:solidFill>
                  <a:srgbClr val="000000"/>
                </a:solidFill>
                <a:latin typeface="Calibri"/>
                <a:ea typeface="Calibri"/>
                <a:cs typeface="Calibri"/>
                <a:sym typeface="Calibri"/>
              </a:rPr>
              <a:t> isprepletenog sa krugom ili okruženog njime. Njegovo podrijetlo veže se za pretkršćanski 'sunčani krug' ili 'kr</a:t>
            </a:r>
            <a:r>
              <a:rPr b="1" lang="hu-HU" sz="1100">
                <a:latin typeface="Calibri"/>
                <a:ea typeface="Calibri"/>
                <a:cs typeface="Calibri"/>
                <a:sym typeface="Calibri"/>
              </a:rPr>
              <a:t>st</a:t>
            </a:r>
            <a:r>
              <a:rPr b="1" i="0" lang="hu-HU" sz="1100" u="none" cap="none" strike="noStrike">
                <a:solidFill>
                  <a:srgbClr val="000000"/>
                </a:solidFill>
                <a:latin typeface="Calibri"/>
                <a:ea typeface="Calibri"/>
                <a:cs typeface="Calibri"/>
                <a:sym typeface="Calibri"/>
              </a:rPr>
              <a:t> sa </a:t>
            </a:r>
            <a:r>
              <a:rPr b="1" lang="hu-HU" sz="1100">
                <a:latin typeface="Calibri"/>
                <a:ea typeface="Calibri"/>
                <a:cs typeface="Calibri"/>
                <a:sym typeface="Calibri"/>
              </a:rPr>
              <a:t>točkom</a:t>
            </a:r>
            <a:r>
              <a:rPr b="1" i="0" lang="hu-HU" sz="1100" u="none" cap="none" strike="noStrike">
                <a:solidFill>
                  <a:srgbClr val="000000"/>
                </a:solidFill>
                <a:latin typeface="Calibri"/>
                <a:ea typeface="Calibri"/>
                <a:cs typeface="Calibri"/>
                <a:sym typeface="Calibri"/>
              </a:rPr>
              <a:t>' u staroj E</a:t>
            </a:r>
            <a:r>
              <a:rPr b="1" lang="hu-HU" sz="1100">
                <a:latin typeface="Calibri"/>
                <a:ea typeface="Calibri"/>
                <a:cs typeface="Calibri"/>
                <a:sym typeface="Calibri"/>
              </a:rPr>
              <a:t>v</a:t>
            </a:r>
            <a:r>
              <a:rPr b="1" i="0" lang="hu-HU" sz="1100" u="none" cap="none" strike="noStrike">
                <a:solidFill>
                  <a:srgbClr val="000000"/>
                </a:solidFill>
                <a:latin typeface="Calibri"/>
                <a:ea typeface="Calibri"/>
                <a:cs typeface="Calibri"/>
                <a:sym typeface="Calibri"/>
              </a:rPr>
              <a:t>ropi. </a:t>
            </a:r>
            <a:endParaRPr b="1" i="0" sz="11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000000"/>
                </a:solidFill>
                <a:latin typeface="Calibri"/>
                <a:ea typeface="Calibri"/>
                <a:cs typeface="Calibri"/>
                <a:sym typeface="Calibri"/>
              </a:rPr>
              <a:t>Nakon 2. svjetskog rata koriste ga  razne skupine i pokreti koji prom</a:t>
            </a:r>
            <a:r>
              <a:rPr b="1" lang="hu-HU" sz="1100">
                <a:latin typeface="Calibri"/>
                <a:ea typeface="Calibri"/>
                <a:cs typeface="Calibri"/>
                <a:sym typeface="Calibri"/>
              </a:rPr>
              <a:t>ovišu</a:t>
            </a:r>
            <a:r>
              <a:rPr b="1" i="0" lang="hu-HU" sz="1100" u="none" cap="none" strike="noStrike">
                <a:solidFill>
                  <a:srgbClr val="000000"/>
                </a:solidFill>
                <a:latin typeface="Calibri"/>
                <a:ea typeface="Calibri"/>
                <a:cs typeface="Calibri"/>
                <a:sym typeface="Calibri"/>
              </a:rPr>
              <a:t> bjelačku nadmoć. Danas ovu verziju kr</a:t>
            </a:r>
            <a:r>
              <a:rPr b="1" lang="hu-HU" sz="1100">
                <a:latin typeface="Calibri"/>
                <a:ea typeface="Calibri"/>
                <a:cs typeface="Calibri"/>
                <a:sym typeface="Calibri"/>
              </a:rPr>
              <a:t>sta</a:t>
            </a:r>
            <a:r>
              <a:rPr b="1" i="0" lang="hu-HU" sz="1100" u="none" cap="none" strike="noStrike">
                <a:solidFill>
                  <a:srgbClr val="000000"/>
                </a:solidFill>
                <a:latin typeface="Calibri"/>
                <a:ea typeface="Calibri"/>
                <a:cs typeface="Calibri"/>
                <a:sym typeface="Calibri"/>
              </a:rPr>
              <a:t> koriste neonacisti, rasistički skinheadsi, članovi Ku Klux Klana i gotovo svaka druga vrsta bijelih rasista.</a:t>
            </a:r>
            <a:endParaRPr b="1" i="0" sz="1100" u="none" cap="none" strike="noStrike">
              <a:solidFill>
                <a:srgbClr val="000000"/>
              </a:solidFill>
              <a:latin typeface="Calibri"/>
              <a:ea typeface="Calibri"/>
              <a:cs typeface="Calibri"/>
              <a:sym typeface="Calibri"/>
            </a:endParaRPr>
          </a:p>
        </p:txBody>
      </p:sp>
      <p:sp>
        <p:nvSpPr>
          <p:cNvPr id="564" name="Google Shape;564;p36"/>
          <p:cNvSpPr txBox="1"/>
          <p:nvPr/>
        </p:nvSpPr>
        <p:spPr>
          <a:xfrm>
            <a:off x="2228150" y="4688950"/>
            <a:ext cx="3878700" cy="16161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hu-HU" sz="1600" u="none" cap="none" strike="noStrike">
                <a:solidFill>
                  <a:srgbClr val="CC4125"/>
                </a:solidFill>
                <a:latin typeface="Calibri"/>
                <a:ea typeface="Calibri"/>
                <a:cs typeface="Calibri"/>
                <a:sym typeface="Calibri"/>
              </a:rPr>
              <a:t>Othala Rune</a:t>
            </a:r>
            <a:endParaRPr b="1" i="0" sz="1600" u="none" cap="none" strike="noStrike">
              <a:solidFill>
                <a:srgbClr val="CC4125"/>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1" i="0" lang="hu-HU" sz="1100" u="none" cap="none" strike="noStrike">
                <a:solidFill>
                  <a:srgbClr val="000000"/>
                </a:solidFill>
                <a:latin typeface="Calibri"/>
                <a:ea typeface="Calibri"/>
                <a:cs typeface="Calibri"/>
                <a:sym typeface="Calibri"/>
              </a:rPr>
              <a:t>Runa Othala dio je s</a:t>
            </a:r>
            <a:r>
              <a:rPr b="1" lang="hu-HU" sz="1100">
                <a:latin typeface="Calibri"/>
                <a:ea typeface="Calibri"/>
                <a:cs typeface="Calibri"/>
                <a:sym typeface="Calibri"/>
              </a:rPr>
              <a:t>istema</a:t>
            </a:r>
            <a:r>
              <a:rPr b="1" i="0" lang="hu-HU" sz="1100" u="none" cap="none" strike="noStrike">
                <a:solidFill>
                  <a:srgbClr val="000000"/>
                </a:solidFill>
                <a:latin typeface="Calibri"/>
                <a:ea typeface="Calibri"/>
                <a:cs typeface="Calibri"/>
                <a:sym typeface="Calibri"/>
              </a:rPr>
              <a:t> runske abecede, s</a:t>
            </a:r>
            <a:r>
              <a:rPr b="1" lang="hu-HU" sz="1100">
                <a:latin typeface="Calibri"/>
                <a:ea typeface="Calibri"/>
                <a:cs typeface="Calibri"/>
                <a:sym typeface="Calibri"/>
              </a:rPr>
              <a:t>istema</a:t>
            </a:r>
            <a:r>
              <a:rPr b="1" i="0" lang="hu-HU" sz="1100" u="none" cap="none" strike="noStrike">
                <a:solidFill>
                  <a:srgbClr val="000000"/>
                </a:solidFill>
                <a:latin typeface="Calibri"/>
                <a:ea typeface="Calibri"/>
                <a:cs typeface="Calibri"/>
                <a:sym typeface="Calibri"/>
              </a:rPr>
              <a:t> pisma koji se koristio u predrimskoj E</a:t>
            </a:r>
            <a:r>
              <a:rPr b="1" lang="hu-HU" sz="1100">
                <a:latin typeface="Calibri"/>
                <a:ea typeface="Calibri"/>
                <a:cs typeface="Calibri"/>
                <a:sym typeface="Calibri"/>
              </a:rPr>
              <a:t>v</a:t>
            </a:r>
            <a:r>
              <a:rPr b="1" i="0" lang="hu-HU" sz="1100" u="none" cap="none" strike="noStrike">
                <a:solidFill>
                  <a:srgbClr val="000000"/>
                </a:solidFill>
                <a:latin typeface="Calibri"/>
                <a:ea typeface="Calibri"/>
                <a:cs typeface="Calibri"/>
                <a:sym typeface="Calibri"/>
              </a:rPr>
              <a:t>ropi.  U 20. </a:t>
            </a:r>
            <a:r>
              <a:rPr b="1" lang="hu-HU" sz="1100">
                <a:latin typeface="Calibri"/>
                <a:ea typeface="Calibri"/>
                <a:cs typeface="Calibri"/>
                <a:sym typeface="Calibri"/>
              </a:rPr>
              <a:t>vijeku</a:t>
            </a:r>
            <a:r>
              <a:rPr b="1" i="0" lang="hu-HU" sz="1100" u="none" cap="none" strike="noStrike">
                <a:solidFill>
                  <a:srgbClr val="000000"/>
                </a:solidFill>
                <a:latin typeface="Calibri"/>
                <a:ea typeface="Calibri"/>
                <a:cs typeface="Calibri"/>
                <a:sym typeface="Calibri"/>
              </a:rPr>
              <a:t> nacisti u Njemačkoj prisvojili su Othala Runu kao dio svog pokušaja rekonstrui</a:t>
            </a:r>
            <a:r>
              <a:rPr b="1" lang="hu-HU" sz="1100">
                <a:latin typeface="Calibri"/>
                <a:ea typeface="Calibri"/>
                <a:cs typeface="Calibri"/>
                <a:sym typeface="Calibri"/>
              </a:rPr>
              <a:t>sanja</a:t>
            </a:r>
            <a:r>
              <a:rPr b="1" i="0" lang="hu-HU" sz="1100" u="none" cap="none" strike="noStrike">
                <a:solidFill>
                  <a:srgbClr val="000000"/>
                </a:solidFill>
                <a:latin typeface="Calibri"/>
                <a:ea typeface="Calibri"/>
                <a:cs typeface="Calibri"/>
                <a:sym typeface="Calibri"/>
              </a:rPr>
              <a:t> mitske 'arijske' prošlosti. Nacistička upotreba simbola uključivala je oznake dviju Waffen SS divizija t</a:t>
            </a:r>
            <a:r>
              <a:rPr b="1" lang="hu-HU" sz="1100">
                <a:latin typeface="Calibri"/>
                <a:ea typeface="Calibri"/>
                <a:cs typeface="Calibri"/>
                <a:sym typeface="Calibri"/>
              </a:rPr>
              <a:t>o</a:t>
            </a:r>
            <a:r>
              <a:rPr b="1" i="0" lang="hu-HU" sz="1100" u="none" cap="none" strike="noStrike">
                <a:solidFill>
                  <a:srgbClr val="000000"/>
                </a:solidFill>
                <a:latin typeface="Calibri"/>
                <a:ea typeface="Calibri"/>
                <a:cs typeface="Calibri"/>
                <a:sym typeface="Calibri"/>
              </a:rPr>
              <a:t>kom Drugog svjetskog rata. Nakon rata počeli su ga koristiti bijeli rasisti u E</a:t>
            </a:r>
            <a:r>
              <a:rPr b="1" lang="hu-HU" sz="1100">
                <a:latin typeface="Calibri"/>
                <a:ea typeface="Calibri"/>
                <a:cs typeface="Calibri"/>
                <a:sym typeface="Calibri"/>
              </a:rPr>
              <a:t>v</a:t>
            </a:r>
            <a:r>
              <a:rPr b="1" i="0" lang="hu-HU" sz="1100" u="none" cap="none" strike="noStrike">
                <a:solidFill>
                  <a:srgbClr val="000000"/>
                </a:solidFill>
                <a:latin typeface="Calibri"/>
                <a:ea typeface="Calibri"/>
                <a:cs typeface="Calibri"/>
                <a:sym typeface="Calibri"/>
              </a:rPr>
              <a:t>ropi, Sjevernoj Americi i drugdje.</a:t>
            </a:r>
            <a:endParaRPr b="1" i="0" sz="1100" u="none" cap="none" strike="noStrike">
              <a:solidFill>
                <a:srgbClr val="000000"/>
              </a:solidFill>
              <a:latin typeface="Calibri"/>
              <a:ea typeface="Calibri"/>
              <a:cs typeface="Calibri"/>
              <a:sym typeface="Calibri"/>
            </a:endParaRPr>
          </a:p>
        </p:txBody>
      </p:sp>
      <p:sp>
        <p:nvSpPr>
          <p:cNvPr id="565" name="Google Shape;565;p36"/>
          <p:cNvSpPr txBox="1"/>
          <p:nvPr/>
        </p:nvSpPr>
        <p:spPr>
          <a:xfrm>
            <a:off x="1626775" y="6374675"/>
            <a:ext cx="14400" cy="400200"/>
          </a:xfrm>
          <a:prstGeom prst="rect">
            <a:avLst/>
          </a:prstGeom>
          <a:solidFill>
            <a:srgbClr val="EFEFE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37"/>
          <p:cNvSpPr txBox="1"/>
          <p:nvPr>
            <p:ph type="title"/>
          </p:nvPr>
        </p:nvSpPr>
        <p:spPr>
          <a:xfrm>
            <a:off x="838200" y="141842"/>
            <a:ext cx="10515600" cy="114538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hu-HU" sz="4400"/>
              <a:t>Česti simboli</a:t>
            </a:r>
            <a:r>
              <a:rPr b="1" lang="hu-HU"/>
              <a:t> pokreta</a:t>
            </a:r>
            <a:r>
              <a:rPr b="1" lang="hu-HU" sz="4400"/>
              <a:t> nasilni</a:t>
            </a:r>
            <a:r>
              <a:rPr b="1" lang="hu-HU"/>
              <a:t>h</a:t>
            </a:r>
            <a:r>
              <a:rPr b="1" lang="hu-HU" sz="4400"/>
              <a:t> islamistički</a:t>
            </a:r>
            <a:r>
              <a:rPr b="1" lang="hu-HU"/>
              <a:t>h ekstremista</a:t>
            </a:r>
            <a:endParaRPr b="1"/>
          </a:p>
        </p:txBody>
      </p:sp>
      <p:pic>
        <p:nvPicPr>
          <p:cNvPr id="572" name="Google Shape;572;p37"/>
          <p:cNvPicPr preferRelativeResize="0"/>
          <p:nvPr/>
        </p:nvPicPr>
        <p:blipFill rotWithShape="1">
          <a:blip r:embed="rId3">
            <a:alphaModFix/>
          </a:blip>
          <a:srcRect b="0" l="0" r="0" t="0"/>
          <a:stretch/>
        </p:blipFill>
        <p:spPr>
          <a:xfrm>
            <a:off x="333632" y="3969155"/>
            <a:ext cx="11133625" cy="1740528"/>
          </a:xfrm>
          <a:prstGeom prst="rect">
            <a:avLst/>
          </a:prstGeom>
          <a:noFill/>
          <a:ln>
            <a:noFill/>
          </a:ln>
        </p:spPr>
      </p:pic>
      <p:pic>
        <p:nvPicPr>
          <p:cNvPr descr="En bild som visar text&#10;&#10;Automatiskt genererad beskrivning" id="573" name="Google Shape;573;p37"/>
          <p:cNvPicPr preferRelativeResize="0"/>
          <p:nvPr/>
        </p:nvPicPr>
        <p:blipFill rotWithShape="1">
          <a:blip r:embed="rId4">
            <a:alphaModFix/>
          </a:blip>
          <a:srcRect b="0" l="0" r="0" t="0"/>
          <a:stretch/>
        </p:blipFill>
        <p:spPr>
          <a:xfrm>
            <a:off x="168327" y="1719585"/>
            <a:ext cx="11298930" cy="1817208"/>
          </a:xfrm>
          <a:prstGeom prst="rect">
            <a:avLst/>
          </a:prstGeom>
          <a:noFill/>
          <a:ln>
            <a:noFill/>
          </a:ln>
        </p:spPr>
      </p:pic>
      <p:sp>
        <p:nvSpPr>
          <p:cNvPr id="574" name="Google Shape;574;p37"/>
          <p:cNvSpPr txBox="1"/>
          <p:nvPr/>
        </p:nvSpPr>
        <p:spPr>
          <a:xfrm>
            <a:off x="457200" y="5974080"/>
            <a:ext cx="108966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hu-HU" sz="1800" u="none" cap="none" strike="noStrike">
                <a:solidFill>
                  <a:schemeClr val="dk1"/>
                </a:solidFill>
                <a:latin typeface="Calibri"/>
                <a:ea typeface="Calibri"/>
                <a:cs typeface="Calibri"/>
                <a:sym typeface="Calibri"/>
              </a:rPr>
              <a:t>Izvor: </a:t>
            </a:r>
            <a:r>
              <a:rPr b="0" i="0" lang="hu-HU" sz="1800" u="none" cap="none" strike="noStrike">
                <a:solidFill>
                  <a:srgbClr val="000000"/>
                </a:solidFill>
                <a:latin typeface="Arial"/>
                <a:ea typeface="Arial"/>
                <a:cs typeface="Arial"/>
                <a:sym typeface="Arial"/>
              </a:rPr>
              <a:t>RAN Knjiga činjenica o islamskom ekstremizmu (2019):</a:t>
            </a:r>
            <a:br>
              <a:rPr b="0" i="0" lang="hu-HU" sz="1800" u="none" cap="none" strike="noStrike">
                <a:solidFill>
                  <a:srgbClr val="000000"/>
                </a:solidFill>
                <a:latin typeface="Arial"/>
                <a:ea typeface="Arial"/>
                <a:cs typeface="Arial"/>
                <a:sym typeface="Arial"/>
              </a:rPr>
            </a:br>
            <a:r>
              <a:rPr b="0" i="0" lang="hu-HU" sz="1800" u="none" cap="none" strike="noStrike">
                <a:solidFill>
                  <a:srgbClr val="31538F"/>
                </a:solidFill>
                <a:latin typeface="Arial"/>
                <a:ea typeface="Arial"/>
                <a:cs typeface="Arial"/>
                <a:sym typeface="Arial"/>
              </a:rPr>
              <a:t>https://home-affairs.ec.europa.eu/system/files/2020-10/ran_factbook_islamist_extremism_december_2019_hr.pdf</a:t>
            </a:r>
            <a:endParaRPr b="0" i="0" sz="1800" u="none" cap="none" strike="noStrike">
              <a:solidFill>
                <a:srgbClr val="31538F"/>
              </a:solidFill>
              <a:latin typeface="Calibri"/>
              <a:ea typeface="Calibri"/>
              <a:cs typeface="Calibri"/>
              <a:sym typeface="Calibri"/>
            </a:endParaRPr>
          </a:p>
        </p:txBody>
      </p:sp>
      <p:sp>
        <p:nvSpPr>
          <p:cNvPr id="575" name="Google Shape;575;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
        <p:nvSpPr>
          <p:cNvPr id="576" name="Google Shape;576;p37"/>
          <p:cNvSpPr txBox="1"/>
          <p:nvPr/>
        </p:nvSpPr>
        <p:spPr>
          <a:xfrm>
            <a:off x="4331975" y="2242925"/>
            <a:ext cx="7021800" cy="14007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hu-HU" sz="1700" u="none" cap="none" strike="noStrike">
                <a:solidFill>
                  <a:srgbClr val="31538F"/>
                </a:solidFill>
                <a:latin typeface="Lato"/>
                <a:ea typeface="Lato"/>
                <a:cs typeface="Lato"/>
                <a:sym typeface="Lato"/>
              </a:rPr>
              <a:t>Crna zastava kojom se islamističke organizacije poput al-Kaide koriste od kasnih 1990-ih sastoji se od bijelog natpisa šehadeta (ispovijest vjere) na crnoj pozadini.</a:t>
            </a:r>
            <a:endParaRPr b="1" i="0" sz="1700" u="none" cap="none" strike="noStrike">
              <a:solidFill>
                <a:srgbClr val="31538F"/>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577" name="Google Shape;577;p37"/>
          <p:cNvSpPr txBox="1"/>
          <p:nvPr/>
        </p:nvSpPr>
        <p:spPr>
          <a:xfrm>
            <a:off x="4331975" y="4491625"/>
            <a:ext cx="7021800" cy="8772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700"/>
              <a:buFont typeface="Arial"/>
              <a:buNone/>
            </a:pPr>
            <a:r>
              <a:rPr b="1" i="0" lang="hu-HU" sz="1700" u="none" cap="none" strike="noStrike">
                <a:solidFill>
                  <a:srgbClr val="31538F"/>
                </a:solidFill>
                <a:latin typeface="Lato"/>
                <a:ea typeface="Lato"/>
                <a:cs typeface="Lato"/>
                <a:sym typeface="Lato"/>
              </a:rPr>
              <a:t>Zastava ISIS-a sa pečatom Proroka Muhameda.</a:t>
            </a:r>
            <a:endParaRPr b="1" i="0" sz="1700" u="none" cap="none" strike="noStrike">
              <a:solidFill>
                <a:srgbClr val="31538F"/>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581" name="Shape 581"/>
        <p:cNvGrpSpPr/>
        <p:nvPr/>
      </p:nvGrpSpPr>
      <p:grpSpPr>
        <a:xfrm>
          <a:off x="0" y="0"/>
          <a:ext cx="0" cy="0"/>
          <a:chOff x="0" y="0"/>
          <a:chExt cx="0" cy="0"/>
        </a:xfrm>
      </p:grpSpPr>
      <p:sp>
        <p:nvSpPr>
          <p:cNvPr id="582" name="Google Shape;582;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Budi(te) etnograf u vlastitoj kulturi!</a:t>
            </a:r>
            <a:endParaRPr/>
          </a:p>
        </p:txBody>
      </p:sp>
      <p:sp>
        <p:nvSpPr>
          <p:cNvPr id="583" name="Google Shape;583;p38"/>
          <p:cNvSpPr txBox="1"/>
          <p:nvPr>
            <p:ph idx="1" type="body"/>
          </p:nvPr>
        </p:nvSpPr>
        <p:spPr>
          <a:xfrm>
            <a:off x="838200" y="1825625"/>
            <a:ext cx="10515600" cy="4351338"/>
          </a:xfrm>
          <a:prstGeom prst="rect">
            <a:avLst/>
          </a:prstGeom>
          <a:solidFill>
            <a:srgbClr val="DDEAF6"/>
          </a:solid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hu-HU"/>
              <a:t>Tokom sljedeće sedmice pažljivo posmatrajte svoju okolinu, uključujući ulice kojima obično prolazite i zgrade u kojima boravite.</a:t>
            </a:r>
            <a:endParaRPr/>
          </a:p>
          <a:p>
            <a:pPr indent="0" lvl="0" marL="0" rtl="0" algn="l">
              <a:lnSpc>
                <a:spcPct val="90000"/>
              </a:lnSpc>
              <a:spcBef>
                <a:spcPts val="0"/>
              </a:spcBef>
              <a:spcAft>
                <a:spcPts val="0"/>
              </a:spcAft>
              <a:buSzPts val="1800"/>
              <a:buNone/>
            </a:pPr>
            <a:r>
              <a:t/>
            </a:r>
            <a:endParaRPr/>
          </a:p>
          <a:p>
            <a:pPr indent="-228600" lvl="0" marL="228600" rtl="0" algn="l">
              <a:lnSpc>
                <a:spcPct val="90000"/>
              </a:lnSpc>
              <a:spcBef>
                <a:spcPts val="1000"/>
              </a:spcBef>
              <a:spcAft>
                <a:spcPts val="0"/>
              </a:spcAft>
              <a:buClr>
                <a:schemeClr val="dk1"/>
              </a:buClr>
              <a:buSzPts val="2800"/>
              <a:buChar char="•"/>
            </a:pPr>
            <a:r>
              <a:rPr lang="hu-HU"/>
              <a:t>Potražite simbole u grafitima ili naljepnicama i provjerite razumijete li ih. Ako ne, fotografišite ih i porazgovarajte o njima sa osobama sa kojima vam je ugodno razgovarati. Pokušajte saznati njihovo značenje te predstavljaju li možda određenu skupinu ili subkulturu.</a:t>
            </a:r>
            <a:endParaRPr/>
          </a:p>
          <a:p>
            <a:pPr indent="-64135"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hu-HU"/>
              <a:t>Cilj vježbe je da postanemo svjesniji svoje okoline. Ponekad su simboli nasilnog ekstremizma ispred nas, samo ih moramo postati svjesni.</a:t>
            </a:r>
            <a:endParaRPr/>
          </a:p>
        </p:txBody>
      </p:sp>
      <p:sp>
        <p:nvSpPr>
          <p:cNvPr id="584" name="Google Shape;584;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588" name="Shape 588"/>
        <p:cNvGrpSpPr/>
        <p:nvPr/>
      </p:nvGrpSpPr>
      <p:grpSpPr>
        <a:xfrm>
          <a:off x="0" y="0"/>
          <a:ext cx="0" cy="0"/>
          <a:chOff x="0" y="0"/>
          <a:chExt cx="0" cy="0"/>
        </a:xfrm>
      </p:grpSpPr>
      <p:sp>
        <p:nvSpPr>
          <p:cNvPr id="589" name="Google Shape;589;p39"/>
          <p:cNvSpPr/>
          <p:nvPr/>
        </p:nvSpPr>
        <p:spPr>
          <a:xfrm>
            <a:off x="0" y="0"/>
            <a:ext cx="12192000" cy="6858000"/>
          </a:xfrm>
          <a:prstGeom prst="rect">
            <a:avLst/>
          </a:prstGeom>
          <a:solidFill>
            <a:srgbClr val="DDEAF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0" name="Google Shape;590;p39"/>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1" name="Google Shape;591;p39"/>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2" name="Google Shape;592;p39"/>
          <p:cNvSpPr txBox="1"/>
          <p:nvPr>
            <p:ph type="ctrTitle"/>
          </p:nvPr>
        </p:nvSpPr>
        <p:spPr>
          <a:xfrm>
            <a:off x="1344617" y="228611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hu-HU" sz="4800"/>
            </a:br>
            <a:br>
              <a:rPr lang="hu-HU" sz="4800"/>
            </a:br>
            <a:br>
              <a:rPr lang="hu-HU" sz="4800"/>
            </a:br>
            <a:r>
              <a:rPr b="1" lang="hu-HU" sz="4800"/>
              <a:t>6. Nacionalni kontekst</a:t>
            </a:r>
            <a:br>
              <a:rPr lang="hu-HU" sz="4800"/>
            </a:br>
            <a:br>
              <a:rPr lang="hu-HU" sz="4800"/>
            </a:br>
            <a:r>
              <a:rPr lang="hu-HU" sz="4800">
                <a:latin typeface="Calibri"/>
                <a:ea typeface="Calibri"/>
                <a:cs typeface="Calibri"/>
                <a:sym typeface="Calibri"/>
              </a:rPr>
              <a:t>Koj</a:t>
            </a:r>
            <a:r>
              <a:rPr lang="hu-HU" sz="4800"/>
              <a:t>e</a:t>
            </a:r>
            <a:r>
              <a:rPr lang="hu-HU" sz="4800">
                <a:latin typeface="Calibri"/>
                <a:ea typeface="Calibri"/>
                <a:cs typeface="Calibri"/>
                <a:sym typeface="Calibri"/>
              </a:rPr>
              <a:t> vrst</a:t>
            </a:r>
            <a:r>
              <a:rPr lang="hu-HU" sz="4800"/>
              <a:t>e</a:t>
            </a:r>
            <a:r>
              <a:rPr lang="hu-HU" sz="4800">
                <a:latin typeface="Calibri"/>
                <a:ea typeface="Calibri"/>
                <a:cs typeface="Calibri"/>
                <a:sym typeface="Calibri"/>
              </a:rPr>
              <a:t> nasilnih ekstremističkih skupina </a:t>
            </a:r>
            <a:r>
              <a:rPr lang="hu-HU" sz="4800"/>
              <a:t>ili ideologija postoje u vašoj zemlji/regiji/zajednici?</a:t>
            </a:r>
            <a:br>
              <a:rPr lang="hu-HU" sz="4800">
                <a:latin typeface="Calibri"/>
                <a:ea typeface="Calibri"/>
                <a:cs typeface="Calibri"/>
                <a:sym typeface="Calibri"/>
              </a:rPr>
            </a:br>
            <a:br>
              <a:rPr lang="hu-HU" sz="4800">
                <a:latin typeface="Calibri"/>
                <a:ea typeface="Calibri"/>
                <a:cs typeface="Calibri"/>
                <a:sym typeface="Calibri"/>
              </a:rPr>
            </a:br>
            <a:r>
              <a:rPr lang="hu-HU" sz="4800"/>
              <a:t>Rasprava </a:t>
            </a:r>
            <a:endParaRPr sz="4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6" name="Shape 596"/>
        <p:cNvGrpSpPr/>
        <p:nvPr/>
      </p:nvGrpSpPr>
      <p:grpSpPr>
        <a:xfrm>
          <a:off x="0" y="0"/>
          <a:ext cx="0" cy="0"/>
          <a:chOff x="0" y="0"/>
          <a:chExt cx="0" cy="0"/>
        </a:xfrm>
      </p:grpSpPr>
      <p:sp>
        <p:nvSpPr>
          <p:cNvPr id="597" name="Google Shape;597;p4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8" name="Google Shape;598;p40"/>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9" name="Google Shape;599;p40"/>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00" name="Google Shape;600;p40"/>
          <p:cNvSpPr txBox="1"/>
          <p:nvPr>
            <p:ph type="ctrTitle"/>
          </p:nvPr>
        </p:nvSpPr>
        <p:spPr>
          <a:xfrm>
            <a:off x="1285241" y="1008993"/>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cap="none"/>
              <a:t>MODUL 2.</a:t>
            </a:r>
            <a:br>
              <a:rPr b="1" lang="hu-HU" sz="4800" cap="none"/>
            </a:br>
            <a:r>
              <a:rPr b="1" lang="hu-HU" sz="4800"/>
              <a:t>PROCJENA I </a:t>
            </a:r>
            <a:r>
              <a:rPr b="1" lang="hu-HU" sz="4800" cap="none"/>
              <a:t>INTERVEN</a:t>
            </a:r>
            <a:r>
              <a:rPr b="1" lang="hu-HU" sz="4800"/>
              <a:t>CIJA</a:t>
            </a:r>
            <a:r>
              <a:rPr b="1" lang="hu-HU" sz="4800" cap="none"/>
              <a:t> </a:t>
            </a:r>
            <a:br>
              <a:rPr b="1" lang="hu-HU" sz="4800" cap="none"/>
            </a:br>
            <a:br>
              <a:rPr b="1" lang="hu-HU" sz="4800"/>
            </a:br>
            <a:endParaRPr sz="48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4" name="Shape 604"/>
        <p:cNvGrpSpPr/>
        <p:nvPr/>
      </p:nvGrpSpPr>
      <p:grpSpPr>
        <a:xfrm>
          <a:off x="0" y="0"/>
          <a:ext cx="0" cy="0"/>
          <a:chOff x="0" y="0"/>
          <a:chExt cx="0" cy="0"/>
        </a:xfrm>
      </p:grpSpPr>
      <p:sp>
        <p:nvSpPr>
          <p:cNvPr id="605" name="Google Shape;605;p4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06" name="Google Shape;606;p4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07" name="Google Shape;607;p41"/>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08" name="Google Shape;608;p41"/>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lang="hu-HU" sz="4800"/>
              <a:t>Scenariji pojedinačnih slučajeva </a:t>
            </a:r>
            <a:br>
              <a:rPr lang="hu-HU" sz="4800"/>
            </a:br>
            <a:r>
              <a:rPr lang="hu-HU" sz="4800"/>
              <a:t>Grupni rad</a:t>
            </a:r>
            <a:br>
              <a:rPr lang="hu-HU" sz="4800"/>
            </a:br>
            <a:br>
              <a:rPr b="1" lang="hu-HU" sz="4800"/>
            </a:br>
            <a:endParaRPr b="1" sz="4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612" name="Shape 612"/>
        <p:cNvGrpSpPr/>
        <p:nvPr/>
      </p:nvGrpSpPr>
      <p:grpSpPr>
        <a:xfrm>
          <a:off x="0" y="0"/>
          <a:ext cx="0" cy="0"/>
          <a:chOff x="0" y="0"/>
          <a:chExt cx="0" cy="0"/>
        </a:xfrm>
      </p:grpSpPr>
      <p:sp>
        <p:nvSpPr>
          <p:cNvPr id="613" name="Google Shape;613;p42"/>
          <p:cNvSpPr txBox="1"/>
          <p:nvPr>
            <p:ph type="title"/>
          </p:nvPr>
        </p:nvSpPr>
        <p:spPr>
          <a:xfrm>
            <a:off x="838200" y="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Upute za grupni rad</a:t>
            </a:r>
            <a:endParaRPr/>
          </a:p>
        </p:txBody>
      </p:sp>
      <p:sp>
        <p:nvSpPr>
          <p:cNvPr id="614" name="Google Shape;614;p42"/>
          <p:cNvSpPr txBox="1"/>
          <p:nvPr>
            <p:ph idx="1" type="body"/>
          </p:nvPr>
        </p:nvSpPr>
        <p:spPr>
          <a:xfrm>
            <a:off x="838200" y="1190634"/>
            <a:ext cx="10515600" cy="56673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hu-HU"/>
              <a:t>Radite zajedno na jednom od dva predstavljena slučaja i odgovorite na pitanja u nastavku.</a:t>
            </a:r>
            <a:endParaRPr/>
          </a:p>
          <a:p>
            <a:pPr indent="-514350" lvl="0" marL="514350" rtl="0" algn="l">
              <a:lnSpc>
                <a:spcPct val="90000"/>
              </a:lnSpc>
              <a:spcBef>
                <a:spcPts val="1000"/>
              </a:spcBef>
              <a:spcAft>
                <a:spcPts val="0"/>
              </a:spcAft>
              <a:buClr>
                <a:schemeClr val="dk1"/>
              </a:buClr>
              <a:buSzPts val="2800"/>
              <a:buAutoNum type="arabicPeriod"/>
            </a:pPr>
            <a:r>
              <a:rPr lang="hu-HU"/>
              <a:t>Šta mislite gdje su (u kojoj fazi) glavni likovi u procesu radikalizacije? Koje informacije to podupiru? Koje nedostaju?</a:t>
            </a:r>
            <a:endParaRPr/>
          </a:p>
          <a:p>
            <a:pPr indent="-336550" lvl="0" marL="514350" rtl="0" algn="l">
              <a:lnSpc>
                <a:spcPct val="90000"/>
              </a:lnSpc>
              <a:spcBef>
                <a:spcPts val="1000"/>
              </a:spcBef>
              <a:spcAft>
                <a:spcPts val="0"/>
              </a:spcAft>
              <a:buClr>
                <a:schemeClr val="dk1"/>
              </a:buClr>
              <a:buSzPts val="2800"/>
              <a:buNone/>
            </a:pPr>
            <a:r>
              <a:t/>
            </a:r>
            <a:endParaRPr/>
          </a:p>
          <a:p>
            <a:pPr indent="-336550" lvl="0" marL="514350" rtl="0" algn="l">
              <a:lnSpc>
                <a:spcPct val="90000"/>
              </a:lnSpc>
              <a:spcBef>
                <a:spcPts val="1000"/>
              </a:spcBef>
              <a:spcAft>
                <a:spcPts val="0"/>
              </a:spcAft>
              <a:buClr>
                <a:schemeClr val="dk1"/>
              </a:buClr>
              <a:buSzPts val="2800"/>
              <a:buNone/>
            </a:pPr>
            <a:r>
              <a:t/>
            </a:r>
            <a:endParaRPr/>
          </a:p>
          <a:p>
            <a:pPr indent="-336550" lvl="0" marL="514350" rtl="0" algn="l">
              <a:lnSpc>
                <a:spcPct val="90000"/>
              </a:lnSpc>
              <a:spcBef>
                <a:spcPts val="1000"/>
              </a:spcBef>
              <a:spcAft>
                <a:spcPts val="0"/>
              </a:spcAft>
              <a:buClr>
                <a:schemeClr val="dk1"/>
              </a:buClr>
              <a:buSzPts val="2800"/>
              <a:buNone/>
            </a:pPr>
            <a:r>
              <a:t/>
            </a:r>
            <a:endParaRPr/>
          </a:p>
          <a:p>
            <a:pPr indent="-336550" lvl="0" marL="51435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hu-HU"/>
              <a:t>2. Koje push i pull faktore možete identificirati prema ovom opisu slučaja?</a:t>
            </a:r>
            <a:endParaRPr/>
          </a:p>
          <a:p>
            <a:pPr indent="0" lvl="0" marL="0" rtl="0" algn="l">
              <a:lnSpc>
                <a:spcPct val="90000"/>
              </a:lnSpc>
              <a:spcBef>
                <a:spcPts val="1000"/>
              </a:spcBef>
              <a:spcAft>
                <a:spcPts val="0"/>
              </a:spcAft>
              <a:buClr>
                <a:schemeClr val="dk1"/>
              </a:buClr>
              <a:buSzPts val="2800"/>
              <a:buNone/>
            </a:pPr>
            <a:r>
              <a:rPr lang="hu-HU"/>
              <a:t>3. Šta biste vi učinili da imate takav slučaj na poslu? Koje korake treba poduzeti?</a:t>
            </a:r>
            <a:endParaRPr/>
          </a:p>
        </p:txBody>
      </p:sp>
      <p:pic>
        <p:nvPicPr>
          <p:cNvPr id="615" name="Google Shape;615;p42"/>
          <p:cNvPicPr preferRelativeResize="0"/>
          <p:nvPr/>
        </p:nvPicPr>
        <p:blipFill rotWithShape="1">
          <a:blip r:embed="rId3">
            <a:alphaModFix/>
          </a:blip>
          <a:srcRect b="0" l="0" r="0" t="0"/>
          <a:stretch/>
        </p:blipFill>
        <p:spPr>
          <a:xfrm>
            <a:off x="2200380" y="3286780"/>
            <a:ext cx="7929676" cy="1696702"/>
          </a:xfrm>
          <a:prstGeom prst="rect">
            <a:avLst/>
          </a:prstGeom>
          <a:noFill/>
          <a:ln>
            <a:noFill/>
          </a:ln>
        </p:spPr>
      </p:pic>
      <p:sp>
        <p:nvSpPr>
          <p:cNvPr id="616" name="Google Shape;616;p42"/>
          <p:cNvSpPr txBox="1"/>
          <p:nvPr/>
        </p:nvSpPr>
        <p:spPr>
          <a:xfrm>
            <a:off x="9215308" y="4502204"/>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Figure by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617" name="Google Shape;617;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
        <p:nvSpPr>
          <p:cNvPr id="618" name="Google Shape;618;p42"/>
          <p:cNvSpPr txBox="1"/>
          <p:nvPr/>
        </p:nvSpPr>
        <p:spPr>
          <a:xfrm>
            <a:off x="2670700" y="3935025"/>
            <a:ext cx="1247100" cy="431100"/>
          </a:xfrm>
          <a:prstGeom prst="rect">
            <a:avLst/>
          </a:prstGeom>
          <a:solidFill>
            <a:srgbClr val="FBE4D4"/>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1600" u="none" cap="none" strike="noStrike">
                <a:solidFill>
                  <a:schemeClr val="dk1"/>
                </a:solidFill>
                <a:latin typeface="Calibri"/>
                <a:ea typeface="Calibri"/>
                <a:cs typeface="Calibri"/>
                <a:sym typeface="Calibri"/>
              </a:rPr>
              <a:t>Neradikalan</a:t>
            </a:r>
            <a:endParaRPr b="0" i="0" sz="600" u="none" cap="none" strike="noStrike">
              <a:solidFill>
                <a:srgbClr val="000000"/>
              </a:solidFill>
              <a:latin typeface="Calibri"/>
              <a:ea typeface="Calibri"/>
              <a:cs typeface="Calibri"/>
              <a:sym typeface="Calibri"/>
            </a:endParaRPr>
          </a:p>
        </p:txBody>
      </p:sp>
      <p:sp>
        <p:nvSpPr>
          <p:cNvPr id="619" name="Google Shape;619;p42"/>
          <p:cNvSpPr txBox="1"/>
          <p:nvPr/>
        </p:nvSpPr>
        <p:spPr>
          <a:xfrm>
            <a:off x="4603750" y="3935025"/>
            <a:ext cx="1314900" cy="431100"/>
          </a:xfrm>
          <a:prstGeom prst="rect">
            <a:avLst/>
          </a:prstGeom>
          <a:solidFill>
            <a:srgbClr val="F7CAA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1600" u="none" cap="none" strike="noStrike">
                <a:solidFill>
                  <a:schemeClr val="dk1"/>
                </a:solidFill>
                <a:latin typeface="Calibri"/>
                <a:ea typeface="Calibri"/>
                <a:cs typeface="Calibri"/>
                <a:sym typeface="Calibri"/>
              </a:rPr>
              <a:t>Radikaliziran</a:t>
            </a:r>
            <a:endParaRPr b="0" i="0" sz="600" u="none" cap="none" strike="noStrike">
              <a:solidFill>
                <a:srgbClr val="000000"/>
              </a:solidFill>
              <a:latin typeface="Calibri"/>
              <a:ea typeface="Calibri"/>
              <a:cs typeface="Calibri"/>
              <a:sym typeface="Calibri"/>
            </a:endParaRPr>
          </a:p>
        </p:txBody>
      </p:sp>
      <p:sp>
        <p:nvSpPr>
          <p:cNvPr id="620" name="Google Shape;620;p42"/>
          <p:cNvSpPr txBox="1"/>
          <p:nvPr/>
        </p:nvSpPr>
        <p:spPr>
          <a:xfrm>
            <a:off x="6513025" y="3935025"/>
            <a:ext cx="1247100" cy="677100"/>
          </a:xfrm>
          <a:prstGeom prst="rect">
            <a:avLst/>
          </a:prstGeom>
          <a:solidFill>
            <a:srgbClr val="F9CB9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1600" u="none" cap="none" strike="noStrike">
                <a:solidFill>
                  <a:schemeClr val="dk1"/>
                </a:solidFill>
                <a:latin typeface="Calibri"/>
                <a:ea typeface="Calibri"/>
                <a:cs typeface="Calibri"/>
                <a:sym typeface="Calibri"/>
              </a:rPr>
              <a:t>Nasilni ekstremist</a:t>
            </a:r>
            <a:endParaRPr b="0" i="0" sz="600" u="none" cap="none" strike="noStrike">
              <a:solidFill>
                <a:srgbClr val="000000"/>
              </a:solidFill>
              <a:latin typeface="Calibri"/>
              <a:ea typeface="Calibri"/>
              <a:cs typeface="Calibri"/>
              <a:sym typeface="Calibri"/>
            </a:endParaRPr>
          </a:p>
        </p:txBody>
      </p:sp>
      <p:sp>
        <p:nvSpPr>
          <p:cNvPr id="621" name="Google Shape;621;p42"/>
          <p:cNvSpPr txBox="1"/>
          <p:nvPr/>
        </p:nvSpPr>
        <p:spPr>
          <a:xfrm>
            <a:off x="8397775" y="3935025"/>
            <a:ext cx="1159800" cy="861900"/>
          </a:xfrm>
          <a:prstGeom prst="rect">
            <a:avLst/>
          </a:prstGeom>
          <a:solidFill>
            <a:srgbClr val="E0746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200" u="none" cap="none" strike="noStrike">
                <a:solidFill>
                  <a:schemeClr val="dk1"/>
                </a:solidFill>
                <a:latin typeface="Calibri"/>
                <a:ea typeface="Calibri"/>
                <a:cs typeface="Calibri"/>
                <a:sym typeface="Calibri"/>
              </a:rPr>
              <a:t>Terorista</a:t>
            </a:r>
            <a:endParaRPr b="0" i="0" sz="1200" u="none" cap="none" strike="noStrike">
              <a:solidFill>
                <a:srgbClr val="000000"/>
              </a:solidFill>
              <a:latin typeface="Calibri"/>
              <a:ea typeface="Calibri"/>
              <a:cs typeface="Calibri"/>
              <a:sym typeface="Calibri"/>
            </a:endParaRPr>
          </a:p>
        </p:txBody>
      </p:sp>
      <p:sp>
        <p:nvSpPr>
          <p:cNvPr id="622" name="Google Shape;622;p42"/>
          <p:cNvSpPr txBox="1"/>
          <p:nvPr/>
        </p:nvSpPr>
        <p:spPr>
          <a:xfrm>
            <a:off x="3530650" y="3514550"/>
            <a:ext cx="13149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000" u="none" cap="none" strike="noStrike">
                <a:solidFill>
                  <a:schemeClr val="dk1"/>
                </a:solidFill>
                <a:latin typeface="Calibri"/>
                <a:ea typeface="Calibri"/>
                <a:cs typeface="Calibri"/>
                <a:sym typeface="Calibri"/>
              </a:rPr>
              <a:t>     Stav</a:t>
            </a:r>
            <a:endParaRPr b="0" i="0" sz="1000" u="none" cap="none" strike="noStrike">
              <a:solidFill>
                <a:srgbClr val="000000"/>
              </a:solidFill>
              <a:latin typeface="Calibri"/>
              <a:ea typeface="Calibri"/>
              <a:cs typeface="Calibri"/>
              <a:sym typeface="Calibri"/>
            </a:endParaRPr>
          </a:p>
        </p:txBody>
      </p:sp>
      <p:sp>
        <p:nvSpPr>
          <p:cNvPr id="623" name="Google Shape;623;p42"/>
          <p:cNvSpPr txBox="1"/>
          <p:nvPr/>
        </p:nvSpPr>
        <p:spPr>
          <a:xfrm>
            <a:off x="7469850" y="4502200"/>
            <a:ext cx="1314900" cy="5595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hu-HU" sz="2434" u="none" cap="none" strike="noStrike">
                <a:solidFill>
                  <a:schemeClr val="dk1"/>
                </a:solidFill>
                <a:latin typeface="Calibri"/>
                <a:ea typeface="Calibri"/>
                <a:cs typeface="Calibri"/>
                <a:sym typeface="Calibri"/>
              </a:rPr>
              <a:t> </a:t>
            </a:r>
            <a:r>
              <a:rPr b="1" i="0" lang="hu-HU" sz="1834" u="none" cap="none" strike="noStrike">
                <a:solidFill>
                  <a:schemeClr val="dk1"/>
                </a:solidFill>
                <a:latin typeface="Calibri"/>
                <a:ea typeface="Calibri"/>
                <a:cs typeface="Calibri"/>
                <a:sym typeface="Calibri"/>
              </a:rPr>
              <a:t>Ponašanje</a:t>
            </a:r>
            <a:endParaRPr b="0" i="0" sz="800" u="none" cap="none" strike="noStrike">
              <a:solidFill>
                <a:srgbClr val="000000"/>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627" name="Shape 627"/>
        <p:cNvGrpSpPr/>
        <p:nvPr/>
      </p:nvGrpSpPr>
      <p:grpSpPr>
        <a:xfrm>
          <a:off x="0" y="0"/>
          <a:ext cx="0" cy="0"/>
          <a:chOff x="0" y="0"/>
          <a:chExt cx="0" cy="0"/>
        </a:xfrm>
      </p:grpSpPr>
      <p:sp>
        <p:nvSpPr>
          <p:cNvPr id="628" name="Google Shape;628;p43"/>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1. slučaj/scenarij ’Tulum’</a:t>
            </a:r>
            <a:endParaRPr b="1"/>
          </a:p>
        </p:txBody>
      </p:sp>
      <p:sp>
        <p:nvSpPr>
          <p:cNvPr id="629" name="Google Shape;629;p43"/>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a:bodyPr>
          <a:lstStyle/>
          <a:p>
            <a:pPr indent="0" lvl="0" marL="0" rtl="0" algn="l">
              <a:lnSpc>
                <a:spcPct val="107000"/>
              </a:lnSpc>
              <a:spcBef>
                <a:spcPts val="0"/>
              </a:spcBef>
              <a:spcAft>
                <a:spcPts val="0"/>
              </a:spcAft>
              <a:buClr>
                <a:schemeClr val="dk1"/>
              </a:buClr>
              <a:buSzPts val="2800"/>
              <a:buNone/>
            </a:pPr>
            <a:r>
              <a:rPr lang="hu-HU">
                <a:latin typeface="Calibri"/>
                <a:ea typeface="Calibri"/>
                <a:cs typeface="Calibri"/>
                <a:sym typeface="Calibri"/>
              </a:rPr>
              <a:t>Četvero vaših učenika </a:t>
            </a:r>
            <a:r>
              <a:rPr lang="hu-HU"/>
              <a:t>učestvovalo</a:t>
            </a:r>
            <a:r>
              <a:rPr lang="hu-HU">
                <a:latin typeface="Calibri"/>
                <a:ea typeface="Calibri"/>
                <a:cs typeface="Calibri"/>
                <a:sym typeface="Calibri"/>
              </a:rPr>
              <a:t> je na </a:t>
            </a:r>
            <a:r>
              <a:rPr lang="hu-HU"/>
              <a:t>zabavi</a:t>
            </a:r>
            <a:r>
              <a:rPr lang="hu-HU">
                <a:latin typeface="Calibri"/>
                <a:ea typeface="Calibri"/>
                <a:cs typeface="Calibri"/>
                <a:sym typeface="Calibri"/>
              </a:rPr>
              <a:t> prošlog vikenda. Priča se da je u </a:t>
            </a:r>
            <a:r>
              <a:rPr lang="hu-HU"/>
              <a:t>svemu</a:t>
            </a:r>
            <a:r>
              <a:rPr lang="hu-HU">
                <a:latin typeface="Calibri"/>
                <a:ea typeface="Calibri"/>
                <a:cs typeface="Calibri"/>
                <a:sym typeface="Calibri"/>
              </a:rPr>
              <a:t> </a:t>
            </a:r>
            <a:r>
              <a:rPr lang="hu-HU"/>
              <a:t>učestvovala</a:t>
            </a:r>
            <a:r>
              <a:rPr lang="hu-HU">
                <a:latin typeface="Calibri"/>
                <a:ea typeface="Calibri"/>
                <a:cs typeface="Calibri"/>
                <a:sym typeface="Calibri"/>
              </a:rPr>
              <a:t> i skupina aktivnih neonacista. Glasine spominju rasističku rock </a:t>
            </a:r>
            <a:r>
              <a:rPr lang="hu-HU"/>
              <a:t>muziku</a:t>
            </a:r>
            <a:r>
              <a:rPr lang="hu-HU">
                <a:latin typeface="Calibri"/>
                <a:ea typeface="Calibri"/>
                <a:cs typeface="Calibri"/>
                <a:sym typeface="Calibri"/>
              </a:rPr>
              <a:t> i </a:t>
            </a:r>
            <a:r>
              <a:rPr lang="hu-HU"/>
              <a:t>pretjeranu</a:t>
            </a:r>
            <a:r>
              <a:rPr lang="hu-HU">
                <a:latin typeface="Calibri"/>
                <a:ea typeface="Calibri"/>
                <a:cs typeface="Calibri"/>
                <a:sym typeface="Calibri"/>
              </a:rPr>
              <a:t> konzumaciju alkohola u pokušajima </a:t>
            </a:r>
            <a:r>
              <a:rPr lang="hu-HU"/>
              <a:t>regrutovanja</a:t>
            </a:r>
            <a:r>
              <a:rPr lang="hu-HU">
                <a:latin typeface="Calibri"/>
                <a:ea typeface="Calibri"/>
                <a:cs typeface="Calibri"/>
                <a:sym typeface="Calibri"/>
              </a:rPr>
              <a:t> mladih simpatizera u njihovu </a:t>
            </a:r>
            <a:r>
              <a:rPr lang="hu-HU"/>
              <a:t>skupinu</a:t>
            </a:r>
            <a:r>
              <a:rPr lang="hu-HU">
                <a:latin typeface="Calibri"/>
                <a:ea typeface="Calibri"/>
                <a:cs typeface="Calibri"/>
                <a:sym typeface="Calibri"/>
              </a:rPr>
              <a:t>.</a:t>
            </a:r>
            <a:endParaRPr/>
          </a:p>
          <a:p>
            <a:pPr indent="0" lvl="0" marL="0" rtl="0" algn="l">
              <a:lnSpc>
                <a:spcPct val="107000"/>
              </a:lnSpc>
              <a:spcBef>
                <a:spcPts val="1800"/>
              </a:spcBef>
              <a:spcAft>
                <a:spcPts val="0"/>
              </a:spcAft>
              <a:buClr>
                <a:schemeClr val="dk1"/>
              </a:buClr>
              <a:buSzPts val="2800"/>
              <a:buNone/>
            </a:pPr>
            <a:r>
              <a:rPr lang="hu-HU"/>
              <a:t>Nakon toga dva su učenika </a:t>
            </a:r>
            <a:r>
              <a:rPr lang="hu-HU">
                <a:latin typeface="Calibri"/>
                <a:ea typeface="Calibri"/>
                <a:cs typeface="Calibri"/>
                <a:sym typeface="Calibri"/>
              </a:rPr>
              <a:t>na školskoj platformi za online nastavu promijenila svoje profilne fotografije i imena. Jedan je promijenjen u ime RaHoWa (Racial Holy War) i crno-bijelu profilnu </a:t>
            </a:r>
            <a:r>
              <a:rPr lang="hu-HU"/>
              <a:t>fotografiju vama nepoznatog čovjeka</a:t>
            </a:r>
            <a:r>
              <a:rPr lang="hu-HU">
                <a:latin typeface="Calibri"/>
                <a:ea typeface="Calibri"/>
                <a:cs typeface="Calibri"/>
                <a:sym typeface="Calibri"/>
              </a:rPr>
              <a:t>, naizgled iz 1930-ih. Drugi učenik ima ime ValkyriaUntilDeath i sliku vikinške ratnice.</a:t>
            </a:r>
            <a:endParaRPr>
              <a:latin typeface="Calibri"/>
              <a:ea typeface="Calibri"/>
              <a:cs typeface="Calibri"/>
              <a:sym typeface="Calibri"/>
            </a:endParaRPr>
          </a:p>
        </p:txBody>
      </p:sp>
      <p:sp>
        <p:nvSpPr>
          <p:cNvPr id="630" name="Google Shape;630;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634" name="Shape 634"/>
        <p:cNvGrpSpPr/>
        <p:nvPr/>
      </p:nvGrpSpPr>
      <p:grpSpPr>
        <a:xfrm>
          <a:off x="0" y="0"/>
          <a:ext cx="0" cy="0"/>
          <a:chOff x="0" y="0"/>
          <a:chExt cx="0" cy="0"/>
        </a:xfrm>
      </p:grpSpPr>
      <p:sp>
        <p:nvSpPr>
          <p:cNvPr id="635" name="Google Shape;635;p44"/>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2. slučaj/scenarij ’Farid’</a:t>
            </a:r>
            <a:endParaRPr b="1"/>
          </a:p>
        </p:txBody>
      </p:sp>
      <p:sp>
        <p:nvSpPr>
          <p:cNvPr id="636" name="Google Shape;636;p44"/>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07000"/>
              </a:lnSpc>
              <a:spcBef>
                <a:spcPts val="0"/>
              </a:spcBef>
              <a:spcAft>
                <a:spcPts val="0"/>
              </a:spcAft>
              <a:buClr>
                <a:schemeClr val="dk1"/>
              </a:buClr>
              <a:buSzPct val="100000"/>
              <a:buNone/>
            </a:pPr>
            <a:r>
              <a:rPr lang="hu-HU" sz="3200"/>
              <a:t>Članovi Faridove porodice došli su kao izbjeglice iz Iraka prije dvije godine. Otac je prijavljen kao nestao, a majka se sama brine za Farida i njegovo troje mlađe braće i sestara. Djeca su vjerojatno svjedočila nasilju dok su još bila u Iraku. Nejasno je jesu li bili žrtve nasilja ili zlostavljanja ili su bili prisiljeni učestvovati u bilo kakvom nasilju.</a:t>
            </a:r>
            <a:endParaRPr sz="3200"/>
          </a:p>
          <a:p>
            <a:pPr indent="0" lvl="0" marL="0" rtl="0" algn="l">
              <a:lnSpc>
                <a:spcPct val="107000"/>
              </a:lnSpc>
              <a:spcBef>
                <a:spcPts val="0"/>
              </a:spcBef>
              <a:spcAft>
                <a:spcPts val="0"/>
              </a:spcAft>
              <a:buClr>
                <a:schemeClr val="dk1"/>
              </a:buClr>
              <a:buSzPct val="100000"/>
              <a:buNone/>
            </a:pPr>
            <a:r>
              <a:t/>
            </a:r>
            <a:endParaRPr sz="3200"/>
          </a:p>
          <a:p>
            <a:pPr indent="0" lvl="0" marL="0" rtl="0" algn="l">
              <a:lnSpc>
                <a:spcPct val="107000"/>
              </a:lnSpc>
              <a:spcBef>
                <a:spcPts val="0"/>
              </a:spcBef>
              <a:spcAft>
                <a:spcPts val="0"/>
              </a:spcAft>
              <a:buClr>
                <a:schemeClr val="dk1"/>
              </a:buClr>
              <a:buSzPct val="100000"/>
              <a:buNone/>
            </a:pPr>
            <a:r>
              <a:rPr lang="hu-HU" sz="3200"/>
              <a:t>Farid je prgave naravi i često ulazi u žestoke rasprave sa drugim učenicima. Vrlo je tvrdoglav kada razred raspravlja o vjeri. U posljednje vrijeme sve više vremena provodi proučavajući vjerske sadržaje. Izolira se od prijatelja i porodice. Sve je više uznemiren i razdražen. Kada mu se neko obrati u vezi vjere ili vjerskih pitanja, ponaša se ukočeno i kruto, nije otvoren za slušanje drugih, već propovijeda svoj način tumačenja svoje vjere i govori drugima da su u krivu.</a:t>
            </a:r>
            <a:endParaRPr sz="3200">
              <a:latin typeface="Calibri"/>
              <a:ea typeface="Calibri"/>
              <a:cs typeface="Calibri"/>
              <a:sym typeface="Calibri"/>
            </a:endParaRPr>
          </a:p>
        </p:txBody>
      </p:sp>
      <p:sp>
        <p:nvSpPr>
          <p:cNvPr id="637" name="Google Shape;637;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1" name="Shape 641"/>
        <p:cNvGrpSpPr/>
        <p:nvPr/>
      </p:nvGrpSpPr>
      <p:grpSpPr>
        <a:xfrm>
          <a:off x="0" y="0"/>
          <a:ext cx="0" cy="0"/>
          <a:chOff x="0" y="0"/>
          <a:chExt cx="0" cy="0"/>
        </a:xfrm>
      </p:grpSpPr>
      <p:sp>
        <p:nvSpPr>
          <p:cNvPr id="642" name="Google Shape;642;p4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3" name="Google Shape;643;p45"/>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4" name="Google Shape;644;p45"/>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5" name="Google Shape;645;p45"/>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lang="hu-HU" sz="4800"/>
              <a:t>1. Procjena </a:t>
            </a:r>
            <a:br>
              <a:rPr lang="hu-HU" sz="4800"/>
            </a:br>
            <a:r>
              <a:rPr lang="hu-HU" sz="4800"/>
              <a:t>potreba, snaga i resursa</a:t>
            </a:r>
            <a:br>
              <a:rPr lang="hu-HU" sz="4800"/>
            </a:br>
            <a:br>
              <a:rPr lang="hu-HU" sz="4800"/>
            </a:br>
            <a:br>
              <a:rPr b="1" lang="hu-HU" sz="4800"/>
            </a:br>
            <a:endParaRPr b="1" sz="4800"/>
          </a:p>
        </p:txBody>
      </p:sp>
      <p:pic>
        <p:nvPicPr>
          <p:cNvPr id="646" name="Google Shape;646;p45"/>
          <p:cNvPicPr preferRelativeResize="0"/>
          <p:nvPr/>
        </p:nvPicPr>
        <p:blipFill rotWithShape="1">
          <a:blip r:embed="rId3">
            <a:alphaModFix/>
          </a:blip>
          <a:srcRect b="0" l="0" r="0" t="0"/>
          <a:stretch/>
        </p:blipFill>
        <p:spPr>
          <a:xfrm>
            <a:off x="4665299" y="4002518"/>
            <a:ext cx="2381250" cy="25812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46"/>
          <p:cNvSpPr txBox="1"/>
          <p:nvPr>
            <p:ph type="title"/>
          </p:nvPr>
        </p:nvSpPr>
        <p:spPr>
          <a:xfrm>
            <a:off x="838200" y="186449"/>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hu-HU" sz="4400"/>
              <a:t>Procjena potre</a:t>
            </a:r>
            <a:r>
              <a:rPr b="1" lang="hu-HU"/>
              <a:t>ba</a:t>
            </a:r>
            <a:br>
              <a:rPr b="1" lang="hu-HU" sz="4400"/>
            </a:br>
            <a:r>
              <a:rPr b="1" lang="hu-HU"/>
              <a:t>i identificiranje snaga i resursa </a:t>
            </a:r>
            <a:endParaRPr/>
          </a:p>
        </p:txBody>
      </p:sp>
      <p:sp>
        <p:nvSpPr>
          <p:cNvPr id="652" name="Google Shape;652;p46"/>
          <p:cNvSpPr txBox="1"/>
          <p:nvPr>
            <p:ph idx="1" type="body"/>
          </p:nvPr>
        </p:nvSpPr>
        <p:spPr>
          <a:xfrm>
            <a:off x="838200" y="1512012"/>
            <a:ext cx="10515600" cy="5292003"/>
          </a:xfrm>
          <a:prstGeom prst="rect">
            <a:avLst/>
          </a:prstGeom>
          <a:noFill/>
          <a:ln>
            <a:noFill/>
          </a:ln>
        </p:spPr>
        <p:txBody>
          <a:bodyPr anchorCtr="0" anchor="t" bIns="45700" lIns="91425" spcFirstLastPara="1" rIns="91425" wrap="square" tIns="45700">
            <a:normAutofit fontScale="47500" lnSpcReduction="20000"/>
          </a:bodyPr>
          <a:lstStyle/>
          <a:p>
            <a:pPr indent="0" lvl="0" marL="0" rtl="0" algn="l">
              <a:lnSpc>
                <a:spcPct val="90000"/>
              </a:lnSpc>
              <a:spcBef>
                <a:spcPts val="0"/>
              </a:spcBef>
              <a:spcAft>
                <a:spcPts val="0"/>
              </a:spcAft>
              <a:buClr>
                <a:schemeClr val="dk1"/>
              </a:buClr>
              <a:buSzPct val="100000"/>
              <a:buNone/>
            </a:pPr>
            <a:r>
              <a:rPr lang="hu-HU" sz="5800" u="sng"/>
              <a:t>Potrebe: </a:t>
            </a:r>
            <a:endParaRPr/>
          </a:p>
          <a:p>
            <a:pPr indent="0" lvl="0" marL="0" rtl="0" algn="l">
              <a:lnSpc>
                <a:spcPct val="90000"/>
              </a:lnSpc>
              <a:spcBef>
                <a:spcPts val="1000"/>
              </a:spcBef>
              <a:spcAft>
                <a:spcPts val="0"/>
              </a:spcAft>
              <a:buClr>
                <a:schemeClr val="dk1"/>
              </a:buClr>
              <a:buSzPct val="100000"/>
              <a:buNone/>
            </a:pPr>
            <a:r>
              <a:rPr lang="hu-HU" sz="3600"/>
              <a:t>Trenutne ranjivosti, nedostaci koji mogu predstavljati rizik za radikalizaciju pojedinca. U fazi procjene  potrebe se identificiraju te se navode i opisuju  strategije pomoću kojih se te potrebe mogu zadovoljiti na zdrave i konstruktivne načine u planu intervencije.</a:t>
            </a:r>
            <a:endParaRPr/>
          </a:p>
          <a:p>
            <a:pPr indent="0" lvl="0" marL="0" rtl="0" algn="l">
              <a:lnSpc>
                <a:spcPct val="90000"/>
              </a:lnSpc>
              <a:spcBef>
                <a:spcPts val="1000"/>
              </a:spcBef>
              <a:spcAft>
                <a:spcPts val="0"/>
              </a:spcAft>
              <a:buClr>
                <a:schemeClr val="dk1"/>
              </a:buClr>
              <a:buSzPct val="100000"/>
              <a:buNone/>
            </a:pPr>
            <a:r>
              <a:rPr lang="hu-HU" sz="5800" u="sng"/>
              <a:t>Snage:</a:t>
            </a:r>
            <a:endParaRPr/>
          </a:p>
          <a:p>
            <a:pPr indent="0" lvl="0" marL="0" rtl="0" algn="l">
              <a:lnSpc>
                <a:spcPct val="90000"/>
              </a:lnSpc>
              <a:spcBef>
                <a:spcPts val="1000"/>
              </a:spcBef>
              <a:spcAft>
                <a:spcPts val="0"/>
              </a:spcAft>
              <a:buClr>
                <a:schemeClr val="dk1"/>
              </a:buClr>
              <a:buSzPct val="100000"/>
              <a:buNone/>
            </a:pPr>
            <a:r>
              <a:rPr lang="hu-HU" sz="3600"/>
              <a:t>Identificiranje trenutnih i potencijalnih ličnih, društvenih, kognitivnih, akademskih itd. snaga ugroženog pojedinca. To također može uključivati ​​identificiranje sadašnjih, prošlih i potencijalnih budućih aktivnosti, takozvanih strastvenih interesa, u kojima je pojedinac uživao i za koje je bio motivisan  i/ili u kojima je imao uspjeha. Također uključuje identificiranje prošlih, sadašnjih i potencijalnih zdravih vršnjačkih odnosa, grupe vršnjaka, odraslih uzora (npr. sportski trener, učitelj muzike, vjerski vođa, stariji brat i sestra itd.) koji mogu biti uključeni. Snage služe kao polazne tačke u planu intervencije koje se mogu koristiti za uključivanje u plan intervencije pozitivnih alternativa za razliku od onih koje nudi nasilna ekstremistička skupina.</a:t>
            </a:r>
            <a:endParaRPr/>
          </a:p>
          <a:p>
            <a:pPr indent="0" lvl="0" marL="0" rtl="0" algn="l">
              <a:lnSpc>
                <a:spcPct val="90000"/>
              </a:lnSpc>
              <a:spcBef>
                <a:spcPts val="1000"/>
              </a:spcBef>
              <a:spcAft>
                <a:spcPts val="0"/>
              </a:spcAft>
              <a:buClr>
                <a:schemeClr val="dk1"/>
              </a:buClr>
              <a:buSzPct val="100000"/>
              <a:buNone/>
            </a:pPr>
            <a:r>
              <a:rPr lang="hu-HU" sz="5800" u="sng"/>
              <a:t>Resursi:</a:t>
            </a:r>
            <a:endParaRPr/>
          </a:p>
          <a:p>
            <a:pPr indent="0" lvl="0" marL="0" rtl="0" algn="l">
              <a:lnSpc>
                <a:spcPct val="90000"/>
              </a:lnSpc>
              <a:spcBef>
                <a:spcPts val="1000"/>
              </a:spcBef>
              <a:spcAft>
                <a:spcPts val="0"/>
              </a:spcAft>
              <a:buClr>
                <a:schemeClr val="dk1"/>
              </a:buClr>
              <a:buSzPct val="100000"/>
              <a:buNone/>
            </a:pPr>
            <a:r>
              <a:rPr lang="hu-HU" sz="3600"/>
              <a:t>Identificiranje sadašnjih i budućih potencijalnih društvenih, institucionalnih resursa u blizini ugroženog pojedinca u opasnosti od radikalizacije također je važna polazna tačka za nadogradnju u planu intervencije. Može uključivati ​​društvene skupine, klubove, institucije, vjerske ustanove, organizacije mladih, obrazovne programe, institucije itd. u blizini pojedinca koje se mogu uključiti u plan intervencije. Važan resurs može biti i porodica pojedinca.</a:t>
            </a:r>
            <a:endParaRPr sz="3600"/>
          </a:p>
          <a:p>
            <a:pPr indent="0" lvl="0" marL="0" rtl="0" algn="l">
              <a:lnSpc>
                <a:spcPct val="90000"/>
              </a:lnSpc>
              <a:spcBef>
                <a:spcPts val="1000"/>
              </a:spcBef>
              <a:spcAft>
                <a:spcPts val="0"/>
              </a:spcAft>
              <a:buClr>
                <a:schemeClr val="dk1"/>
              </a:buClr>
              <a:buSzPct val="100000"/>
              <a:buNone/>
            </a:pPr>
            <a:r>
              <a:t/>
            </a:r>
            <a:endParaRPr/>
          </a:p>
          <a:p>
            <a:pPr indent="-416560" lvl="0" marL="51435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p:txBody>
      </p:sp>
      <p:sp>
        <p:nvSpPr>
          <p:cNvPr id="653" name="Google Shape;653;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47"/>
          <p:cNvSpPr txBox="1"/>
          <p:nvPr>
            <p:ph type="title"/>
          </p:nvPr>
        </p:nvSpPr>
        <p:spPr>
          <a:xfrm>
            <a:off x="589313" y="365125"/>
            <a:ext cx="11013374"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a:t>Procjena potreba i identifikacija snaga i resursa sa fokusom na osnovne psihološke potrebe</a:t>
            </a:r>
            <a:endParaRPr/>
          </a:p>
        </p:txBody>
      </p:sp>
      <p:sp>
        <p:nvSpPr>
          <p:cNvPr id="659" name="Google Shape;659;p47"/>
          <p:cNvSpPr txBox="1"/>
          <p:nvPr>
            <p:ph idx="1" type="body"/>
          </p:nvPr>
        </p:nvSpPr>
        <p:spPr>
          <a:xfrm>
            <a:off x="1871353" y="2004681"/>
            <a:ext cx="10515600" cy="4351338"/>
          </a:xfrm>
          <a:prstGeom prst="rect">
            <a:avLst/>
          </a:prstGeom>
          <a:noFill/>
          <a:ln>
            <a:noFill/>
          </a:ln>
        </p:spPr>
        <p:txBody>
          <a:bodyPr anchorCtr="0" anchor="t" bIns="45700" lIns="91425" spcFirstLastPara="1" rIns="91425" wrap="square" tIns="45700">
            <a:normAutofit fontScale="77500" lnSpcReduction="20000"/>
          </a:bodyPr>
          <a:lstStyle/>
          <a:p>
            <a:pPr indent="0" lvl="0" marL="0" rtl="0" algn="ctr">
              <a:lnSpc>
                <a:spcPct val="90000"/>
              </a:lnSpc>
              <a:spcBef>
                <a:spcPts val="0"/>
              </a:spcBef>
              <a:spcAft>
                <a:spcPts val="0"/>
              </a:spcAft>
              <a:buClr>
                <a:schemeClr val="dk1"/>
              </a:buClr>
              <a:buSzPct val="100000"/>
              <a:buNone/>
            </a:pPr>
            <a:r>
              <a:rPr lang="hu-HU" sz="3600" u="sng"/>
              <a:t>TEMELJI SAMOPOUZDANJA</a:t>
            </a:r>
            <a:endParaRPr sz="3600" u="sng"/>
          </a:p>
          <a:p>
            <a:pPr indent="0" lvl="0" marL="0" rtl="0" algn="ctr">
              <a:lnSpc>
                <a:spcPct val="90000"/>
              </a:lnSpc>
              <a:spcBef>
                <a:spcPts val="1000"/>
              </a:spcBef>
              <a:spcAft>
                <a:spcPts val="0"/>
              </a:spcAft>
              <a:buClr>
                <a:schemeClr val="dk1"/>
              </a:buClr>
              <a:buSzPct val="100000"/>
              <a:buNone/>
            </a:pPr>
            <a:r>
              <a:t/>
            </a:r>
            <a:endParaRPr sz="3600" u="sng"/>
          </a:p>
          <a:p>
            <a:pPr indent="-491679" lvl="5" marL="2800350" rtl="0" algn="l">
              <a:lnSpc>
                <a:spcPct val="90000"/>
              </a:lnSpc>
              <a:spcBef>
                <a:spcPts val="500"/>
              </a:spcBef>
              <a:spcAft>
                <a:spcPts val="0"/>
              </a:spcAft>
              <a:buClr>
                <a:schemeClr val="dk1"/>
              </a:buClr>
              <a:buSzPct val="100000"/>
              <a:buAutoNum type="arabicPeriod"/>
            </a:pPr>
            <a:r>
              <a:rPr lang="hu-HU" sz="4700"/>
              <a:t>Pripadanje i prihvaćanje</a:t>
            </a:r>
            <a:endParaRPr sz="4700"/>
          </a:p>
          <a:p>
            <a:pPr indent="-491679" lvl="5" marL="2800350" rtl="0" algn="l">
              <a:lnSpc>
                <a:spcPct val="90000"/>
              </a:lnSpc>
              <a:spcBef>
                <a:spcPts val="500"/>
              </a:spcBef>
              <a:spcAft>
                <a:spcPts val="0"/>
              </a:spcAft>
              <a:buClr>
                <a:schemeClr val="dk1"/>
              </a:buClr>
              <a:buSzPct val="100000"/>
              <a:buAutoNum type="arabicPeriod"/>
            </a:pPr>
            <a:r>
              <a:rPr lang="hu-HU" sz="4700"/>
              <a:t>Kompetentnost i samoefikasnost</a:t>
            </a:r>
            <a:endParaRPr sz="4700"/>
          </a:p>
          <a:p>
            <a:pPr indent="-491679" lvl="5" marL="2800350" rtl="0" algn="l">
              <a:lnSpc>
                <a:spcPct val="90000"/>
              </a:lnSpc>
              <a:spcBef>
                <a:spcPts val="500"/>
              </a:spcBef>
              <a:spcAft>
                <a:spcPts val="0"/>
              </a:spcAft>
              <a:buClr>
                <a:schemeClr val="dk1"/>
              </a:buClr>
              <a:buSzPct val="100000"/>
              <a:buAutoNum type="arabicPeriod"/>
            </a:pPr>
            <a:r>
              <a:rPr lang="hu-HU" sz="4700"/>
              <a:t>Poštovanje, dostojanstvo, poštenje</a:t>
            </a:r>
            <a:endParaRPr sz="4700"/>
          </a:p>
          <a:p>
            <a:pPr indent="-491679" lvl="5" marL="2800350" rtl="0" algn="l">
              <a:lnSpc>
                <a:spcPct val="90000"/>
              </a:lnSpc>
              <a:spcBef>
                <a:spcPts val="500"/>
              </a:spcBef>
              <a:spcAft>
                <a:spcPts val="0"/>
              </a:spcAft>
              <a:buClr>
                <a:schemeClr val="dk1"/>
              </a:buClr>
              <a:buSzPct val="100000"/>
              <a:buAutoNum type="arabicPeriod"/>
            </a:pPr>
            <a:r>
              <a:rPr lang="hu-HU" sz="4700"/>
              <a:t>Ciljevi i svrha </a:t>
            </a:r>
            <a:endParaRPr sz="4700"/>
          </a:p>
          <a:p>
            <a:pPr indent="-491679" lvl="5" marL="2800350" rtl="0" algn="l">
              <a:lnSpc>
                <a:spcPct val="90000"/>
              </a:lnSpc>
              <a:spcBef>
                <a:spcPts val="500"/>
              </a:spcBef>
              <a:spcAft>
                <a:spcPts val="0"/>
              </a:spcAft>
              <a:buClr>
                <a:schemeClr val="dk1"/>
              </a:buClr>
              <a:buSzPct val="100000"/>
              <a:buAutoNum type="arabicPeriod"/>
            </a:pPr>
            <a:r>
              <a:rPr lang="hu-HU" sz="4700"/>
              <a:t>Porodično porijeklo/pozadina</a:t>
            </a:r>
            <a:endParaRPr sz="4700"/>
          </a:p>
          <a:p>
            <a:pPr indent="-336550" lvl="0" marL="514350" rtl="0" algn="l">
              <a:lnSpc>
                <a:spcPct val="90000"/>
              </a:lnSpc>
              <a:spcBef>
                <a:spcPts val="1000"/>
              </a:spcBef>
              <a:spcAft>
                <a:spcPts val="0"/>
              </a:spcAft>
              <a:buClr>
                <a:schemeClr val="dk1"/>
              </a:buClr>
              <a:buSzPct val="59574"/>
              <a:buNone/>
            </a:pPr>
            <a:r>
              <a:t/>
            </a:r>
            <a:endParaRPr sz="4700"/>
          </a:p>
          <a:p>
            <a:pPr indent="-336550" lvl="0" marL="51435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p:txBody>
      </p:sp>
      <p:pic>
        <p:nvPicPr>
          <p:cNvPr id="660" name="Google Shape;660;p47"/>
          <p:cNvPicPr preferRelativeResize="0"/>
          <p:nvPr/>
        </p:nvPicPr>
        <p:blipFill rotWithShape="1">
          <a:blip r:embed="rId3">
            <a:alphaModFix/>
          </a:blip>
          <a:srcRect b="0" l="0" r="0" t="0"/>
          <a:stretch/>
        </p:blipFill>
        <p:spPr>
          <a:xfrm>
            <a:off x="79351" y="3331503"/>
            <a:ext cx="3584003" cy="2903043"/>
          </a:xfrm>
          <a:prstGeom prst="rect">
            <a:avLst/>
          </a:prstGeom>
          <a:noFill/>
          <a:ln>
            <a:noFill/>
          </a:ln>
        </p:spPr>
      </p:pic>
      <p:sp>
        <p:nvSpPr>
          <p:cNvPr id="661" name="Google Shape;661;p47"/>
          <p:cNvSpPr/>
          <p:nvPr/>
        </p:nvSpPr>
        <p:spPr>
          <a:xfrm>
            <a:off x="0" y="5949538"/>
            <a:ext cx="3835730"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2" name="Google Shape;662;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48"/>
          <p:cNvSpPr txBox="1"/>
          <p:nvPr>
            <p:ph type="title"/>
          </p:nvPr>
        </p:nvSpPr>
        <p:spPr>
          <a:xfrm>
            <a:off x="1004455" y="120300"/>
            <a:ext cx="10515600" cy="47940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Calibri"/>
              <a:buNone/>
            </a:pPr>
            <a:r>
              <a:rPr b="1" lang="hu-HU" sz="3200"/>
              <a:t>Procjena potreba i identifikacija snaga i resursa</a:t>
            </a:r>
            <a:endParaRPr b="1" sz="3200"/>
          </a:p>
        </p:txBody>
      </p:sp>
      <p:graphicFrame>
        <p:nvGraphicFramePr>
          <p:cNvPr id="668" name="Google Shape;668;p48"/>
          <p:cNvGraphicFramePr/>
          <p:nvPr/>
        </p:nvGraphicFramePr>
        <p:xfrm>
          <a:off x="1137920" y="895965"/>
          <a:ext cx="3000000" cy="3000000"/>
        </p:xfrm>
        <a:graphic>
          <a:graphicData uri="http://schemas.openxmlformats.org/drawingml/2006/table">
            <a:tbl>
              <a:tblPr bandRow="1" firstRow="1">
                <a:noFill/>
                <a:tableStyleId>{FEE0B136-6756-48F2-82D6-FBB7736CDCE5}</a:tableStyleId>
              </a:tblPr>
              <a:tblGrid>
                <a:gridCol w="2329675"/>
                <a:gridCol w="8253500"/>
              </a:tblGrid>
              <a:tr h="1192550">
                <a:tc>
                  <a:txBody>
                    <a:bodyPr/>
                    <a:lstStyle/>
                    <a:p>
                      <a:pPr indent="0" lvl="0" marL="0" marR="0" rtl="0" algn="l">
                        <a:lnSpc>
                          <a:spcPct val="100000"/>
                        </a:lnSpc>
                        <a:spcBef>
                          <a:spcPts val="0"/>
                        </a:spcBef>
                        <a:spcAft>
                          <a:spcPts val="0"/>
                        </a:spcAft>
                        <a:buClr>
                          <a:srgbClr val="000000"/>
                        </a:buClr>
                        <a:buSzPts val="2000"/>
                        <a:buFont typeface="Arial"/>
                        <a:buNone/>
                      </a:pPr>
                      <a:r>
                        <a:rPr lang="hu-HU" sz="2000" u="none" cap="none" strike="noStrike">
                          <a:solidFill>
                            <a:srgbClr val="FFFF00"/>
                          </a:solidFill>
                        </a:rPr>
                        <a:t>TEMELJI SAMOPOUZDANJA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400"/>
                        <a:buFont typeface="Arial"/>
                        <a:buNone/>
                      </a:pPr>
                      <a:r>
                        <a:rPr lang="hu-HU" sz="2400" u="none" cap="none" strike="noStrike">
                          <a:solidFill>
                            <a:srgbClr val="FFFF00"/>
                          </a:solidFill>
                        </a:rPr>
                        <a:t>RESURSI I RIZICI</a:t>
                      </a:r>
                      <a:endParaRPr sz="1400" u="none" cap="none" strike="noStrike"/>
                    </a:p>
                  </a:txBody>
                  <a:tcPr marT="45725" marB="45725" marR="91450" marL="91450"/>
                </a:tc>
              </a:tr>
              <a:tr h="1667850">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1. PRIPADANJE I</a:t>
                      </a:r>
                      <a:endParaRPr sz="1400" u="none" cap="none" strike="noStrike"/>
                    </a:p>
                    <a:p>
                      <a:pPr indent="0" lvl="0" marL="0" marR="0" rtl="0" algn="l">
                        <a:lnSpc>
                          <a:spcPct val="100000"/>
                        </a:lnSpc>
                        <a:spcBef>
                          <a:spcPts val="0"/>
                        </a:spcBef>
                        <a:spcAft>
                          <a:spcPts val="0"/>
                        </a:spcAft>
                        <a:buClr>
                          <a:srgbClr val="000000"/>
                        </a:buClr>
                        <a:buSzPts val="2000"/>
                        <a:buFont typeface="Arial"/>
                        <a:buNone/>
                      </a:pPr>
                      <a:r>
                        <a:rPr b="1" lang="hu-HU" sz="2000" u="none" cap="none" strike="noStrike"/>
                        <a:t>PRIHVAĆANJE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RESURSI: </a:t>
                      </a:r>
                      <a:r>
                        <a:rPr b="0" lang="hu-HU" sz="2000" u="none" cap="none" strike="noStrike"/>
                        <a:t>I</a:t>
                      </a:r>
                      <a:r>
                        <a:rPr lang="hu-HU" sz="2000" u="none" cap="none" strike="noStrike"/>
                        <a:t>dentificiranje i mobiliziranje socijalnih resursa</a:t>
                      </a:r>
                      <a:r>
                        <a:rPr b="0" lang="hu-HU" sz="2000" u="none" cap="none" strike="noStrike"/>
                        <a:t>, </a:t>
                      </a:r>
                      <a:endParaRPr sz="1400" u="none" cap="none" strike="noStrike"/>
                    </a:p>
                    <a:p>
                      <a:pPr indent="0" lvl="0" marL="0" marR="0" rtl="0" algn="l">
                        <a:lnSpc>
                          <a:spcPct val="100000"/>
                        </a:lnSpc>
                        <a:spcBef>
                          <a:spcPts val="0"/>
                        </a:spcBef>
                        <a:spcAft>
                          <a:spcPts val="0"/>
                        </a:spcAft>
                        <a:buClr>
                          <a:srgbClr val="000000"/>
                        </a:buClr>
                        <a:buSzPts val="2000"/>
                        <a:buFont typeface="Arial"/>
                        <a:buNone/>
                      </a:pPr>
                      <a:r>
                        <a:rPr lang="hu-HU" sz="2000" u="none" cap="none" strike="noStrike"/>
                        <a:t>npr.</a:t>
                      </a:r>
                      <a:r>
                        <a:rPr b="0" lang="hu-HU" sz="2000" u="none" cap="none" strike="noStrike"/>
                        <a:t> </a:t>
                      </a:r>
                      <a:r>
                        <a:rPr b="1" lang="hu-HU" sz="2000" u="none" cap="none" strike="noStrike"/>
                        <a:t>uzori </a:t>
                      </a:r>
                      <a:r>
                        <a:rPr b="0" lang="hu-HU" sz="2000" u="none" cap="none" strike="noStrike"/>
                        <a:t>(trener, nastavni</a:t>
                      </a:r>
                      <a:r>
                        <a:rPr lang="hu-HU" sz="2000" u="none" cap="none" strike="noStrike"/>
                        <a:t>k, stariji brat ili sestra, vjerski vođa itd.</a:t>
                      </a:r>
                      <a:r>
                        <a:rPr b="0" lang="hu-HU" sz="2000" u="none" cap="none" strike="noStrike"/>
                        <a:t>) </a:t>
                      </a:r>
                      <a:r>
                        <a:rPr lang="hu-HU" sz="2000" u="none" cap="none" strike="noStrike"/>
                        <a:t>i</a:t>
                      </a:r>
                      <a:r>
                        <a:rPr b="0" lang="hu-HU" sz="2000" u="none" cap="none" strike="noStrike"/>
                        <a:t> </a:t>
                      </a:r>
                      <a:endParaRPr sz="1400" u="none" cap="none" strike="noStrike"/>
                    </a:p>
                    <a:p>
                      <a:pPr indent="0" lvl="0" marL="0" marR="0" rtl="0" algn="l">
                        <a:lnSpc>
                          <a:spcPct val="100000"/>
                        </a:lnSpc>
                        <a:spcBef>
                          <a:spcPts val="0"/>
                        </a:spcBef>
                        <a:spcAft>
                          <a:spcPts val="0"/>
                        </a:spcAft>
                        <a:buClr>
                          <a:srgbClr val="000000"/>
                        </a:buClr>
                        <a:buSzPts val="2000"/>
                        <a:buFont typeface="Arial"/>
                        <a:buNone/>
                      </a:pPr>
                      <a:r>
                        <a:rPr b="1" lang="hu-HU" sz="2000" u="none" cap="none" strike="noStrike"/>
                        <a:t>zajednice</a:t>
                      </a:r>
                      <a:r>
                        <a:rPr b="0" lang="hu-HU" sz="2000" u="none" cap="none" strike="noStrike"/>
                        <a:t> (školske, vršnjačke, hobiji, sport, </a:t>
                      </a:r>
                      <a:r>
                        <a:rPr lang="hu-HU" sz="2000"/>
                        <a:t>muzika</a:t>
                      </a:r>
                      <a:r>
                        <a:rPr b="0" lang="hu-HU" sz="2000" u="none" cap="none" strike="noStrike"/>
                        <a:t>, umjetnost) koje imaju potencijal pružiti z</a:t>
                      </a:r>
                      <a:r>
                        <a:rPr lang="hu-HU" sz="2000" u="none" cap="none" strike="noStrike"/>
                        <a:t>drave alternative za pripadanje i prihvaćanje</a:t>
                      </a:r>
                      <a:r>
                        <a:rPr b="0" lang="hu-HU" sz="2000" u="none" cap="none" strike="noStrike"/>
                        <a:t>.</a:t>
                      </a:r>
                      <a:endParaRPr b="1" sz="2000" u="none" cap="none" strike="noStrike"/>
                    </a:p>
                  </a:txBody>
                  <a:tcPr marT="45725" marB="45725" marR="91450" marL="91450"/>
                </a:tc>
              </a:tr>
              <a:tr h="2981350">
                <a:tc vMerge="1"/>
                <a:tc>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RIZICI: razmotrite i online i offline okruženja</a:t>
                      </a:r>
                      <a:endParaRPr b="1"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Izloženost izolaciji, isključivanju</a:t>
                      </a:r>
                      <a:endParaRPr b="0"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Izloženost maltretiranju, viktimizaciji</a:t>
                      </a:r>
                      <a:r>
                        <a:rPr b="0" lang="hu-HU" sz="2000" u="none" cap="none" strike="noStrike"/>
                        <a:t> (online </a:t>
                      </a:r>
                      <a:r>
                        <a:rPr lang="hu-HU" sz="2000" u="none" cap="none" strike="noStrike"/>
                        <a:t>i</a:t>
                      </a:r>
                      <a:r>
                        <a:rPr b="0" lang="hu-HU" sz="2000" u="none" cap="none" strike="noStrike"/>
                        <a:t> offline)</a:t>
                      </a:r>
                      <a:endParaRPr sz="14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Nedostatak samopouzdanja ili identiteta</a:t>
                      </a:r>
                      <a:endParaRPr sz="14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Odbacivanje, ponižavanje, diskriminacija zbog identiteta, pripadnosti određenoj skupini, seksualne orijentacije, itd.</a:t>
                      </a:r>
                      <a:endParaRPr sz="1400" u="none" cap="none" strike="noStrike"/>
                    </a:p>
                    <a:p>
                      <a:pPr indent="-285750" lvl="0" marL="285750" marR="0" rtl="0" algn="l">
                        <a:lnSpc>
                          <a:spcPct val="100000"/>
                        </a:lnSpc>
                        <a:spcBef>
                          <a:spcPts val="0"/>
                        </a:spcBef>
                        <a:spcAft>
                          <a:spcPts val="0"/>
                        </a:spcAft>
                        <a:buClr>
                          <a:schemeClr val="dk1"/>
                        </a:buClr>
                        <a:buSzPts val="2000"/>
                        <a:buFont typeface="Arial"/>
                        <a:buChar char="•"/>
                      </a:pPr>
                      <a:r>
                        <a:rPr b="0" lang="hu-HU" sz="2000" u="none" cap="none" strike="noStrike"/>
                        <a:t>Biti pod utjecajem nasilnih ekstremističkih skupina, osoba koje mobiliziraju</a:t>
                      </a:r>
                      <a:r>
                        <a:rPr lang="hu-HU" sz="2000" u="none" cap="none" strike="noStrike"/>
                        <a:t> (online i offline)</a:t>
                      </a:r>
                      <a:endParaRPr sz="14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Biti žrtva ili </a:t>
                      </a:r>
                      <a:r>
                        <a:rPr lang="hu-HU" sz="2000"/>
                        <a:t>izvršilac</a:t>
                      </a:r>
                      <a:r>
                        <a:rPr lang="hu-HU" sz="2000" u="none" cap="none" strike="noStrike"/>
                        <a:t> zločina</a:t>
                      </a:r>
                      <a:endParaRPr sz="2000" u="none" cap="none" strike="noStrike"/>
                    </a:p>
                  </a:txBody>
                  <a:tcPr marT="45725" marB="45725" marR="91450" marL="91450"/>
                </a:tc>
              </a:tr>
            </a:tbl>
          </a:graphicData>
        </a:graphic>
      </p:graphicFrame>
      <p:pic>
        <p:nvPicPr>
          <p:cNvPr id="669" name="Google Shape;669;p48"/>
          <p:cNvPicPr preferRelativeResize="0"/>
          <p:nvPr/>
        </p:nvPicPr>
        <p:blipFill rotWithShape="1">
          <a:blip r:embed="rId3">
            <a:alphaModFix/>
          </a:blip>
          <a:srcRect b="0" l="0" r="0" t="0"/>
          <a:stretch/>
        </p:blipFill>
        <p:spPr>
          <a:xfrm>
            <a:off x="623323" y="3771038"/>
            <a:ext cx="2049134" cy="2190997"/>
          </a:xfrm>
          <a:prstGeom prst="rect">
            <a:avLst/>
          </a:prstGeom>
          <a:noFill/>
          <a:ln>
            <a:noFill/>
          </a:ln>
        </p:spPr>
      </p:pic>
      <p:sp>
        <p:nvSpPr>
          <p:cNvPr id="670" name="Google Shape;670;p48"/>
          <p:cNvSpPr/>
          <p:nvPr/>
        </p:nvSpPr>
        <p:spPr>
          <a:xfrm>
            <a:off x="623323" y="5690366"/>
            <a:ext cx="2049134"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1" name="Google Shape;671;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49"/>
          <p:cNvSpPr txBox="1"/>
          <p:nvPr>
            <p:ph type="title"/>
          </p:nvPr>
        </p:nvSpPr>
        <p:spPr>
          <a:xfrm>
            <a:off x="1004455" y="120300"/>
            <a:ext cx="10515600" cy="47940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Calibri"/>
              <a:buNone/>
            </a:pPr>
            <a:r>
              <a:rPr b="1" lang="hu-HU" sz="3200"/>
              <a:t>Procjena potreba i identifikacija snaga i resursa</a:t>
            </a:r>
            <a:endParaRPr b="1" sz="3200"/>
          </a:p>
        </p:txBody>
      </p:sp>
      <p:graphicFrame>
        <p:nvGraphicFramePr>
          <p:cNvPr id="677" name="Google Shape;677;p49"/>
          <p:cNvGraphicFramePr/>
          <p:nvPr/>
        </p:nvGraphicFramePr>
        <p:xfrm>
          <a:off x="1004455" y="1110872"/>
          <a:ext cx="3000000" cy="3000000"/>
        </p:xfrm>
        <a:graphic>
          <a:graphicData uri="http://schemas.openxmlformats.org/drawingml/2006/table">
            <a:tbl>
              <a:tblPr bandRow="1" firstRow="1">
                <a:noFill/>
                <a:tableStyleId>{FEE0B136-6756-48F2-82D6-FBB7736CDCE5}</a:tableStyleId>
              </a:tblPr>
              <a:tblGrid>
                <a:gridCol w="2693750"/>
                <a:gridCol w="8094000"/>
              </a:tblGrid>
              <a:tr h="1523875">
                <a:tc>
                  <a:txBody>
                    <a:bodyPr/>
                    <a:lstStyle/>
                    <a:p>
                      <a:pPr indent="0" lvl="0" marL="0" marR="0" rtl="0" algn="l">
                        <a:lnSpc>
                          <a:spcPct val="100000"/>
                        </a:lnSpc>
                        <a:spcBef>
                          <a:spcPts val="0"/>
                        </a:spcBef>
                        <a:spcAft>
                          <a:spcPts val="0"/>
                        </a:spcAft>
                        <a:buClr>
                          <a:srgbClr val="000000"/>
                        </a:buClr>
                        <a:buSzPts val="2400"/>
                        <a:buFont typeface="Arial"/>
                        <a:buNone/>
                      </a:pPr>
                      <a:r>
                        <a:rPr lang="hu-HU" sz="2400" u="none" cap="none" strike="noStrike">
                          <a:solidFill>
                            <a:srgbClr val="FFFF00"/>
                          </a:solidFill>
                        </a:rPr>
                        <a:t>TEMELJI SAMOPOUZDANJA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hu-HU" sz="2800" u="none" cap="none" strike="noStrike">
                          <a:solidFill>
                            <a:srgbClr val="FFFF00"/>
                          </a:solidFill>
                        </a:rPr>
                        <a:t>RESURSI I RIZICI</a:t>
                      </a:r>
                      <a:endParaRPr sz="1400" u="none" cap="none" strike="noStrike"/>
                    </a:p>
                  </a:txBody>
                  <a:tcPr marT="45725" marB="45725" marR="91450" marL="91450"/>
                </a:tc>
              </a:tr>
              <a:tr h="2625750">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2. KOMPETENTNOST I USPJEH</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400"/>
                        <a:buFont typeface="Arial"/>
                        <a:buNone/>
                      </a:pPr>
                      <a:r>
                        <a:rPr b="1" lang="hu-HU" sz="2400" u="none" cap="none" strike="noStrike"/>
                        <a:t>RESURSI: </a:t>
                      </a:r>
                      <a:r>
                        <a:rPr lang="hu-HU" sz="2400" u="none" cap="none" strike="noStrike"/>
                        <a:t>Identificiranje "</a:t>
                      </a:r>
                      <a:r>
                        <a:rPr b="1" lang="hu-HU" sz="2400" u="none" cap="none" strike="noStrike"/>
                        <a:t>strastvenih interesa</a:t>
                      </a:r>
                      <a:r>
                        <a:rPr lang="hu-HU" sz="2400" u="none" cap="none" strike="noStrike"/>
                        <a:t>": aktivnosti (povezane sa školom, hobijem, sportom, </a:t>
                      </a:r>
                      <a:r>
                        <a:rPr lang="hu-HU" sz="2400"/>
                        <a:t>muzikom</a:t>
                      </a:r>
                      <a:r>
                        <a:rPr lang="hu-HU" sz="2400" u="none" cap="none" strike="noStrike"/>
                        <a:t>, umjetnošću, vršnjačkim skupinama itd.) koje uključuju pojedinca i mogu biti izvor kompetencije, ovladavanja vještinama i stjecanja iskustva, priznanja i uspjeha. Nekim pojedincima mogu pomoći zdrave alternative za </a:t>
                      </a:r>
                      <a:r>
                        <a:rPr b="1" lang="hu-HU" sz="2400" u="none" cap="none" strike="noStrike"/>
                        <a:t>traženje avanture</a:t>
                      </a:r>
                      <a:r>
                        <a:rPr lang="hu-HU" sz="2400" u="none" cap="none" strike="noStrike"/>
                        <a:t> (npr. izviđači, penjanje itd.)</a:t>
                      </a:r>
                      <a:endParaRPr sz="1400" u="none" cap="none" strike="noStrike"/>
                    </a:p>
                  </a:txBody>
                  <a:tcPr marT="45725" marB="45725" marR="91450" marL="91450"/>
                </a:tc>
              </a:tr>
              <a:tr h="1069175">
                <a:tc vMerge="1"/>
                <a:tc>
                  <a:txBody>
                    <a:bodyPr/>
                    <a:lstStyle/>
                    <a:p>
                      <a:pPr indent="0" lvl="0" marL="0" marR="0" rtl="0" algn="l">
                        <a:lnSpc>
                          <a:spcPct val="100000"/>
                        </a:lnSpc>
                        <a:spcBef>
                          <a:spcPts val="0"/>
                        </a:spcBef>
                        <a:spcAft>
                          <a:spcPts val="0"/>
                        </a:spcAft>
                        <a:buClr>
                          <a:srgbClr val="000000"/>
                        </a:buClr>
                        <a:buSzPts val="2800"/>
                        <a:buFont typeface="Arial"/>
                        <a:buNone/>
                      </a:pPr>
                      <a:r>
                        <a:rPr b="1" lang="hu-HU" sz="2800" u="none" cap="none" strike="noStrike"/>
                        <a:t>RIZICI: </a:t>
                      </a:r>
                      <a:r>
                        <a:rPr lang="hu-HU" sz="2800" u="none" cap="none" strike="noStrike"/>
                        <a:t>iskustva </a:t>
                      </a:r>
                      <a:r>
                        <a:rPr lang="hu-HU" sz="2800"/>
                        <a:t>ličnog</a:t>
                      </a:r>
                      <a:r>
                        <a:rPr lang="hu-HU" sz="2800" u="none" cap="none" strike="noStrike"/>
                        <a:t> neuspjeha</a:t>
                      </a:r>
                      <a:endParaRPr sz="1400" u="none" cap="none" strike="noStrike"/>
                    </a:p>
                  </a:txBody>
                  <a:tcPr marT="45725" marB="45725" marR="91450" marL="91450"/>
                </a:tc>
              </a:tr>
            </a:tbl>
          </a:graphicData>
        </a:graphic>
      </p:graphicFrame>
      <p:pic>
        <p:nvPicPr>
          <p:cNvPr id="678" name="Google Shape;678;p49"/>
          <p:cNvPicPr preferRelativeResize="0"/>
          <p:nvPr/>
        </p:nvPicPr>
        <p:blipFill rotWithShape="1">
          <a:blip r:embed="rId3">
            <a:alphaModFix/>
          </a:blip>
          <a:srcRect b="0" l="0" r="0" t="0"/>
          <a:stretch/>
        </p:blipFill>
        <p:spPr>
          <a:xfrm>
            <a:off x="704603" y="3827799"/>
            <a:ext cx="2049134" cy="2190997"/>
          </a:xfrm>
          <a:prstGeom prst="rect">
            <a:avLst/>
          </a:prstGeom>
          <a:noFill/>
          <a:ln>
            <a:noFill/>
          </a:ln>
        </p:spPr>
      </p:pic>
      <p:sp>
        <p:nvSpPr>
          <p:cNvPr id="679" name="Google Shape;679;p49"/>
          <p:cNvSpPr/>
          <p:nvPr/>
        </p:nvSpPr>
        <p:spPr>
          <a:xfrm>
            <a:off x="704603" y="5475459"/>
            <a:ext cx="2049134"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80" name="Google Shape;680;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50"/>
          <p:cNvSpPr txBox="1"/>
          <p:nvPr>
            <p:ph type="title"/>
          </p:nvPr>
        </p:nvSpPr>
        <p:spPr>
          <a:xfrm>
            <a:off x="649013" y="346745"/>
            <a:ext cx="10515600" cy="47940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Calibri"/>
              <a:buNone/>
            </a:pPr>
            <a:r>
              <a:rPr b="1" lang="hu-HU" sz="3200"/>
              <a:t>Procjena potreba i identifikacija snaga i resursa</a:t>
            </a:r>
            <a:endParaRPr b="1" sz="3200"/>
          </a:p>
        </p:txBody>
      </p:sp>
      <p:graphicFrame>
        <p:nvGraphicFramePr>
          <p:cNvPr id="686" name="Google Shape;686;p50"/>
          <p:cNvGraphicFramePr/>
          <p:nvPr/>
        </p:nvGraphicFramePr>
        <p:xfrm>
          <a:off x="838200" y="1024855"/>
          <a:ext cx="3000000" cy="3000000"/>
        </p:xfrm>
        <a:graphic>
          <a:graphicData uri="http://schemas.openxmlformats.org/drawingml/2006/table">
            <a:tbl>
              <a:tblPr bandRow="1" firstRow="1">
                <a:noFill/>
                <a:tableStyleId>{FEE0B136-6756-48F2-82D6-FBB7736CDCE5}</a:tableStyleId>
              </a:tblPr>
              <a:tblGrid>
                <a:gridCol w="2049975"/>
                <a:gridCol w="8465625"/>
              </a:tblGrid>
              <a:tr h="425950">
                <a:tc>
                  <a:txBody>
                    <a:bodyPr/>
                    <a:lstStyle/>
                    <a:p>
                      <a:pPr indent="0" lvl="0" marL="0" marR="0" rtl="0" algn="l">
                        <a:lnSpc>
                          <a:spcPct val="100000"/>
                        </a:lnSpc>
                        <a:spcBef>
                          <a:spcPts val="0"/>
                        </a:spcBef>
                        <a:spcAft>
                          <a:spcPts val="0"/>
                        </a:spcAft>
                        <a:buClr>
                          <a:srgbClr val="000000"/>
                        </a:buClr>
                        <a:buSzPts val="1800"/>
                        <a:buFont typeface="Arial"/>
                        <a:buNone/>
                      </a:pPr>
                      <a:r>
                        <a:rPr lang="hu-HU" sz="1800" u="none" cap="none" strike="noStrike">
                          <a:solidFill>
                            <a:srgbClr val="FFFF00"/>
                          </a:solidFill>
                        </a:rPr>
                        <a:t>TEMELJI SAMOPOUZDANJA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Arial"/>
                        <a:buNone/>
                      </a:pPr>
                      <a:r>
                        <a:rPr lang="hu-HU" sz="2000" u="none" cap="none" strike="noStrike">
                          <a:solidFill>
                            <a:srgbClr val="FFFF00"/>
                          </a:solidFill>
                        </a:rPr>
                        <a:t>RESURSI I RIZICI</a:t>
                      </a:r>
                      <a:endParaRPr sz="1400" u="none" cap="none" strike="noStrike"/>
                    </a:p>
                  </a:txBody>
                  <a:tcPr marT="45725" marB="45725" marR="91450" marL="91450"/>
                </a:tc>
              </a:tr>
              <a:tr h="425950">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3. POŠTOVANJE I DOSTOJANSTVO I POŠTENJE</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b="1" lang="hu-HU" sz="1800" u="none" cap="none" strike="noStrike"/>
                        <a:t>RESURSI: </a:t>
                      </a:r>
                      <a:r>
                        <a:rPr lang="hu-HU" sz="1800" u="none" cap="none" strike="noStrike"/>
                        <a:t>na razini zajednice</a:t>
                      </a:r>
                      <a:r>
                        <a:rPr b="0" lang="hu-HU" sz="1800" u="none" cap="none" strike="noStrike"/>
                        <a:t>:</a:t>
                      </a:r>
                      <a:endParaRPr sz="1400" u="none" cap="none" strike="noStrike"/>
                    </a:p>
                    <a:p>
                      <a:pPr indent="-285750" lvl="0" marL="285750" marR="0" rtl="0" algn="l">
                        <a:lnSpc>
                          <a:spcPct val="100000"/>
                        </a:lnSpc>
                        <a:spcBef>
                          <a:spcPts val="0"/>
                        </a:spcBef>
                        <a:spcAft>
                          <a:spcPts val="0"/>
                        </a:spcAft>
                        <a:buClr>
                          <a:schemeClr val="dk1"/>
                        </a:buClr>
                        <a:buSzPts val="1800"/>
                        <a:buFont typeface="Arial"/>
                        <a:buChar char="•"/>
                      </a:pPr>
                      <a:r>
                        <a:rPr b="0" lang="hu-HU" sz="1800" u="none" cap="none" strike="noStrike"/>
                        <a:t>Edukacija o ljudskim p</a:t>
                      </a:r>
                      <a:r>
                        <a:rPr lang="hu-HU" sz="1800" u="none" cap="none" strike="noStrike"/>
                        <a:t>ravima.</a:t>
                      </a:r>
                      <a:endParaRPr sz="1800" u="none" cap="none" strike="noStrike"/>
                    </a:p>
                    <a:p>
                      <a:pPr indent="-285750" lvl="0" marL="285750" marR="0" rtl="0" algn="l">
                        <a:lnSpc>
                          <a:spcPct val="100000"/>
                        </a:lnSpc>
                        <a:spcBef>
                          <a:spcPts val="0"/>
                        </a:spcBef>
                        <a:spcAft>
                          <a:spcPts val="0"/>
                        </a:spcAft>
                        <a:buClr>
                          <a:srgbClr val="000000"/>
                        </a:buClr>
                        <a:buSzPts val="1800"/>
                        <a:buFont typeface="Arial"/>
                        <a:buChar char="•"/>
                      </a:pPr>
                      <a:r>
                        <a:rPr lang="hu-HU" sz="1800" u="none" cap="none" strike="noStrike"/>
                        <a:t>Njegovanje kulture poštovanja i poštenja.</a:t>
                      </a:r>
                      <a:endParaRPr sz="1800" u="none" cap="none" strike="noStrike"/>
                    </a:p>
                    <a:p>
                      <a:pPr indent="-285750" lvl="0" marL="285750" marR="0" rtl="0" algn="l">
                        <a:lnSpc>
                          <a:spcPct val="100000"/>
                        </a:lnSpc>
                        <a:spcBef>
                          <a:spcPts val="0"/>
                        </a:spcBef>
                        <a:spcAft>
                          <a:spcPts val="0"/>
                        </a:spcAft>
                        <a:buClr>
                          <a:srgbClr val="000000"/>
                        </a:buClr>
                        <a:buSzPts val="1800"/>
                        <a:buFont typeface="Arial"/>
                        <a:buChar char="•"/>
                      </a:pPr>
                      <a:r>
                        <a:rPr lang="hu-HU" sz="1800" u="none" cap="none" strike="noStrike"/>
                        <a:t>Njegovanje kulture nenasilne komunikacije i razvijanje vještina upravljanja sukobima.</a:t>
                      </a:r>
                      <a:endParaRPr sz="1800" u="none" cap="none" strike="noStrike"/>
                    </a:p>
                    <a:p>
                      <a:pPr indent="-285750" lvl="0" marL="285750" marR="0" rtl="0" algn="l">
                        <a:lnSpc>
                          <a:spcPct val="100000"/>
                        </a:lnSpc>
                        <a:spcBef>
                          <a:spcPts val="0"/>
                        </a:spcBef>
                        <a:spcAft>
                          <a:spcPts val="0"/>
                        </a:spcAft>
                        <a:buClr>
                          <a:srgbClr val="000000"/>
                        </a:buClr>
                        <a:buSzPts val="1800"/>
                        <a:buFont typeface="Arial"/>
                        <a:buChar char="•"/>
                      </a:pPr>
                      <a:r>
                        <a:rPr lang="hu-HU" sz="1800" u="none" cap="none" strike="noStrike"/>
                        <a:t>Uvažavanje različitosti, doživljavanje različitosti kao snage; znatiželja i učenje o kulturi, vjeri, običajima drugih.</a:t>
                      </a:r>
                      <a:endParaRPr sz="1400" u="none" cap="none" strike="noStrike"/>
                    </a:p>
                    <a:p>
                      <a:pPr indent="0" lvl="0" marL="45720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tc>
              </a:tr>
              <a:tr h="729375">
                <a:tc vMerge="1"/>
                <a:tc>
                  <a:txBody>
                    <a:bodyPr/>
                    <a:lstStyle/>
                    <a:p>
                      <a:pPr indent="0" lvl="0" marL="0" marR="0" rtl="0" algn="l">
                        <a:lnSpc>
                          <a:spcPct val="100000"/>
                        </a:lnSpc>
                        <a:spcBef>
                          <a:spcPts val="0"/>
                        </a:spcBef>
                        <a:spcAft>
                          <a:spcPts val="0"/>
                        </a:spcAft>
                        <a:buClr>
                          <a:srgbClr val="000000"/>
                        </a:buClr>
                        <a:buSzPts val="1800"/>
                        <a:buFont typeface="Arial"/>
                        <a:buNone/>
                      </a:pPr>
                      <a:r>
                        <a:rPr b="1" lang="hu-HU" sz="1800" u="none" cap="none" strike="noStrike"/>
                        <a:t>RIZICI:</a:t>
                      </a:r>
                      <a:endParaRPr sz="14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a:t>Lično </a:t>
                      </a:r>
                      <a:r>
                        <a:rPr lang="hu-HU" sz="1800" u="none" cap="none" strike="noStrike"/>
                        <a:t>ili političko nezadovoljstvo</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Uočene i/ili posredne nepravde </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Iskustva nepravde, sramoćenja, ponižavanja, diskriminacije, maltretiranja zbog nečijeg identiteta ili pripadnosti određenoj skupini (vjera, etnička pripadnost, nacionalnost, seksualna orijentacija, migrantski ili izbjeglički status itd.)</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Sukub unutar skupine, ksenofobija, polarizacija</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Politički populizam i javni diskursi koji </a:t>
                      </a:r>
                      <a:r>
                        <a:rPr lang="hu-HU" sz="1800"/>
                        <a:t>promovišu </a:t>
                      </a:r>
                      <a:r>
                        <a:rPr lang="hu-HU" sz="1800" u="none" cap="none" strike="noStrike"/>
                        <a:t>mržnju ili diskriminaciju određenih društvenih skupina</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a:t>Izvršiti</a:t>
                      </a:r>
                      <a:r>
                        <a:rPr lang="hu-HU" sz="1800" u="none" cap="none" strike="noStrike"/>
                        <a:t> ili biti žrtva zločina iz mržnje</a:t>
                      </a:r>
                      <a:endParaRPr sz="1800" u="none" cap="none" strike="noStrike"/>
                    </a:p>
                  </a:txBody>
                  <a:tcPr marT="45725" marB="45725" marR="91450" marL="91450"/>
                </a:tc>
              </a:tr>
            </a:tbl>
          </a:graphicData>
        </a:graphic>
      </p:graphicFrame>
      <p:pic>
        <p:nvPicPr>
          <p:cNvPr id="687" name="Google Shape;687;p50"/>
          <p:cNvPicPr preferRelativeResize="0"/>
          <p:nvPr/>
        </p:nvPicPr>
        <p:blipFill rotWithShape="1">
          <a:blip r:embed="rId3">
            <a:alphaModFix/>
          </a:blip>
          <a:srcRect b="0" l="0" r="0" t="0"/>
          <a:stretch/>
        </p:blipFill>
        <p:spPr>
          <a:xfrm>
            <a:off x="838199" y="3051957"/>
            <a:ext cx="1788867" cy="2190997"/>
          </a:xfrm>
          <a:prstGeom prst="rect">
            <a:avLst/>
          </a:prstGeom>
          <a:noFill/>
          <a:ln>
            <a:noFill/>
          </a:ln>
        </p:spPr>
      </p:pic>
      <p:sp>
        <p:nvSpPr>
          <p:cNvPr id="688" name="Google Shape;688;p50"/>
          <p:cNvSpPr/>
          <p:nvPr/>
        </p:nvSpPr>
        <p:spPr>
          <a:xfrm>
            <a:off x="838199" y="4830246"/>
            <a:ext cx="1788867"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89" name="Google Shape;689;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51"/>
          <p:cNvSpPr txBox="1"/>
          <p:nvPr>
            <p:ph type="title"/>
          </p:nvPr>
        </p:nvSpPr>
        <p:spPr>
          <a:xfrm>
            <a:off x="1430693" y="276075"/>
            <a:ext cx="10515600" cy="47940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Calibri"/>
              <a:buNone/>
            </a:pPr>
            <a:r>
              <a:rPr b="1" lang="hu-HU" sz="3200"/>
              <a:t>Procjena potreba i identifikacija snaga i resursa</a:t>
            </a:r>
            <a:endParaRPr b="1" sz="3200"/>
          </a:p>
        </p:txBody>
      </p:sp>
      <p:graphicFrame>
        <p:nvGraphicFramePr>
          <p:cNvPr id="696" name="Google Shape;696;p51"/>
          <p:cNvGraphicFramePr/>
          <p:nvPr/>
        </p:nvGraphicFramePr>
        <p:xfrm>
          <a:off x="1430696" y="1067981"/>
          <a:ext cx="3000000" cy="3000000"/>
        </p:xfrm>
        <a:graphic>
          <a:graphicData uri="http://schemas.openxmlformats.org/drawingml/2006/table">
            <a:tbl>
              <a:tblPr bandRow="1" firstRow="1">
                <a:noFill/>
                <a:tableStyleId>{FEE0B136-6756-48F2-82D6-FBB7736CDCE5}</a:tableStyleId>
              </a:tblPr>
              <a:tblGrid>
                <a:gridCol w="2789450"/>
                <a:gridCol w="7726150"/>
              </a:tblGrid>
              <a:tr h="355600">
                <a:tc>
                  <a:txBody>
                    <a:bodyPr/>
                    <a:lstStyle/>
                    <a:p>
                      <a:pPr indent="0" lvl="0" marL="0" marR="0" rtl="0" algn="l">
                        <a:lnSpc>
                          <a:spcPct val="100000"/>
                        </a:lnSpc>
                        <a:spcBef>
                          <a:spcPts val="0"/>
                        </a:spcBef>
                        <a:spcAft>
                          <a:spcPts val="0"/>
                        </a:spcAft>
                        <a:buClr>
                          <a:srgbClr val="000000"/>
                        </a:buClr>
                        <a:buSzPts val="2400"/>
                        <a:buFont typeface="Arial"/>
                        <a:buNone/>
                      </a:pPr>
                      <a:r>
                        <a:rPr lang="hu-HU" sz="2400" u="none" cap="none" strike="noStrike">
                          <a:solidFill>
                            <a:srgbClr val="FFFF00"/>
                          </a:solidFill>
                        </a:rPr>
                        <a:t>TEMELJI SAMOPOUZDANJA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hu-HU" sz="2800" u="none" cap="none" strike="noStrike">
                          <a:solidFill>
                            <a:srgbClr val="FFFF00"/>
                          </a:solidFill>
                        </a:rPr>
                        <a:t>RESURSI I RIZICI</a:t>
                      </a:r>
                      <a:endParaRPr sz="1400" u="none" cap="none" strike="noStrike"/>
                    </a:p>
                  </a:txBody>
                  <a:tcPr marT="45725" marB="45725" marR="91450" marL="91450"/>
                </a:tc>
              </a:tr>
              <a:tr h="425950">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4. CILJEVI I SVRHA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b="1" lang="hu-HU" sz="1800" u="none" cap="none" strike="noStrike"/>
                        <a:t>RESURSI</a:t>
                      </a:r>
                      <a:r>
                        <a:rPr lang="hu-HU" sz="1800" u="none" cap="none" strike="noStrike"/>
                        <a:t>:</a:t>
                      </a:r>
                      <a:endParaRPr sz="14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Istraživanje unut</a:t>
                      </a:r>
                      <a:r>
                        <a:rPr lang="hu-HU" sz="1800"/>
                        <a:t>rašnjih</a:t>
                      </a:r>
                      <a:r>
                        <a:rPr lang="hu-HU" sz="1800" u="none" cap="none" strike="noStrike"/>
                        <a:t> motivacija i strasti koje mogu poslužiti kao polazište za stvaranje smislenih (životnih) ciljeva.</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Istraživanje vrijednosti i značenja koji mogu poslužiti kao polazište za razmišljanje o osjećaju svrhe i vlastite vrijednosti.</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Uključivanje pojedinca u zajednicu ili druge aktivnosti koje mogu pružiti osjećaj vlastite vrijednosti.</a:t>
                      </a:r>
                      <a:endParaRPr sz="18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tc>
              </a:tr>
              <a:tr h="425950">
                <a:tc vMerge="1"/>
                <a:tc>
                  <a:txBody>
                    <a:bodyPr/>
                    <a:lstStyle/>
                    <a:p>
                      <a:pPr indent="0" lvl="0" marL="0" marR="0" rtl="0" algn="l">
                        <a:lnSpc>
                          <a:spcPct val="100000"/>
                        </a:lnSpc>
                        <a:spcBef>
                          <a:spcPts val="0"/>
                        </a:spcBef>
                        <a:spcAft>
                          <a:spcPts val="0"/>
                        </a:spcAft>
                        <a:buClr>
                          <a:srgbClr val="000000"/>
                        </a:buClr>
                        <a:buSzPts val="1800"/>
                        <a:buFont typeface="Arial"/>
                        <a:buNone/>
                      </a:pPr>
                      <a:r>
                        <a:rPr b="1" lang="hu-HU" sz="1800" u="none" cap="none" strike="noStrike"/>
                        <a:t>RIZICI:</a:t>
                      </a:r>
                      <a:endParaRPr sz="14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Nedostatak ciljeva, budućih planova</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Nedostatak osjećaja vlastite vrijednosti, svrhe i važnosti</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Destruktivni ideali i planovi za budućnost</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Svrhu pojedincu osigurava nasilni ekstremizam/teroristička skupina kroz indoktrinaciju.</a:t>
                      </a:r>
                      <a:endParaRPr sz="1400" u="none" cap="none" strike="noStrike"/>
                    </a:p>
                  </a:txBody>
                  <a:tcPr marT="45725" marB="45725" marR="91450" marL="91450"/>
                </a:tc>
              </a:tr>
            </a:tbl>
          </a:graphicData>
        </a:graphic>
      </p:graphicFrame>
      <p:pic>
        <p:nvPicPr>
          <p:cNvPr id="697" name="Google Shape;697;p51"/>
          <p:cNvPicPr preferRelativeResize="0"/>
          <p:nvPr/>
        </p:nvPicPr>
        <p:blipFill rotWithShape="1">
          <a:blip r:embed="rId3">
            <a:alphaModFix/>
          </a:blip>
          <a:srcRect b="0" l="0" r="0" t="0"/>
          <a:stretch/>
        </p:blipFill>
        <p:spPr>
          <a:xfrm>
            <a:off x="1430694" y="3262541"/>
            <a:ext cx="1861387" cy="2190997"/>
          </a:xfrm>
          <a:prstGeom prst="rect">
            <a:avLst/>
          </a:prstGeom>
          <a:noFill/>
          <a:ln>
            <a:noFill/>
          </a:ln>
        </p:spPr>
      </p:pic>
      <p:sp>
        <p:nvSpPr>
          <p:cNvPr id="698" name="Google Shape;698;p51"/>
          <p:cNvSpPr/>
          <p:nvPr/>
        </p:nvSpPr>
        <p:spPr>
          <a:xfrm>
            <a:off x="1430693" y="5103961"/>
            <a:ext cx="1861387"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99" name="Google Shape;699;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52"/>
          <p:cNvSpPr txBox="1"/>
          <p:nvPr>
            <p:ph idx="1" type="body"/>
          </p:nvPr>
        </p:nvSpPr>
        <p:spPr>
          <a:xfrm>
            <a:off x="1662544" y="1742498"/>
            <a:ext cx="10170661"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graphicFrame>
        <p:nvGraphicFramePr>
          <p:cNvPr id="706" name="Google Shape;706;p52"/>
          <p:cNvGraphicFramePr/>
          <p:nvPr/>
        </p:nvGraphicFramePr>
        <p:xfrm>
          <a:off x="1490074" y="1180047"/>
          <a:ext cx="3000000" cy="3000000"/>
        </p:xfrm>
        <a:graphic>
          <a:graphicData uri="http://schemas.openxmlformats.org/drawingml/2006/table">
            <a:tbl>
              <a:tblPr bandRow="1" firstRow="1">
                <a:noFill/>
                <a:tableStyleId>{FEE0B136-6756-48F2-82D6-FBB7736CDCE5}</a:tableStyleId>
              </a:tblPr>
              <a:tblGrid>
                <a:gridCol w="2223975"/>
                <a:gridCol w="8291625"/>
              </a:tblGrid>
              <a:tr h="1064825">
                <a:tc>
                  <a:txBody>
                    <a:bodyPr/>
                    <a:lstStyle/>
                    <a:p>
                      <a:pPr indent="0" lvl="0" marL="0" marR="0" rtl="0" algn="l">
                        <a:lnSpc>
                          <a:spcPct val="100000"/>
                        </a:lnSpc>
                        <a:spcBef>
                          <a:spcPts val="0"/>
                        </a:spcBef>
                        <a:spcAft>
                          <a:spcPts val="0"/>
                        </a:spcAft>
                        <a:buClr>
                          <a:srgbClr val="000000"/>
                        </a:buClr>
                        <a:buSzPts val="2000"/>
                        <a:buFont typeface="Arial"/>
                        <a:buNone/>
                      </a:pPr>
                      <a:r>
                        <a:rPr lang="hu-HU" sz="2000" u="none" cap="none" strike="noStrike">
                          <a:solidFill>
                            <a:srgbClr val="FFFF00"/>
                          </a:solidFill>
                        </a:rPr>
                        <a:t>TEMELJI SAMOPOUZDANJA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400"/>
                        <a:buFont typeface="Arial"/>
                        <a:buNone/>
                      </a:pPr>
                      <a:r>
                        <a:rPr lang="hu-HU" sz="2400" u="none" cap="none" strike="noStrike">
                          <a:solidFill>
                            <a:srgbClr val="FFFF00"/>
                          </a:solidFill>
                        </a:rPr>
                        <a:t>RESURSI I RIZICI</a:t>
                      </a:r>
                      <a:endParaRPr sz="1400" u="none" cap="none" strike="noStrike"/>
                    </a:p>
                  </a:txBody>
                  <a:tcPr marT="45725" marB="45725" marR="91450" marL="91450"/>
                </a:tc>
              </a:tr>
              <a:tr h="1977525">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5. </a:t>
                      </a:r>
                      <a:r>
                        <a:rPr b="1" lang="hu-HU" sz="2000"/>
                        <a:t>PORODIČNO </a:t>
                      </a:r>
                      <a:r>
                        <a:rPr b="1" lang="hu-HU" sz="2000" u="none" cap="none" strike="noStrike"/>
                        <a:t>PORIJEKLO / POZADINA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RESURSI: </a:t>
                      </a:r>
                      <a:endParaRPr sz="2000" u="none" cap="none" strike="noStrike"/>
                    </a:p>
                    <a:p>
                      <a:pPr indent="-285750" lvl="0" marL="285750" marR="0" rtl="0" algn="l">
                        <a:lnSpc>
                          <a:spcPct val="100000"/>
                        </a:lnSpc>
                        <a:spcBef>
                          <a:spcPts val="0"/>
                        </a:spcBef>
                        <a:spcAft>
                          <a:spcPts val="0"/>
                        </a:spcAft>
                        <a:buClr>
                          <a:srgbClr val="000000"/>
                        </a:buClr>
                        <a:buSzPts val="2000"/>
                        <a:buFont typeface="Arial"/>
                        <a:buChar char="•"/>
                      </a:pPr>
                      <a:r>
                        <a:rPr lang="hu-HU" sz="2000"/>
                        <a:t>Porodica</a:t>
                      </a:r>
                      <a:r>
                        <a:rPr lang="hu-HU" sz="2000" u="none" cap="none" strike="noStrike"/>
                        <a:t> je zdrav izvor pripadnosti i prihvaćanja.</a:t>
                      </a:r>
                      <a:endParaRPr sz="2000" u="none" cap="none" strike="noStrike"/>
                    </a:p>
                    <a:p>
                      <a:pPr indent="-285750" lvl="0" marL="285750" marR="0" rtl="0" algn="l">
                        <a:lnSpc>
                          <a:spcPct val="100000"/>
                        </a:lnSpc>
                        <a:spcBef>
                          <a:spcPts val="0"/>
                        </a:spcBef>
                        <a:spcAft>
                          <a:spcPts val="0"/>
                        </a:spcAft>
                        <a:buClr>
                          <a:srgbClr val="000000"/>
                        </a:buClr>
                        <a:buSzPts val="2000"/>
                        <a:buFont typeface="Arial"/>
                        <a:buChar char="•"/>
                      </a:pPr>
                      <a:r>
                        <a:rPr lang="hu-HU" sz="2000"/>
                        <a:t>Porodica</a:t>
                      </a:r>
                      <a:r>
                        <a:rPr lang="hu-HU" sz="2000" u="none" cap="none" strike="noStrike"/>
                        <a:t> je podrška djetetu koje je u opasnosti od radikalizacije.</a:t>
                      </a:r>
                      <a:endParaRPr sz="2000" u="none" cap="none" strike="noStrike"/>
                    </a:p>
                    <a:p>
                      <a:pPr indent="-285750" lvl="0" marL="285750" marR="0" rtl="0" algn="l">
                        <a:lnSpc>
                          <a:spcPct val="100000"/>
                        </a:lnSpc>
                        <a:spcBef>
                          <a:spcPts val="0"/>
                        </a:spcBef>
                        <a:spcAft>
                          <a:spcPts val="0"/>
                        </a:spcAft>
                        <a:buClr>
                          <a:srgbClr val="000000"/>
                        </a:buClr>
                        <a:buSzPts val="2000"/>
                        <a:buFont typeface="Arial"/>
                        <a:buChar char="•"/>
                      </a:pPr>
                      <a:r>
                        <a:rPr lang="hu-HU" sz="2000"/>
                        <a:t>Porodica</a:t>
                      </a:r>
                      <a:r>
                        <a:rPr lang="hu-HU" sz="2000" u="none" cap="none" strike="noStrike"/>
                        <a:t> je motivi</a:t>
                      </a:r>
                      <a:r>
                        <a:rPr lang="hu-HU" sz="2000"/>
                        <a:t>sana</a:t>
                      </a:r>
                      <a:r>
                        <a:rPr lang="hu-HU" sz="2000" u="none" cap="none" strike="noStrike"/>
                        <a:t> za traženje i prihvaćanje pomoći, s</a:t>
                      </a:r>
                      <a:r>
                        <a:rPr lang="hu-HU" sz="2000"/>
                        <a:t>a</a:t>
                      </a:r>
                      <a:r>
                        <a:rPr lang="hu-HU" sz="2000" u="none" cap="none" strike="noStrike"/>
                        <a:t>radnju ​​sa stručnjacima.</a:t>
                      </a:r>
                      <a:endParaRPr sz="2000" u="none" cap="none" strike="noStrike"/>
                    </a:p>
                  </a:txBody>
                  <a:tcPr marT="45725" marB="45725" marR="91450" marL="91450"/>
                </a:tc>
              </a:tr>
              <a:tr h="2433875">
                <a:tc vMerge="1"/>
                <a:tc>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RIZICI: </a:t>
                      </a:r>
                      <a:endParaRPr sz="2000" u="none" cap="none" strike="noStrike"/>
                    </a:p>
                    <a:p>
                      <a:pPr indent="-285750" lvl="0" marL="285750" marR="0" rtl="0" algn="l">
                        <a:lnSpc>
                          <a:spcPct val="100000"/>
                        </a:lnSpc>
                        <a:spcBef>
                          <a:spcPts val="0"/>
                        </a:spcBef>
                        <a:spcAft>
                          <a:spcPts val="0"/>
                        </a:spcAft>
                        <a:buClr>
                          <a:srgbClr val="000000"/>
                        </a:buClr>
                        <a:buSzPts val="2000"/>
                        <a:buFont typeface="Arial"/>
                        <a:buChar char="•"/>
                      </a:pPr>
                      <a:r>
                        <a:rPr lang="hu-HU" sz="2000" u="none" cap="none" strike="noStrike"/>
                        <a:t>Disfunkcionalna </a:t>
                      </a:r>
                      <a:r>
                        <a:rPr lang="hu-HU" sz="2000"/>
                        <a:t>porodična</a:t>
                      </a:r>
                      <a:r>
                        <a:rPr lang="hu-HU" sz="2000" u="none" cap="none" strike="noStrike"/>
                        <a:t> dinamika, </a:t>
                      </a:r>
                      <a:r>
                        <a:rPr lang="hu-HU" sz="2000"/>
                        <a:t>porodični</a:t>
                      </a:r>
                      <a:r>
                        <a:rPr lang="hu-HU" sz="2000" u="none" cap="none" strike="noStrike"/>
                        <a:t> sukobi i napetosti</a:t>
                      </a:r>
                      <a:endParaRPr sz="2000" u="none" cap="none" strike="noStrike"/>
                    </a:p>
                    <a:p>
                      <a:pPr indent="-285750" lvl="0" marL="285750" marR="0" rtl="0" algn="l">
                        <a:lnSpc>
                          <a:spcPct val="100000"/>
                        </a:lnSpc>
                        <a:spcBef>
                          <a:spcPts val="0"/>
                        </a:spcBef>
                        <a:spcAft>
                          <a:spcPts val="0"/>
                        </a:spcAft>
                        <a:buClr>
                          <a:srgbClr val="000000"/>
                        </a:buClr>
                        <a:buSzPts val="2000"/>
                        <a:buFont typeface="Arial"/>
                        <a:buChar char="•"/>
                      </a:pPr>
                      <a:r>
                        <a:rPr lang="hu-HU" sz="2000" u="none" cap="none" strike="noStrike"/>
                        <a:t>Članovi </a:t>
                      </a:r>
                      <a:r>
                        <a:rPr lang="hu-HU" sz="2000"/>
                        <a:t>porodice </a:t>
                      </a:r>
                      <a:r>
                        <a:rPr lang="hu-HU" sz="2000" u="none" cap="none" strike="noStrike"/>
                        <a:t>su radikalizirani, </a:t>
                      </a:r>
                      <a:r>
                        <a:rPr lang="hu-HU" sz="2000"/>
                        <a:t>porodica</a:t>
                      </a:r>
                      <a:r>
                        <a:rPr lang="hu-HU" sz="2000" u="none" cap="none" strike="noStrike"/>
                        <a:t> vrši kontrolu i pritisak</a:t>
                      </a:r>
                      <a:endParaRPr sz="2000" u="none" cap="none" strike="noStrike"/>
                    </a:p>
                    <a:p>
                      <a:pPr indent="-285750" lvl="0" marL="285750" marR="0" rtl="0" algn="l">
                        <a:lnSpc>
                          <a:spcPct val="100000"/>
                        </a:lnSpc>
                        <a:spcBef>
                          <a:spcPts val="0"/>
                        </a:spcBef>
                        <a:spcAft>
                          <a:spcPts val="0"/>
                        </a:spcAft>
                        <a:buClr>
                          <a:srgbClr val="000000"/>
                        </a:buClr>
                        <a:buSzPts val="2000"/>
                        <a:buFont typeface="Arial"/>
                        <a:buChar char="•"/>
                      </a:pPr>
                      <a:r>
                        <a:rPr lang="hu-HU" sz="2000" u="none" cap="none" strike="noStrike"/>
                        <a:t>Članovi </a:t>
                      </a:r>
                      <a:r>
                        <a:rPr lang="hu-HU" sz="2000"/>
                        <a:t>porodice</a:t>
                      </a:r>
                      <a:r>
                        <a:rPr lang="hu-HU" sz="2000" u="none" cap="none" strike="noStrike"/>
                        <a:t> se srame zbog radikalizacije svog djeteta, taje to i propuštaju priliku potražiti pomoć.</a:t>
                      </a:r>
                      <a:endParaRPr sz="2000" u="none" cap="none" strike="noStrike"/>
                    </a:p>
                  </a:txBody>
                  <a:tcPr marT="45725" marB="45725" marR="91450" marL="91450"/>
                </a:tc>
              </a:tr>
            </a:tbl>
          </a:graphicData>
        </a:graphic>
      </p:graphicFrame>
      <p:pic>
        <p:nvPicPr>
          <p:cNvPr id="707" name="Google Shape;707;p52"/>
          <p:cNvPicPr preferRelativeResize="0"/>
          <p:nvPr/>
        </p:nvPicPr>
        <p:blipFill rotWithShape="1">
          <a:blip r:embed="rId3">
            <a:alphaModFix/>
          </a:blip>
          <a:srcRect b="0" l="0" r="0" t="0"/>
          <a:stretch/>
        </p:blipFill>
        <p:spPr>
          <a:xfrm>
            <a:off x="1320673" y="3307433"/>
            <a:ext cx="1861387" cy="2190997"/>
          </a:xfrm>
          <a:prstGeom prst="rect">
            <a:avLst/>
          </a:prstGeom>
          <a:noFill/>
          <a:ln>
            <a:noFill/>
          </a:ln>
        </p:spPr>
      </p:pic>
      <p:sp>
        <p:nvSpPr>
          <p:cNvPr id="708" name="Google Shape;708;p52"/>
          <p:cNvSpPr/>
          <p:nvPr/>
        </p:nvSpPr>
        <p:spPr>
          <a:xfrm>
            <a:off x="1320673" y="4981127"/>
            <a:ext cx="1861387"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09" name="Google Shape;709;p52"/>
          <p:cNvSpPr txBox="1"/>
          <p:nvPr>
            <p:ph type="title"/>
          </p:nvPr>
        </p:nvSpPr>
        <p:spPr>
          <a:xfrm>
            <a:off x="1395248" y="48058"/>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b="1" lang="hu-HU" sz="3200"/>
              <a:t>Procjena potreba i identifikacija snaga i resursa</a:t>
            </a:r>
            <a:endParaRPr b="1" sz="3200"/>
          </a:p>
        </p:txBody>
      </p:sp>
      <p:sp>
        <p:nvSpPr>
          <p:cNvPr id="710" name="Google Shape;710;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Dodatne potrebe koje je potrebno istražiti:</a:t>
            </a:r>
            <a:endParaRPr/>
          </a:p>
        </p:txBody>
      </p:sp>
      <p:sp>
        <p:nvSpPr>
          <p:cNvPr id="716" name="Google Shape;716;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b="1" lang="hu-HU"/>
              <a:t>Potrebe povezane sa mentalnih zdravljem</a:t>
            </a:r>
            <a:endParaRPr/>
          </a:p>
          <a:p>
            <a:pPr indent="-228600" lvl="1" marL="685800" rtl="0" algn="l">
              <a:lnSpc>
                <a:spcPct val="90000"/>
              </a:lnSpc>
              <a:spcBef>
                <a:spcPts val="500"/>
              </a:spcBef>
              <a:spcAft>
                <a:spcPts val="0"/>
              </a:spcAft>
              <a:buClr>
                <a:schemeClr val="dk1"/>
              </a:buClr>
              <a:buSzPct val="100000"/>
              <a:buChar char="•"/>
            </a:pPr>
            <a:r>
              <a:rPr lang="hu-HU"/>
              <a:t>Na primjer, postoje li znakovi traumatiziranosti, zloupotrebe opojnih sredstava, anksioznosti, depresije itd.</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b="1" lang="hu-HU"/>
              <a:t>Potrebe povezane sa sigurnošću </a:t>
            </a:r>
            <a:endParaRPr/>
          </a:p>
          <a:p>
            <a:pPr indent="-457200" lvl="1" marL="914400" rtl="0" algn="l">
              <a:lnSpc>
                <a:spcPct val="90000"/>
              </a:lnSpc>
              <a:spcBef>
                <a:spcPts val="500"/>
              </a:spcBef>
              <a:spcAft>
                <a:spcPts val="0"/>
              </a:spcAft>
              <a:buClr>
                <a:schemeClr val="dk1"/>
              </a:buClr>
              <a:buSzPct val="100000"/>
              <a:buFont typeface="Calibri"/>
              <a:buAutoNum type="arabicPeriod"/>
            </a:pPr>
            <a:r>
              <a:rPr lang="hu-HU"/>
              <a:t>Je li učenik siguran? (npr. je li žrtva nasilja kod kuće ili u školi itd., meta prijetnji ili zlostavljanja)</a:t>
            </a:r>
            <a:endParaRPr/>
          </a:p>
          <a:p>
            <a:pPr indent="-457200" lvl="1" marL="914400" rtl="0" algn="l">
              <a:lnSpc>
                <a:spcPct val="90000"/>
              </a:lnSpc>
              <a:spcBef>
                <a:spcPts val="500"/>
              </a:spcBef>
              <a:spcAft>
                <a:spcPts val="0"/>
              </a:spcAft>
              <a:buClr>
                <a:schemeClr val="dk1"/>
              </a:buClr>
              <a:buSzPct val="100000"/>
              <a:buFont typeface="Calibri"/>
              <a:buAutoNum type="arabicPeriod"/>
            </a:pPr>
            <a:r>
              <a:rPr lang="hu-HU"/>
              <a:t>Predstavlja li učenik prijetnju sebi ili drugima? </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b="1" lang="hu-HU"/>
              <a:t>Osnovne fiziološke potrebe</a:t>
            </a:r>
            <a:endParaRPr b="1"/>
          </a:p>
          <a:p>
            <a:pPr indent="-228600" lvl="1" marL="685800" rtl="0" algn="l">
              <a:lnSpc>
                <a:spcPct val="90000"/>
              </a:lnSpc>
              <a:spcBef>
                <a:spcPts val="500"/>
              </a:spcBef>
              <a:spcAft>
                <a:spcPts val="0"/>
              </a:spcAft>
              <a:buClr>
                <a:schemeClr val="dk1"/>
              </a:buClr>
              <a:buSzPct val="100000"/>
              <a:buChar char="•"/>
            </a:pPr>
            <a:r>
              <a:rPr lang="hu-HU"/>
              <a:t>Ima li učenik stabilan i odgovarajući smještaj, pristup hrani itd. Je li učenikova porodica u stanju zadovoljiti osnovne potrebe djeteta? </a:t>
            </a:r>
            <a:endParaRPr/>
          </a:p>
          <a:p>
            <a:pPr indent="-64135" lvl="0" marL="228600" rtl="0" algn="l">
              <a:lnSpc>
                <a:spcPct val="90000"/>
              </a:lnSpc>
              <a:spcBef>
                <a:spcPts val="1000"/>
              </a:spcBef>
              <a:spcAft>
                <a:spcPts val="0"/>
              </a:spcAft>
              <a:buClr>
                <a:schemeClr val="dk1"/>
              </a:buClr>
              <a:buSzPct val="100000"/>
              <a:buNone/>
            </a:pPr>
            <a:r>
              <a:t/>
            </a:r>
            <a:endParaRPr/>
          </a:p>
        </p:txBody>
      </p:sp>
      <p:sp>
        <p:nvSpPr>
          <p:cNvPr id="717" name="Google Shape;71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721" name="Shape 721"/>
        <p:cNvGrpSpPr/>
        <p:nvPr/>
      </p:nvGrpSpPr>
      <p:grpSpPr>
        <a:xfrm>
          <a:off x="0" y="0"/>
          <a:ext cx="0" cy="0"/>
          <a:chOff x="0" y="0"/>
          <a:chExt cx="0" cy="0"/>
        </a:xfrm>
      </p:grpSpPr>
      <p:sp>
        <p:nvSpPr>
          <p:cNvPr id="722" name="Google Shape;722;p54"/>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Rasprava o pojedinačnim slučajevima</a:t>
            </a:r>
            <a:endParaRPr b="1"/>
          </a:p>
        </p:txBody>
      </p:sp>
      <p:sp>
        <p:nvSpPr>
          <p:cNvPr id="723" name="Google Shape;723;p54"/>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a:bodyPr>
          <a:lstStyle/>
          <a:p>
            <a:pPr indent="0" lvl="0" marL="0" rtl="0" algn="l">
              <a:lnSpc>
                <a:spcPct val="107000"/>
              </a:lnSpc>
              <a:spcBef>
                <a:spcPts val="0"/>
              </a:spcBef>
              <a:spcAft>
                <a:spcPts val="0"/>
              </a:spcAft>
              <a:buClr>
                <a:schemeClr val="dk1"/>
              </a:buClr>
              <a:buSzPts val="3200"/>
              <a:buNone/>
            </a:pPr>
            <a:r>
              <a:t/>
            </a:r>
            <a:endParaRPr sz="3200">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Koje potrebe možete identificirati u ovim slučajevima</a:t>
            </a:r>
            <a:r>
              <a:rPr lang="hu-HU" sz="3200">
                <a:latin typeface="Calibri"/>
                <a:ea typeface="Calibri"/>
                <a:cs typeface="Calibri"/>
                <a:sym typeface="Calibri"/>
              </a:rPr>
              <a:t>? </a:t>
            </a:r>
            <a:endParaRPr/>
          </a:p>
          <a:p>
            <a:pPr indent="-25400" lvl="0" marL="228600" rtl="0" algn="l">
              <a:lnSpc>
                <a:spcPct val="107000"/>
              </a:lnSpc>
              <a:spcBef>
                <a:spcPts val="1800"/>
              </a:spcBef>
              <a:spcAft>
                <a:spcPts val="0"/>
              </a:spcAft>
              <a:buClr>
                <a:schemeClr val="dk1"/>
              </a:buClr>
              <a:buSzPts val="3200"/>
              <a:buFont typeface="Noto Sans Symbols"/>
              <a:buNone/>
            </a:pPr>
            <a:r>
              <a:t/>
            </a:r>
            <a:endParaRPr sz="3200">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Kako ćete utvrditi daljnje potrebe, prednosti i resurse?</a:t>
            </a:r>
            <a:r>
              <a:rPr lang="hu-HU" sz="3200">
                <a:latin typeface="Calibri"/>
                <a:ea typeface="Calibri"/>
                <a:cs typeface="Calibri"/>
                <a:sym typeface="Calibri"/>
              </a:rPr>
              <a:t> </a:t>
            </a:r>
            <a:endParaRPr sz="3200">
              <a:latin typeface="Calibri"/>
              <a:ea typeface="Calibri"/>
              <a:cs typeface="Calibri"/>
              <a:sym typeface="Calibri"/>
            </a:endParaRPr>
          </a:p>
        </p:txBody>
      </p:sp>
      <p:sp>
        <p:nvSpPr>
          <p:cNvPr id="724" name="Google Shape;724;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hu-HU"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8" name="Shape 728"/>
        <p:cNvGrpSpPr/>
        <p:nvPr/>
      </p:nvGrpSpPr>
      <p:grpSpPr>
        <a:xfrm>
          <a:off x="0" y="0"/>
          <a:ext cx="0" cy="0"/>
          <a:chOff x="0" y="0"/>
          <a:chExt cx="0" cy="0"/>
        </a:xfrm>
      </p:grpSpPr>
      <p:sp>
        <p:nvSpPr>
          <p:cNvPr id="729" name="Google Shape;729;p5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30" name="Google Shape;730;p55"/>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31" name="Google Shape;731;p55"/>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32" name="Google Shape;732;p55"/>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lang="hu-HU" sz="4800"/>
              <a:t>2. Izrada intervencijskog plana</a:t>
            </a:r>
            <a:br>
              <a:rPr lang="hu-HU" sz="4800"/>
            </a:br>
            <a:br>
              <a:rPr lang="hu-HU" sz="4800"/>
            </a:br>
            <a:br>
              <a:rPr lang="hu-HU" sz="4800"/>
            </a:br>
            <a:br>
              <a:rPr b="1" lang="hu-HU" sz="4800"/>
            </a:br>
            <a:endParaRPr b="1" sz="4800"/>
          </a:p>
        </p:txBody>
      </p:sp>
      <p:pic>
        <p:nvPicPr>
          <p:cNvPr id="733" name="Google Shape;733;p55"/>
          <p:cNvPicPr preferRelativeResize="0"/>
          <p:nvPr/>
        </p:nvPicPr>
        <p:blipFill rotWithShape="1">
          <a:blip r:embed="rId3">
            <a:alphaModFix/>
          </a:blip>
          <a:srcRect b="0" l="0" r="0" t="0"/>
          <a:stretch/>
        </p:blipFill>
        <p:spPr>
          <a:xfrm>
            <a:off x="3457705" y="2879804"/>
            <a:ext cx="5119015" cy="287047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56"/>
          <p:cNvSpPr txBox="1"/>
          <p:nvPr>
            <p:ph type="title"/>
          </p:nvPr>
        </p:nvSpPr>
        <p:spPr>
          <a:xfrm>
            <a:off x="945078" y="451262"/>
            <a:ext cx="10515600" cy="7050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Plan intervencije</a:t>
            </a:r>
            <a:endParaRPr b="1"/>
          </a:p>
        </p:txBody>
      </p:sp>
      <p:sp>
        <p:nvSpPr>
          <p:cNvPr id="739" name="Google Shape;739;p56"/>
          <p:cNvSpPr txBox="1"/>
          <p:nvPr>
            <p:ph idx="1" type="body"/>
          </p:nvPr>
        </p:nvSpPr>
        <p:spPr>
          <a:xfrm>
            <a:off x="419100" y="1368352"/>
            <a:ext cx="11567556" cy="4907684"/>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90000"/>
              </a:lnSpc>
              <a:spcBef>
                <a:spcPts val="0"/>
              </a:spcBef>
              <a:spcAft>
                <a:spcPts val="0"/>
              </a:spcAft>
              <a:buClr>
                <a:schemeClr val="dk1"/>
              </a:buClr>
              <a:buSzPct val="100000"/>
              <a:buNone/>
            </a:pPr>
            <a:r>
              <a:rPr b="1" lang="hu-HU" u="sng"/>
              <a:t>Ciljevi</a:t>
            </a:r>
            <a:r>
              <a:rPr lang="hu-HU" u="sng"/>
              <a:t> plana intervnecije su</a:t>
            </a:r>
            <a:r>
              <a:rPr b="1" lang="hu-HU" u="sng"/>
              <a:t>:</a:t>
            </a:r>
            <a:endParaRPr/>
          </a:p>
          <a:p>
            <a:pPr indent="-444816" lvl="1" marL="914400" rtl="0" algn="l">
              <a:lnSpc>
                <a:spcPct val="90000"/>
              </a:lnSpc>
              <a:spcBef>
                <a:spcPts val="500"/>
              </a:spcBef>
              <a:spcAft>
                <a:spcPts val="0"/>
              </a:spcAft>
              <a:buClr>
                <a:schemeClr val="dk1"/>
              </a:buClr>
              <a:buSzPct val="100000"/>
              <a:buFont typeface="Calibri"/>
              <a:buAutoNum type="arabicPeriod"/>
            </a:pPr>
            <a:r>
              <a:rPr lang="hu-HU" sz="2600"/>
              <a:t>pružiti podršku i pomoć za ispunjavanje identificiranih potreba, </a:t>
            </a:r>
            <a:endParaRPr/>
          </a:p>
          <a:p>
            <a:pPr indent="-444816" lvl="1" marL="914400" rtl="0" algn="l">
              <a:lnSpc>
                <a:spcPct val="90000"/>
              </a:lnSpc>
              <a:spcBef>
                <a:spcPts val="500"/>
              </a:spcBef>
              <a:spcAft>
                <a:spcPts val="0"/>
              </a:spcAft>
              <a:buClr>
                <a:schemeClr val="dk1"/>
              </a:buClr>
              <a:buSzPct val="100000"/>
              <a:buFont typeface="Calibri"/>
              <a:buAutoNum type="arabicPeriod"/>
            </a:pPr>
            <a:r>
              <a:rPr lang="hu-HU" sz="2600"/>
              <a:t>pomoći u uklanjanju/smanjenju faktora rizika</a:t>
            </a:r>
            <a:endParaRPr sz="2600"/>
          </a:p>
          <a:p>
            <a:pPr indent="-444816" lvl="1" marL="914400" rtl="0" algn="l">
              <a:lnSpc>
                <a:spcPct val="90000"/>
              </a:lnSpc>
              <a:spcBef>
                <a:spcPts val="500"/>
              </a:spcBef>
              <a:spcAft>
                <a:spcPts val="0"/>
              </a:spcAft>
              <a:buClr>
                <a:schemeClr val="dk1"/>
              </a:buClr>
              <a:buSzPct val="100000"/>
              <a:buFont typeface="Calibri"/>
              <a:buAutoNum type="arabicPeriod"/>
            </a:pPr>
            <a:r>
              <a:rPr lang="hu-HU" sz="2600"/>
              <a:t>identificirati trenutne i potencijalne snage i lične/društvene/institucionalne resurse osobe te ih nadograđivati ​​ pomoću  plana intervencije.</a:t>
            </a:r>
            <a:endParaRPr/>
          </a:p>
          <a:p>
            <a:pPr indent="-90804" lvl="0" marL="228600" rtl="0" algn="l">
              <a:lnSpc>
                <a:spcPct val="90000"/>
              </a:lnSpc>
              <a:spcBef>
                <a:spcPts val="1000"/>
              </a:spcBef>
              <a:spcAft>
                <a:spcPts val="0"/>
              </a:spcAft>
              <a:buClr>
                <a:schemeClr val="dk1"/>
              </a:buClr>
              <a:buSzPct val="100000"/>
              <a:buNone/>
            </a:pPr>
            <a:r>
              <a:t/>
            </a:r>
            <a:endParaRPr/>
          </a:p>
          <a:p>
            <a:pPr indent="-215265" lvl="0" marL="228600" rtl="0" algn="l">
              <a:lnSpc>
                <a:spcPct val="90000"/>
              </a:lnSpc>
              <a:spcBef>
                <a:spcPts val="1000"/>
              </a:spcBef>
              <a:spcAft>
                <a:spcPts val="0"/>
              </a:spcAft>
              <a:buClr>
                <a:schemeClr val="dk1"/>
              </a:buClr>
              <a:buSzPct val="100000"/>
              <a:buChar char="•"/>
            </a:pPr>
            <a:r>
              <a:rPr lang="hu-HU"/>
              <a:t>Preporučuje se izraditi Intervencijski plan uključivanjem </a:t>
            </a:r>
            <a:r>
              <a:rPr b="1" lang="hu-HU"/>
              <a:t>multiprofesionalnog tima</a:t>
            </a:r>
            <a:r>
              <a:rPr lang="hu-HU"/>
              <a:t>.</a:t>
            </a:r>
            <a:endParaRPr/>
          </a:p>
          <a:p>
            <a:pPr indent="-215265" lvl="0" marL="228600" rtl="0" algn="l">
              <a:lnSpc>
                <a:spcPct val="90000"/>
              </a:lnSpc>
              <a:spcBef>
                <a:spcPts val="1000"/>
              </a:spcBef>
              <a:spcAft>
                <a:spcPts val="0"/>
              </a:spcAft>
              <a:buClr>
                <a:schemeClr val="dk1"/>
              </a:buClr>
              <a:buSzPct val="100000"/>
              <a:buChar char="•"/>
            </a:pPr>
            <a:r>
              <a:rPr lang="hu-HU"/>
              <a:t>Plan mora biti individualiziran i </a:t>
            </a:r>
            <a:r>
              <a:rPr b="1" lang="hu-HU"/>
              <a:t>prilagođen</a:t>
            </a:r>
            <a:r>
              <a:rPr lang="hu-HU"/>
              <a:t> specifičnim potrebama ugroženih pojedinca. </a:t>
            </a:r>
            <a:endParaRPr/>
          </a:p>
          <a:p>
            <a:pPr indent="-215265" lvl="0" marL="228600" rtl="0" algn="l">
              <a:lnSpc>
                <a:spcPct val="90000"/>
              </a:lnSpc>
              <a:spcBef>
                <a:spcPts val="1000"/>
              </a:spcBef>
              <a:spcAft>
                <a:spcPts val="0"/>
              </a:spcAft>
              <a:buClr>
                <a:schemeClr val="dk1"/>
              </a:buClr>
              <a:buSzPct val="100000"/>
              <a:buChar char="•"/>
            </a:pPr>
            <a:r>
              <a:rPr lang="hu-HU"/>
              <a:t>Za provedbu plana </a:t>
            </a:r>
            <a:r>
              <a:rPr b="1" lang="hu-HU"/>
              <a:t>uključite rodbinu i druge sudionike</a:t>
            </a:r>
            <a:r>
              <a:rPr lang="hu-HU"/>
              <a:t> koji mogu pružiti zdrave alternative za ispunjavanje osnovnih psiholoških potreba ili koji mogu pružiti podršku.</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81581"/>
              <a:buNone/>
            </a:pPr>
            <a:r>
              <a:rPr b="1" lang="hu-HU"/>
              <a:t>  Izgradite mrežu pružatelja usluga</a:t>
            </a:r>
            <a:endParaRPr sz="3100"/>
          </a:p>
          <a:p>
            <a:pPr indent="-213867" lvl="1" marL="685800" rtl="0" algn="l">
              <a:lnSpc>
                <a:spcPct val="90000"/>
              </a:lnSpc>
              <a:spcBef>
                <a:spcPts val="500"/>
              </a:spcBef>
              <a:spcAft>
                <a:spcPts val="0"/>
              </a:spcAft>
              <a:buClr>
                <a:schemeClr val="dk1"/>
              </a:buClr>
              <a:buSzPct val="100000"/>
              <a:buChar char="•"/>
            </a:pPr>
            <a:r>
              <a:rPr lang="hu-HU" sz="3100"/>
              <a:t>Ovisno o potrebama pojedinca, uključite školske psihologe, socijalne radnike,  stručnjake ili organizacije, policijske jedinice za prevenciju, organizacije  u zajednici, specijalizirane organizacije civilnog društva itd.</a:t>
            </a:r>
            <a:endParaRPr/>
          </a:p>
          <a:p>
            <a:pPr indent="-90804" lvl="0" marL="228600" rtl="0" algn="l">
              <a:lnSpc>
                <a:spcPct val="90000"/>
              </a:lnSpc>
              <a:spcBef>
                <a:spcPts val="1000"/>
              </a:spcBef>
              <a:spcAft>
                <a:spcPts val="0"/>
              </a:spcAft>
              <a:buClr>
                <a:schemeClr val="dk1"/>
              </a:buClr>
              <a:buSzPct val="100000"/>
              <a:buNone/>
            </a:pPr>
            <a:r>
              <a:t/>
            </a:r>
            <a:endParaRPr/>
          </a:p>
        </p:txBody>
      </p:sp>
      <p:sp>
        <p:nvSpPr>
          <p:cNvPr id="740" name="Google Shape;740;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Plan intervencije</a:t>
            </a:r>
            <a:endParaRPr/>
          </a:p>
        </p:txBody>
      </p:sp>
      <p:sp>
        <p:nvSpPr>
          <p:cNvPr id="746" name="Google Shape;746;p57"/>
          <p:cNvSpPr txBox="1"/>
          <p:nvPr>
            <p:ph idx="1" type="body"/>
          </p:nvPr>
        </p:nvSpPr>
        <p:spPr>
          <a:xfrm>
            <a:off x="838200" y="1825625"/>
            <a:ext cx="10515600" cy="4667250"/>
          </a:xfrm>
          <a:prstGeom prst="rect">
            <a:avLst/>
          </a:prstGeom>
          <a:noFill/>
          <a:ln>
            <a:noFill/>
          </a:ln>
        </p:spPr>
        <p:txBody>
          <a:bodyPr anchorCtr="0" anchor="t" bIns="45700" lIns="91425" spcFirstLastPara="1" rIns="91425" wrap="square" tIns="45700">
            <a:noAutofit/>
          </a:bodyPr>
          <a:lstStyle/>
          <a:p>
            <a:pPr indent="-209550" lvl="0" marL="228600" rtl="0" algn="l">
              <a:lnSpc>
                <a:spcPct val="90000"/>
              </a:lnSpc>
              <a:spcBef>
                <a:spcPts val="0"/>
              </a:spcBef>
              <a:spcAft>
                <a:spcPts val="0"/>
              </a:spcAft>
              <a:buClr>
                <a:schemeClr val="dk1"/>
              </a:buClr>
              <a:buSzPts val="2500"/>
              <a:buChar char="•"/>
            </a:pPr>
            <a:r>
              <a:rPr b="1" lang="hu-HU" sz="2500"/>
              <a:t>Sigurnost na prvom mjestu: </a:t>
            </a:r>
            <a:r>
              <a:rPr lang="hu-HU" sz="2500"/>
              <a:t>osjeća li pojedinac fizičku i psihičku sigurnost?</a:t>
            </a:r>
            <a:endParaRPr sz="2500"/>
          </a:p>
          <a:p>
            <a:pPr indent="-203200" lvl="1" marL="685800" rtl="0" algn="l">
              <a:lnSpc>
                <a:spcPct val="90000"/>
              </a:lnSpc>
              <a:spcBef>
                <a:spcPts val="500"/>
              </a:spcBef>
              <a:spcAft>
                <a:spcPts val="0"/>
              </a:spcAft>
              <a:buClr>
                <a:schemeClr val="dk1"/>
              </a:buClr>
              <a:buSzPts val="2000"/>
              <a:buChar char="•"/>
            </a:pPr>
            <a:r>
              <a:rPr lang="hu-HU" sz="2000"/>
              <a:t>Ako je moguće: nasilje, izoliranje, diskriminiranje, viktimizaciju unutar razreda itd. riješite uključivanjem stručnjaka ili stručnih organizacija (npr. školski psiholog, specijalizirana nevladina organizacija).</a:t>
            </a:r>
            <a:endParaRPr sz="2000"/>
          </a:p>
          <a:p>
            <a:pPr indent="0" lvl="0" marL="0" rtl="0" algn="l">
              <a:lnSpc>
                <a:spcPct val="90000"/>
              </a:lnSpc>
              <a:spcBef>
                <a:spcPts val="500"/>
              </a:spcBef>
              <a:spcAft>
                <a:spcPts val="0"/>
              </a:spcAft>
              <a:buSzPts val="1800"/>
              <a:buNone/>
            </a:pPr>
            <a:r>
              <a:t/>
            </a:r>
            <a:endParaRPr sz="2000"/>
          </a:p>
          <a:p>
            <a:pPr indent="-387350" lvl="0" marL="457200" rtl="0" algn="l">
              <a:lnSpc>
                <a:spcPct val="90000"/>
              </a:lnSpc>
              <a:spcBef>
                <a:spcPts val="500"/>
              </a:spcBef>
              <a:spcAft>
                <a:spcPts val="0"/>
              </a:spcAft>
              <a:buSzPts val="2500"/>
              <a:buChar char="•"/>
            </a:pPr>
            <a:r>
              <a:rPr lang="hu-HU" sz="2500"/>
              <a:t>Primijenite </a:t>
            </a:r>
            <a:r>
              <a:rPr b="1" lang="hu-HU" sz="2500"/>
              <a:t>trauma-informirani pristup</a:t>
            </a:r>
            <a:r>
              <a:rPr lang="hu-HU" sz="2500"/>
              <a:t>. </a:t>
            </a:r>
            <a:endParaRPr sz="2500"/>
          </a:p>
          <a:p>
            <a:pPr indent="-387350" lvl="0" marL="457200" rtl="0" algn="l">
              <a:lnSpc>
                <a:spcPct val="90000"/>
              </a:lnSpc>
              <a:spcBef>
                <a:spcPts val="0"/>
              </a:spcBef>
              <a:spcAft>
                <a:spcPts val="0"/>
              </a:spcAft>
              <a:buSzPts val="2500"/>
              <a:buChar char="•"/>
            </a:pPr>
            <a:r>
              <a:rPr lang="hu-HU" sz="2500"/>
              <a:t>Pazite na to kada postoji </a:t>
            </a:r>
            <a:r>
              <a:rPr b="1" lang="hu-HU" sz="2500"/>
              <a:t>obaveza prijavljivanja</a:t>
            </a:r>
            <a:r>
              <a:rPr lang="hu-HU" sz="2500"/>
              <a:t> i kome.</a:t>
            </a:r>
            <a:endParaRPr sz="2500"/>
          </a:p>
          <a:p>
            <a:pPr indent="-387350" lvl="0" marL="457200" rtl="0" algn="l">
              <a:lnSpc>
                <a:spcPct val="90000"/>
              </a:lnSpc>
              <a:spcBef>
                <a:spcPts val="0"/>
              </a:spcBef>
              <a:spcAft>
                <a:spcPts val="0"/>
              </a:spcAft>
              <a:buSzPts val="2500"/>
              <a:buChar char="•"/>
            </a:pPr>
            <a:r>
              <a:rPr b="1" lang="hu-HU" sz="2500"/>
              <a:t>Izgradite povjerenje</a:t>
            </a:r>
            <a:r>
              <a:rPr lang="hu-HU" sz="2500"/>
              <a:t> sa učenik/com i </a:t>
            </a:r>
            <a:r>
              <a:rPr b="1" lang="hu-HU" sz="2500"/>
              <a:t>ostanite u kontaktu </a:t>
            </a:r>
            <a:r>
              <a:rPr lang="hu-HU" sz="2500"/>
              <a:t>s njim/njom.</a:t>
            </a:r>
            <a:endParaRPr sz="2500"/>
          </a:p>
          <a:p>
            <a:pPr indent="-387350" lvl="0" marL="457200" rtl="0" algn="l">
              <a:lnSpc>
                <a:spcPct val="90000"/>
              </a:lnSpc>
              <a:spcBef>
                <a:spcPts val="0"/>
              </a:spcBef>
              <a:spcAft>
                <a:spcPts val="0"/>
              </a:spcAft>
              <a:buSzPts val="2500"/>
              <a:buChar char="•"/>
            </a:pPr>
            <a:r>
              <a:rPr b="1" lang="hu-HU" sz="2500"/>
              <a:t>Nemojte spominjati uključenost ili ideologiju </a:t>
            </a:r>
            <a:r>
              <a:rPr lang="hu-HU" sz="2500"/>
              <a:t>osim ako to učenik sam ne spomene.</a:t>
            </a:r>
            <a:endParaRPr sz="2500"/>
          </a:p>
          <a:p>
            <a:pPr indent="-387350" lvl="0" marL="457200" rtl="0" algn="l">
              <a:lnSpc>
                <a:spcPct val="90000"/>
              </a:lnSpc>
              <a:spcBef>
                <a:spcPts val="0"/>
              </a:spcBef>
              <a:spcAft>
                <a:spcPts val="0"/>
              </a:spcAft>
              <a:buSzPts val="2500"/>
              <a:buChar char="•"/>
            </a:pPr>
            <a:r>
              <a:rPr b="1" lang="hu-HU" sz="2500"/>
              <a:t>Pružite podršku porodici: </a:t>
            </a:r>
            <a:r>
              <a:rPr lang="hu-HU" sz="2500"/>
              <a:t>ponekad radikalizirana osoba nije dostupna ili se do nje ne može doći; u tom slučaju radi se sa njezinom porodicom. </a:t>
            </a:r>
            <a:endParaRPr sz="2500"/>
          </a:p>
          <a:p>
            <a:pPr indent="0" lvl="0" marL="0" rtl="0" algn="l">
              <a:lnSpc>
                <a:spcPct val="90000"/>
              </a:lnSpc>
              <a:spcBef>
                <a:spcPts val="1000"/>
              </a:spcBef>
              <a:spcAft>
                <a:spcPts val="0"/>
              </a:spcAft>
              <a:buSzPts val="1800"/>
              <a:buNone/>
            </a:pPr>
            <a:r>
              <a:t/>
            </a:r>
            <a:endParaRPr/>
          </a:p>
          <a:p>
            <a:pPr indent="0" lvl="0" marL="228600" rtl="0" algn="l">
              <a:lnSpc>
                <a:spcPct val="90000"/>
              </a:lnSpc>
              <a:spcBef>
                <a:spcPts val="1000"/>
              </a:spcBef>
              <a:spcAft>
                <a:spcPts val="0"/>
              </a:spcAft>
              <a:buClr>
                <a:schemeClr val="dk1"/>
              </a:buClr>
              <a:buSzPts val="3600"/>
              <a:buNone/>
            </a:pPr>
            <a:r>
              <a:t/>
            </a:r>
            <a:endParaRPr sz="3000"/>
          </a:p>
          <a:p>
            <a:pPr indent="-50800" lvl="0" marL="228600" rtl="0" algn="l">
              <a:lnSpc>
                <a:spcPct val="90000"/>
              </a:lnSpc>
              <a:spcBef>
                <a:spcPts val="1000"/>
              </a:spcBef>
              <a:spcAft>
                <a:spcPts val="0"/>
              </a:spcAft>
              <a:buClr>
                <a:schemeClr val="dk1"/>
              </a:buClr>
              <a:buSzPts val="2800"/>
              <a:buNone/>
            </a:pPr>
            <a:r>
              <a:t/>
            </a:r>
            <a:endParaRPr sz="3000"/>
          </a:p>
          <a:p>
            <a:pPr indent="-50800" lvl="0" marL="228600" rtl="0" algn="l">
              <a:lnSpc>
                <a:spcPct val="90000"/>
              </a:lnSpc>
              <a:spcBef>
                <a:spcPts val="1000"/>
              </a:spcBef>
              <a:spcAft>
                <a:spcPts val="0"/>
              </a:spcAft>
              <a:buClr>
                <a:schemeClr val="dk1"/>
              </a:buClr>
              <a:buSzPts val="2800"/>
              <a:buNone/>
            </a:pPr>
            <a:r>
              <a:t/>
            </a:r>
            <a:endParaRPr/>
          </a:p>
        </p:txBody>
      </p:sp>
      <p:sp>
        <p:nvSpPr>
          <p:cNvPr id="747" name="Google Shape;747;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58"/>
          <p:cNvSpPr txBox="1"/>
          <p:nvPr>
            <p:ph type="title"/>
          </p:nvPr>
        </p:nvSpPr>
        <p:spPr>
          <a:xfrm>
            <a:off x="162400" y="365125"/>
            <a:ext cx="11657400" cy="1325700"/>
          </a:xfrm>
          <a:prstGeom prst="rect">
            <a:avLst/>
          </a:prstGeom>
          <a:noFill/>
          <a:ln>
            <a:noFill/>
          </a:ln>
        </p:spPr>
        <p:txBody>
          <a:bodyPr anchorCtr="0" anchor="ctr" bIns="45700" lIns="91425" spcFirstLastPara="1" rIns="91425" wrap="square" tIns="45700">
            <a:normAutofit/>
          </a:bodyPr>
          <a:lstStyle/>
          <a:p>
            <a:pPr indent="-571500" lvl="0" marL="571500" rtl="0" algn="l">
              <a:lnSpc>
                <a:spcPct val="90000"/>
              </a:lnSpc>
              <a:spcBef>
                <a:spcPts val="0"/>
              </a:spcBef>
              <a:spcAft>
                <a:spcPts val="0"/>
              </a:spcAft>
              <a:buClr>
                <a:schemeClr val="dk1"/>
              </a:buClr>
              <a:buSzPts val="4400"/>
              <a:buFont typeface="Arial"/>
              <a:buChar char="•"/>
            </a:pPr>
            <a:r>
              <a:rPr lang="hu-HU"/>
              <a:t>Istražite snage/prednosti i zdrave alternative</a:t>
            </a:r>
            <a:endParaRPr/>
          </a:p>
        </p:txBody>
      </p:sp>
      <p:sp>
        <p:nvSpPr>
          <p:cNvPr id="754" name="Google Shape;754;p58"/>
          <p:cNvSpPr txBox="1"/>
          <p:nvPr>
            <p:ph idx="1" type="body"/>
          </p:nvPr>
        </p:nvSpPr>
        <p:spPr>
          <a:xfrm>
            <a:off x="838200" y="1825625"/>
            <a:ext cx="10515600" cy="45633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hu-HU"/>
              <a:t>Istražujući </a:t>
            </a:r>
            <a:r>
              <a:rPr b="1" lang="hu-HU"/>
              <a:t>alternativne zdrave društvene mreže i interese</a:t>
            </a:r>
            <a:r>
              <a:rPr lang="hu-HU"/>
              <a:t> mladih osoba, stručnjaci mogu pomoći u usmjeravanju pažnje i interesa na prosocijalnije i konstruktivnije alternative</a:t>
            </a:r>
            <a:endParaRPr/>
          </a:p>
          <a:p>
            <a:pPr indent="0" lvl="0" marL="0" rtl="0" algn="l">
              <a:lnSpc>
                <a:spcPct val="90000"/>
              </a:lnSpc>
              <a:spcBef>
                <a:spcPts val="0"/>
              </a:spcBef>
              <a:spcAft>
                <a:spcPts val="0"/>
              </a:spcAft>
              <a:buSzPts val="1800"/>
              <a:buNone/>
            </a:pPr>
            <a:r>
              <a:t/>
            </a:r>
            <a:endParaRPr b="1"/>
          </a:p>
          <a:p>
            <a:pPr indent="-228600" lvl="0" marL="228600" rtl="0" algn="l">
              <a:lnSpc>
                <a:spcPct val="90000"/>
              </a:lnSpc>
              <a:spcBef>
                <a:spcPts val="0"/>
              </a:spcBef>
              <a:spcAft>
                <a:spcPts val="0"/>
              </a:spcAft>
              <a:buClr>
                <a:schemeClr val="dk1"/>
              </a:buClr>
              <a:buSzPts val="2800"/>
              <a:buChar char="•"/>
            </a:pPr>
            <a:r>
              <a:rPr b="1" lang="hu-HU"/>
              <a:t>Pozitivne aktivnosti i interesi:</a:t>
            </a:r>
            <a:r>
              <a:rPr lang="hu-HU"/>
              <a:t> Važno je obratiti pozornost na vrste </a:t>
            </a:r>
            <a:r>
              <a:rPr b="1" lang="hu-HU"/>
              <a:t>aktivnosti</a:t>
            </a:r>
            <a:r>
              <a:rPr lang="hu-HU"/>
              <a:t> za koje je mlada osoba zainteresovana ili prema kojima pokazuje znatiželju. Ako mlada osoba pokazuje interes za aktivnosti na otvorenom ili sport, to može biti dobra opcija za promovisanje tog interesa. U novoj sredini otvara se mogućnost formiranja novih društvenih odnosa i formiranja novog društvenog identiteta.</a:t>
            </a:r>
            <a:endParaRPr/>
          </a:p>
        </p:txBody>
      </p:sp>
      <p:sp>
        <p:nvSpPr>
          <p:cNvPr id="755" name="Google Shape;755;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571500" lvl="0" marL="571500" rtl="0" algn="l">
              <a:lnSpc>
                <a:spcPct val="90000"/>
              </a:lnSpc>
              <a:spcBef>
                <a:spcPts val="0"/>
              </a:spcBef>
              <a:spcAft>
                <a:spcPts val="0"/>
              </a:spcAft>
              <a:buClr>
                <a:schemeClr val="dk1"/>
              </a:buClr>
              <a:buSzPts val="4400"/>
              <a:buFont typeface="Arial"/>
              <a:buChar char="•"/>
            </a:pPr>
            <a:r>
              <a:rPr b="1" lang="hu-HU"/>
              <a:t>Prepoznajte i uključite uzore kao mentore</a:t>
            </a:r>
            <a:endParaRPr b="1"/>
          </a:p>
        </p:txBody>
      </p:sp>
      <p:sp>
        <p:nvSpPr>
          <p:cNvPr id="761" name="Google Shape;761;p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3200"/>
              <a:buChar char="•"/>
            </a:pPr>
            <a:r>
              <a:rPr lang="hu-HU" sz="3200"/>
              <a:t>Intervencija može biti identificiranje i angažiranje </a:t>
            </a:r>
            <a:r>
              <a:rPr b="1" lang="hu-HU" sz="3200"/>
              <a:t>vjerodostojnih uzora</a:t>
            </a:r>
            <a:r>
              <a:rPr lang="hu-HU" sz="3200"/>
              <a:t> sa kojima se ugrožena mlada osoba može poistovjetiti.Primjeri su sportaši, stručnjaci za borilačke vještine, vođe mladih, muzičari, vođe zajednica, teološki stručnjaci, vatrogasci ili policajci ili drugi uzori koji mladoj osobi mogu biti od pomoći kao uzori i sa kojima se mogu identificirati.</a:t>
            </a:r>
            <a:br>
              <a:rPr lang="hu-HU" sz="3200"/>
            </a:br>
            <a:r>
              <a:rPr lang="hu-HU" sz="3200"/>
              <a:t>Uspostava </a:t>
            </a:r>
            <a:r>
              <a:rPr b="1" lang="hu-HU" sz="3200"/>
              <a:t>mentorstva</a:t>
            </a:r>
            <a:r>
              <a:rPr lang="hu-HU" sz="3200"/>
              <a:t> između uzora i ranjive omladine može pomoći u usmjeravanju na pozitivan životni put. </a:t>
            </a:r>
            <a:endParaRPr sz="3200"/>
          </a:p>
        </p:txBody>
      </p:sp>
      <p:sp>
        <p:nvSpPr>
          <p:cNvPr id="762" name="Google Shape;762;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60"/>
          <p:cNvSpPr txBox="1"/>
          <p:nvPr>
            <p:ph type="title"/>
          </p:nvPr>
        </p:nvSpPr>
        <p:spPr>
          <a:xfrm>
            <a:off x="683820" y="166255"/>
            <a:ext cx="10515600" cy="768465"/>
          </a:xfrm>
          <a:prstGeom prst="rect">
            <a:avLst/>
          </a:prstGeom>
          <a:noFill/>
          <a:ln>
            <a:noFill/>
          </a:ln>
        </p:spPr>
        <p:txBody>
          <a:bodyPr anchorCtr="0" anchor="ctr" bIns="45700" lIns="91425" spcFirstLastPara="1" rIns="91425" wrap="square" tIns="45700">
            <a:normAutofit/>
          </a:bodyPr>
          <a:lstStyle/>
          <a:p>
            <a:pPr indent="-571500" lvl="0" marL="571500" rtl="0" algn="l">
              <a:lnSpc>
                <a:spcPct val="90000"/>
              </a:lnSpc>
              <a:spcBef>
                <a:spcPts val="0"/>
              </a:spcBef>
              <a:spcAft>
                <a:spcPts val="0"/>
              </a:spcAft>
              <a:buClr>
                <a:schemeClr val="dk1"/>
              </a:buClr>
              <a:buSzPts val="4400"/>
              <a:buFont typeface="Arial"/>
              <a:buChar char="•"/>
            </a:pPr>
            <a:r>
              <a:rPr lang="hu-HU"/>
              <a:t>Osigurajte podršku porodice </a:t>
            </a:r>
            <a:r>
              <a:rPr lang="hu-HU" sz="2400"/>
              <a:t>(RAN, 2021.)</a:t>
            </a:r>
            <a:endParaRPr/>
          </a:p>
        </p:txBody>
      </p:sp>
      <p:sp>
        <p:nvSpPr>
          <p:cNvPr id="769" name="Google Shape;769;p60"/>
          <p:cNvSpPr txBox="1"/>
          <p:nvPr>
            <p:ph idx="1" type="body"/>
          </p:nvPr>
        </p:nvSpPr>
        <p:spPr>
          <a:xfrm>
            <a:off x="838199" y="953259"/>
            <a:ext cx="11072751" cy="651368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dk1"/>
              </a:buClr>
              <a:buSzPts val="3200"/>
              <a:buNone/>
            </a:pPr>
            <a:r>
              <a:rPr lang="hu-HU" sz="3200"/>
              <a:t>Podrška porodice u prevenciji radikalizacije može uključivati:</a:t>
            </a:r>
            <a:endParaRPr/>
          </a:p>
          <a:p>
            <a:pPr indent="0" lvl="0" marL="0" rtl="0" algn="l">
              <a:lnSpc>
                <a:spcPct val="90000"/>
              </a:lnSpc>
              <a:spcBef>
                <a:spcPts val="1000"/>
              </a:spcBef>
              <a:spcAft>
                <a:spcPts val="0"/>
              </a:spcAft>
              <a:buSzPts val="1800"/>
              <a:buNone/>
            </a:pPr>
            <a:r>
              <a:t/>
            </a:r>
            <a:endParaRPr sz="2400"/>
          </a:p>
          <a:p>
            <a:pPr indent="-228600" lvl="0" marL="228600" rtl="0" algn="l">
              <a:lnSpc>
                <a:spcPct val="90000"/>
              </a:lnSpc>
              <a:spcBef>
                <a:spcPts val="1000"/>
              </a:spcBef>
              <a:spcAft>
                <a:spcPts val="0"/>
              </a:spcAft>
              <a:buClr>
                <a:schemeClr val="dk1"/>
              </a:buClr>
              <a:buSzPts val="2400"/>
              <a:buChar char="•"/>
            </a:pPr>
            <a:r>
              <a:rPr lang="hu-HU" sz="2400"/>
              <a:t>Pružanje </a:t>
            </a:r>
            <a:r>
              <a:rPr b="1" lang="hu-HU" sz="2400"/>
              <a:t>psihoedukacije</a:t>
            </a:r>
            <a:r>
              <a:rPr lang="hu-HU" sz="2400"/>
              <a:t> rodbini kako bi se povećalo njihovo razumijevanje procesa radikalizacije, generalno, kao i konkretnog konteksta u kojem se radikalizacija događa (ideološki kontekst, oblici regrutovanja online i offline, internetska samoradikalizacija itd.).</a:t>
            </a:r>
            <a:endParaRPr sz="2400"/>
          </a:p>
          <a:p>
            <a:pPr indent="-228600" lvl="0" marL="228600" rtl="0" algn="l">
              <a:lnSpc>
                <a:spcPct val="90000"/>
              </a:lnSpc>
              <a:spcBef>
                <a:spcPts val="1000"/>
              </a:spcBef>
              <a:spcAft>
                <a:spcPts val="0"/>
              </a:spcAft>
              <a:buClr>
                <a:schemeClr val="dk1"/>
              </a:buClr>
              <a:buSzPts val="2400"/>
              <a:buChar char="•"/>
            </a:pPr>
            <a:r>
              <a:rPr lang="hu-HU" sz="2400"/>
              <a:t>Pružanje </a:t>
            </a:r>
            <a:r>
              <a:rPr b="1" lang="hu-HU" sz="2400"/>
              <a:t>psihosocijalne podrške</a:t>
            </a:r>
            <a:r>
              <a:rPr lang="hu-HU" sz="2400"/>
              <a:t> za smanjenje stresa, osjećaja bespomoćnosti i mogućeg osjećaja stigmatizacije.</a:t>
            </a:r>
            <a:endParaRPr b="1" sz="2400"/>
          </a:p>
          <a:p>
            <a:pPr indent="-228600" lvl="0" marL="228600" rtl="0" algn="l">
              <a:lnSpc>
                <a:spcPct val="90000"/>
              </a:lnSpc>
              <a:spcBef>
                <a:spcPts val="1000"/>
              </a:spcBef>
              <a:spcAft>
                <a:spcPts val="0"/>
              </a:spcAft>
              <a:buClr>
                <a:schemeClr val="dk1"/>
              </a:buClr>
              <a:buSzPts val="2400"/>
              <a:buChar char="•"/>
            </a:pPr>
            <a:r>
              <a:rPr b="1" lang="hu-HU" sz="2400"/>
              <a:t>Prevencija eskalacije sukoba </a:t>
            </a:r>
            <a:r>
              <a:rPr lang="hu-HU" sz="2400"/>
              <a:t>između članova porodice i radikaliziranog pojedinca </a:t>
            </a:r>
            <a:r>
              <a:rPr b="1" lang="hu-HU" sz="2400"/>
              <a:t>podučavanjem komunikacijskih vještina</a:t>
            </a:r>
            <a:r>
              <a:rPr lang="hu-HU" sz="2400"/>
              <a:t> i jačanjem odnosa među njima.</a:t>
            </a:r>
            <a:endParaRPr b="1" sz="2400"/>
          </a:p>
          <a:p>
            <a:pPr indent="-228600" lvl="0" marL="228600" rtl="0" algn="l">
              <a:lnSpc>
                <a:spcPct val="90000"/>
              </a:lnSpc>
              <a:spcBef>
                <a:spcPts val="1000"/>
              </a:spcBef>
              <a:spcAft>
                <a:spcPts val="0"/>
              </a:spcAft>
              <a:buClr>
                <a:schemeClr val="dk1"/>
              </a:buClr>
              <a:buSzPts val="2400"/>
              <a:buChar char="•"/>
            </a:pPr>
            <a:r>
              <a:rPr lang="hu-HU" sz="2400"/>
              <a:t>Mobilizacija porodice za </a:t>
            </a:r>
            <a:r>
              <a:rPr b="1" lang="hu-HU" sz="2400"/>
              <a:t>prepoznavanje i uključivanje pozitivnih društvenih mreža</a:t>
            </a:r>
            <a:r>
              <a:rPr lang="hu-HU" sz="2400"/>
              <a:t>, sa ciljem pokretanja odvajanja od ili sprječavanja radikalizacije.</a:t>
            </a:r>
            <a:endParaRPr sz="2400"/>
          </a:p>
          <a:p>
            <a:pPr indent="-228600" lvl="0" marL="228600" rtl="0" algn="l">
              <a:lnSpc>
                <a:spcPct val="90000"/>
              </a:lnSpc>
              <a:spcBef>
                <a:spcPts val="1000"/>
              </a:spcBef>
              <a:spcAft>
                <a:spcPts val="0"/>
              </a:spcAft>
              <a:buClr>
                <a:schemeClr val="dk1"/>
              </a:buClr>
              <a:buSzPts val="2400"/>
              <a:buChar char="•"/>
            </a:pPr>
            <a:r>
              <a:rPr lang="hu-HU" sz="2400"/>
              <a:t>Uočavanje </a:t>
            </a:r>
            <a:r>
              <a:rPr b="1" lang="hu-HU" sz="2400"/>
              <a:t>ključnih prepreka</a:t>
            </a:r>
            <a:r>
              <a:rPr lang="hu-HU" sz="2400"/>
              <a:t> koje porodice čine ranjivom ili ometaju proces intervencije. Te prepreke mogu uključivati ​​destruktivnu porodičnu dinamiku, nepravde, socio-ekonomske izazove i nedostatak zaposlenja, obrazovanja i društvenih mreža.</a:t>
            </a:r>
            <a:endParaRPr sz="2400"/>
          </a:p>
          <a:p>
            <a:pPr indent="-228600" lvl="0" marL="228600" rtl="0" algn="l">
              <a:lnSpc>
                <a:spcPct val="90000"/>
              </a:lnSpc>
              <a:spcBef>
                <a:spcPts val="1000"/>
              </a:spcBef>
              <a:spcAft>
                <a:spcPts val="0"/>
              </a:spcAft>
              <a:buClr>
                <a:schemeClr val="dk1"/>
              </a:buClr>
              <a:buSzPts val="2400"/>
              <a:buChar char="•"/>
            </a:pPr>
            <a:r>
              <a:rPr lang="hu-HU" sz="2400"/>
              <a:t>Osigurajte informacije o pravnim odredbama, ako su primjenjive (npr. ako je osoba počinila kazneno djelo).</a:t>
            </a:r>
            <a:endParaRPr sz="2400"/>
          </a:p>
          <a:p>
            <a:pPr indent="0" lvl="0" marL="0" rtl="0" algn="l">
              <a:lnSpc>
                <a:spcPct val="90000"/>
              </a:lnSpc>
              <a:spcBef>
                <a:spcPts val="1000"/>
              </a:spcBef>
              <a:spcAft>
                <a:spcPts val="0"/>
              </a:spcAft>
              <a:buClr>
                <a:schemeClr val="dk1"/>
              </a:buClr>
              <a:buSzPts val="2000"/>
              <a:buNone/>
            </a:pPr>
            <a:br>
              <a:rPr lang="hu-HU" sz="2000"/>
            </a:br>
            <a:endParaRPr sz="2000"/>
          </a:p>
        </p:txBody>
      </p:sp>
      <p:pic>
        <p:nvPicPr>
          <p:cNvPr id="770" name="Google Shape;770;p60"/>
          <p:cNvPicPr preferRelativeResize="0"/>
          <p:nvPr/>
        </p:nvPicPr>
        <p:blipFill rotWithShape="1">
          <a:blip r:embed="rId3">
            <a:alphaModFix/>
          </a:blip>
          <a:srcRect b="0" l="0" r="0" t="0"/>
          <a:stretch/>
        </p:blipFill>
        <p:spPr>
          <a:xfrm>
            <a:off x="10717577" y="166241"/>
            <a:ext cx="1274172" cy="1048601"/>
          </a:xfrm>
          <a:prstGeom prst="rect">
            <a:avLst/>
          </a:prstGeom>
          <a:noFill/>
          <a:ln>
            <a:noFill/>
          </a:ln>
        </p:spPr>
      </p:pic>
      <p:sp>
        <p:nvSpPr>
          <p:cNvPr id="771" name="Google Shape;771;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571500" lvl="0" marL="571500" rtl="0" algn="l">
              <a:lnSpc>
                <a:spcPct val="90000"/>
              </a:lnSpc>
              <a:spcBef>
                <a:spcPts val="0"/>
              </a:spcBef>
              <a:spcAft>
                <a:spcPts val="0"/>
              </a:spcAft>
              <a:buClr>
                <a:schemeClr val="dk1"/>
              </a:buClr>
              <a:buSzPts val="4400"/>
              <a:buFont typeface="Arial"/>
              <a:buChar char="•"/>
            </a:pPr>
            <a:r>
              <a:rPr lang="hu-HU"/>
              <a:t>Osigurajte podršku porodice </a:t>
            </a:r>
            <a:r>
              <a:rPr lang="hu-HU" sz="2400"/>
              <a:t>(RAN, 2021.) </a:t>
            </a:r>
            <a:endParaRPr sz="2400"/>
          </a:p>
          <a:p>
            <a:pPr indent="0" lvl="0" marL="457200" rtl="0" algn="l">
              <a:lnSpc>
                <a:spcPct val="90000"/>
              </a:lnSpc>
              <a:spcBef>
                <a:spcPts val="0"/>
              </a:spcBef>
              <a:spcAft>
                <a:spcPts val="0"/>
              </a:spcAft>
              <a:buSzPts val="1800"/>
              <a:buNone/>
            </a:pPr>
            <a:r>
              <a:rPr lang="hu-HU" sz="2400"/>
              <a:t>   (nastavak)</a:t>
            </a:r>
            <a:endParaRPr/>
          </a:p>
        </p:txBody>
      </p:sp>
      <p:sp>
        <p:nvSpPr>
          <p:cNvPr id="777" name="Google Shape;777;p61"/>
          <p:cNvSpPr txBox="1"/>
          <p:nvPr>
            <p:ph idx="1" type="body"/>
          </p:nvPr>
        </p:nvSpPr>
        <p:spPr>
          <a:xfrm>
            <a:off x="838200" y="1825624"/>
            <a:ext cx="10515600" cy="4827423"/>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3200"/>
              <a:buChar char="•"/>
            </a:pPr>
            <a:r>
              <a:rPr lang="hu-HU" sz="3200"/>
              <a:t>Od iznimne je važnosti kako roditelji komuniciraju sa radikaliziranim članom porodice</a:t>
            </a:r>
            <a:endParaRPr sz="3200"/>
          </a:p>
          <a:p>
            <a:pPr indent="0" lvl="0" marL="228600" rtl="0" algn="l">
              <a:lnSpc>
                <a:spcPct val="90000"/>
              </a:lnSpc>
              <a:spcBef>
                <a:spcPts val="0"/>
              </a:spcBef>
              <a:spcAft>
                <a:spcPts val="0"/>
              </a:spcAft>
              <a:buSzPts val="1800"/>
              <a:buNone/>
            </a:pPr>
            <a:r>
              <a:t/>
            </a:r>
            <a:endParaRPr sz="3200"/>
          </a:p>
          <a:p>
            <a:pPr indent="0" lvl="0" marL="0" rtl="0" algn="l">
              <a:lnSpc>
                <a:spcPct val="90000"/>
              </a:lnSpc>
              <a:spcBef>
                <a:spcPts val="1000"/>
              </a:spcBef>
              <a:spcAft>
                <a:spcPts val="0"/>
              </a:spcAft>
              <a:buClr>
                <a:schemeClr val="dk1"/>
              </a:buClr>
              <a:buSzPts val="2800"/>
              <a:buNone/>
            </a:pPr>
            <a:r>
              <a:rPr lang="hu-HU"/>
              <a:t>Savjetovanje stoga uključuje psihosocijalnu podršku i edukaciju za promovisanje </a:t>
            </a:r>
            <a:r>
              <a:rPr b="1" lang="hu-HU"/>
              <a:t>nekonfliktne</a:t>
            </a:r>
            <a:r>
              <a:rPr lang="hu-HU"/>
              <a:t> komunikacije i jačanje </a:t>
            </a:r>
            <a:r>
              <a:rPr b="1" lang="hu-HU"/>
              <a:t>vještina slušanja</a:t>
            </a:r>
            <a:r>
              <a:rPr lang="hu-HU"/>
              <a:t>, kao i </a:t>
            </a:r>
            <a:r>
              <a:rPr b="1" lang="hu-HU"/>
              <a:t>autoritativnog stila roditeljstva</a:t>
            </a:r>
            <a:r>
              <a:rPr lang="hu-HU"/>
              <a:t>.</a:t>
            </a:r>
            <a:r>
              <a:rPr lang="hu-HU" sz="2800"/>
              <a:t> </a:t>
            </a:r>
            <a:endParaRPr/>
          </a:p>
          <a:p>
            <a:pPr indent="0" lvl="0" marL="0" rtl="0" algn="l">
              <a:lnSpc>
                <a:spcPct val="90000"/>
              </a:lnSpc>
              <a:spcBef>
                <a:spcPts val="1000"/>
              </a:spcBef>
              <a:spcAft>
                <a:spcPts val="0"/>
              </a:spcAft>
              <a:buClr>
                <a:schemeClr val="dk1"/>
              </a:buClr>
              <a:buSzPts val="2800"/>
              <a:buNone/>
            </a:pPr>
            <a:r>
              <a:rPr lang="hu-HU"/>
              <a:t>Ovaj stil roditeljstva promoviše zdravu ravnotežu između odgovaranja na potrebe radikalizirane mlade osobe i istovremenog postavljanja i održavanja granica.</a:t>
            </a:r>
            <a:endParaRPr sz="2800"/>
          </a:p>
          <a:p>
            <a:pPr indent="0" lvl="0" marL="0" rtl="0" algn="l">
              <a:lnSpc>
                <a:spcPct val="90000"/>
              </a:lnSpc>
              <a:spcBef>
                <a:spcPts val="1000"/>
              </a:spcBef>
              <a:spcAft>
                <a:spcPts val="0"/>
              </a:spcAft>
              <a:buClr>
                <a:schemeClr val="dk1"/>
              </a:buClr>
              <a:buSzPts val="2800"/>
              <a:buNone/>
            </a:pPr>
            <a:r>
              <a:rPr lang="hu-HU"/>
              <a:t>Izvor</a:t>
            </a:r>
            <a:r>
              <a:rPr lang="hu-HU" sz="2800"/>
              <a:t>: </a:t>
            </a:r>
            <a:endParaRPr/>
          </a:p>
          <a:p>
            <a:pPr indent="0" lvl="0" marL="0" rtl="0" algn="l">
              <a:lnSpc>
                <a:spcPct val="90000"/>
              </a:lnSpc>
              <a:spcBef>
                <a:spcPts val="1000"/>
              </a:spcBef>
              <a:spcAft>
                <a:spcPts val="0"/>
              </a:spcAft>
              <a:buClr>
                <a:schemeClr val="dk1"/>
              </a:buClr>
              <a:buSzPts val="2000"/>
              <a:buNone/>
            </a:pPr>
            <a:r>
              <a:rPr lang="hu-HU" sz="2000"/>
              <a:t>https://home-affairs.ec.europa.eu/whats-new/publications/role-civil-society-organisations-exit-work-may-2022_en</a:t>
            </a:r>
            <a:endParaRPr sz="4400"/>
          </a:p>
          <a:p>
            <a:pPr indent="-50800" lvl="0" marL="228600" rtl="0" algn="l">
              <a:lnSpc>
                <a:spcPct val="90000"/>
              </a:lnSpc>
              <a:spcBef>
                <a:spcPts val="1000"/>
              </a:spcBef>
              <a:spcAft>
                <a:spcPts val="0"/>
              </a:spcAft>
              <a:buClr>
                <a:schemeClr val="dk1"/>
              </a:buClr>
              <a:buSzPts val="2800"/>
              <a:buNone/>
            </a:pPr>
            <a:r>
              <a:t/>
            </a:r>
            <a:endParaRPr/>
          </a:p>
        </p:txBody>
      </p:sp>
      <p:pic>
        <p:nvPicPr>
          <p:cNvPr id="778" name="Google Shape;778;p61"/>
          <p:cNvPicPr preferRelativeResize="0"/>
          <p:nvPr/>
        </p:nvPicPr>
        <p:blipFill rotWithShape="1">
          <a:blip r:embed="rId3">
            <a:alphaModFix/>
          </a:blip>
          <a:srcRect b="0" l="0" r="0" t="0"/>
          <a:stretch/>
        </p:blipFill>
        <p:spPr>
          <a:xfrm>
            <a:off x="9960872" y="365125"/>
            <a:ext cx="1504367" cy="1238044"/>
          </a:xfrm>
          <a:prstGeom prst="rect">
            <a:avLst/>
          </a:prstGeom>
          <a:noFill/>
          <a:ln>
            <a:noFill/>
          </a:ln>
        </p:spPr>
      </p:pic>
      <p:sp>
        <p:nvSpPr>
          <p:cNvPr id="779" name="Google Shape;779;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783" name="Shape 783"/>
        <p:cNvGrpSpPr/>
        <p:nvPr/>
      </p:nvGrpSpPr>
      <p:grpSpPr>
        <a:xfrm>
          <a:off x="0" y="0"/>
          <a:ext cx="0" cy="0"/>
          <a:chOff x="0" y="0"/>
          <a:chExt cx="0" cy="0"/>
        </a:xfrm>
      </p:grpSpPr>
      <p:sp>
        <p:nvSpPr>
          <p:cNvPr id="784" name="Google Shape;784;p62"/>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Rasprava o slučaju</a:t>
            </a:r>
            <a:endParaRPr b="1"/>
          </a:p>
        </p:txBody>
      </p:sp>
      <p:sp>
        <p:nvSpPr>
          <p:cNvPr id="785" name="Google Shape;785;p62"/>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a:bodyPr>
          <a:lstStyle/>
          <a:p>
            <a:pPr indent="0" lvl="0" marL="0" rtl="0" algn="l">
              <a:lnSpc>
                <a:spcPct val="107000"/>
              </a:lnSpc>
              <a:spcBef>
                <a:spcPts val="0"/>
              </a:spcBef>
              <a:spcAft>
                <a:spcPts val="0"/>
              </a:spcAft>
              <a:buClr>
                <a:schemeClr val="dk1"/>
              </a:buClr>
              <a:buSzPts val="3200"/>
              <a:buNone/>
            </a:pPr>
            <a:r>
              <a:t/>
            </a:r>
            <a:endParaRPr sz="3200">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Koje stručnjake/institucije biste uključili u plan intervencije? Kako?</a:t>
            </a:r>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Koje biste druge sudionike uključili u plan intervencije? Kako? </a:t>
            </a:r>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latin typeface="Calibri"/>
                <a:ea typeface="Calibri"/>
                <a:cs typeface="Calibri"/>
                <a:sym typeface="Calibri"/>
              </a:rPr>
              <a:t>Od kojih bi se ključnih komponenti sastojao vaš plan intervencije?</a:t>
            </a:r>
            <a:endParaRPr sz="3200">
              <a:latin typeface="Calibri"/>
              <a:ea typeface="Calibri"/>
              <a:cs typeface="Calibri"/>
              <a:sym typeface="Calibri"/>
            </a:endParaRPr>
          </a:p>
        </p:txBody>
      </p:sp>
      <p:sp>
        <p:nvSpPr>
          <p:cNvPr id="786" name="Google Shape;786;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hu-HU"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790" name="Shape 790"/>
        <p:cNvGrpSpPr/>
        <p:nvPr/>
      </p:nvGrpSpPr>
      <p:grpSpPr>
        <a:xfrm>
          <a:off x="0" y="0"/>
          <a:ext cx="0" cy="0"/>
          <a:chOff x="0" y="0"/>
          <a:chExt cx="0" cy="0"/>
        </a:xfrm>
      </p:grpSpPr>
      <p:sp>
        <p:nvSpPr>
          <p:cNvPr id="791" name="Google Shape;791;p63"/>
          <p:cNvSpPr/>
          <p:nvPr/>
        </p:nvSpPr>
        <p:spPr>
          <a:xfrm>
            <a:off x="0" y="0"/>
            <a:ext cx="12192000" cy="6858000"/>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92" name="Google Shape;792;p63"/>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93" name="Google Shape;793;p63"/>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94" name="Google Shape;794;p63"/>
          <p:cNvSpPr txBox="1"/>
          <p:nvPr>
            <p:ph type="ctrTitle"/>
          </p:nvPr>
        </p:nvSpPr>
        <p:spPr>
          <a:xfrm>
            <a:off x="1478595" y="246873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hu-HU" sz="4800"/>
            </a:br>
            <a:br>
              <a:rPr b="1" lang="hu-HU" sz="4800"/>
            </a:br>
            <a:br>
              <a:rPr b="1" lang="hu-HU" sz="4800"/>
            </a:br>
            <a:endParaRPr b="1" sz="4800"/>
          </a:p>
          <a:p>
            <a:pPr indent="0" lvl="0" marL="0" rtl="0" algn="ctr">
              <a:lnSpc>
                <a:spcPct val="90000"/>
              </a:lnSpc>
              <a:spcBef>
                <a:spcPts val="0"/>
              </a:spcBef>
              <a:spcAft>
                <a:spcPts val="0"/>
              </a:spcAft>
              <a:buClr>
                <a:schemeClr val="dk1"/>
              </a:buClr>
              <a:buSzPct val="100000"/>
              <a:buFont typeface="Calibri"/>
              <a:buNone/>
            </a:pPr>
            <a:r>
              <a:t/>
            </a:r>
            <a:endParaRPr sz="4800"/>
          </a:p>
          <a:p>
            <a:pPr indent="0" lvl="0" marL="0" rtl="0" algn="ctr">
              <a:lnSpc>
                <a:spcPct val="90000"/>
              </a:lnSpc>
              <a:spcBef>
                <a:spcPts val="0"/>
              </a:spcBef>
              <a:spcAft>
                <a:spcPts val="0"/>
              </a:spcAft>
              <a:buClr>
                <a:schemeClr val="dk1"/>
              </a:buClr>
              <a:buSzPct val="100000"/>
              <a:buFont typeface="Calibri"/>
              <a:buNone/>
            </a:pPr>
            <a:r>
              <a:t/>
            </a:r>
            <a:endParaRPr sz="4800"/>
          </a:p>
          <a:p>
            <a:pPr indent="0" lvl="0" marL="0" rtl="0" algn="ctr">
              <a:lnSpc>
                <a:spcPct val="90000"/>
              </a:lnSpc>
              <a:spcBef>
                <a:spcPts val="0"/>
              </a:spcBef>
              <a:spcAft>
                <a:spcPts val="0"/>
              </a:spcAft>
              <a:buClr>
                <a:schemeClr val="dk1"/>
              </a:buClr>
              <a:buSzPct val="100000"/>
              <a:buFont typeface="Calibri"/>
              <a:buNone/>
            </a:pPr>
            <a:r>
              <a:t/>
            </a:r>
            <a:endParaRPr sz="4800"/>
          </a:p>
          <a:p>
            <a:pPr indent="0" lvl="0" marL="0" rtl="0" algn="ctr">
              <a:lnSpc>
                <a:spcPct val="90000"/>
              </a:lnSpc>
              <a:spcBef>
                <a:spcPts val="0"/>
              </a:spcBef>
              <a:spcAft>
                <a:spcPts val="0"/>
              </a:spcAft>
              <a:buClr>
                <a:schemeClr val="dk1"/>
              </a:buClr>
              <a:buSzPct val="107462"/>
              <a:buFont typeface="Calibri"/>
              <a:buNone/>
            </a:pPr>
            <a:r>
              <a:rPr lang="hu-HU" sz="4466"/>
              <a:t>Nadahnjujući primjer prakse multidisidciplinarnog pristupa sprječavanju</a:t>
            </a:r>
            <a:endParaRPr sz="4466"/>
          </a:p>
          <a:p>
            <a:pPr indent="0" lvl="0" marL="0" rtl="0" algn="ctr">
              <a:lnSpc>
                <a:spcPct val="90000"/>
              </a:lnSpc>
              <a:spcBef>
                <a:spcPts val="0"/>
              </a:spcBef>
              <a:spcAft>
                <a:spcPts val="0"/>
              </a:spcAft>
              <a:buClr>
                <a:schemeClr val="dk1"/>
              </a:buClr>
              <a:buSzPct val="107462"/>
              <a:buFont typeface="Calibri"/>
              <a:buNone/>
            </a:pPr>
            <a:r>
              <a:rPr lang="hu-HU" sz="4466"/>
              <a:t> radikalizacije i ranoj intervenciji:</a:t>
            </a:r>
            <a:r>
              <a:rPr lang="hu-HU" sz="4800"/>
              <a:t> </a:t>
            </a:r>
            <a:br>
              <a:rPr lang="hu-HU" sz="4800"/>
            </a:br>
            <a:br>
              <a:rPr lang="hu-HU" sz="4800"/>
            </a:br>
            <a:r>
              <a:rPr lang="hu-HU" sz="4800"/>
              <a:t>Prevent and Channel (Ujedinjeno Kraljevstvo)</a:t>
            </a:r>
            <a:br>
              <a:rPr lang="hu-HU" sz="4800"/>
            </a:br>
            <a:br>
              <a:rPr lang="hu-HU" sz="4800"/>
            </a:br>
            <a:r>
              <a:rPr lang="hu-HU" sz="4800"/>
              <a:t> </a:t>
            </a:r>
            <a:br>
              <a:rPr b="1" lang="hu-HU" sz="4800"/>
            </a:br>
            <a:endParaRPr b="1" sz="48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799" name="Shape 799"/>
        <p:cNvGrpSpPr/>
        <p:nvPr/>
      </p:nvGrpSpPr>
      <p:grpSpPr>
        <a:xfrm>
          <a:off x="0" y="0"/>
          <a:ext cx="0" cy="0"/>
          <a:chOff x="0" y="0"/>
          <a:chExt cx="0" cy="0"/>
        </a:xfrm>
      </p:grpSpPr>
      <p:sp>
        <p:nvSpPr>
          <p:cNvPr id="800" name="Google Shape;800;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Prevent and Channel </a:t>
            </a:r>
            <a:r>
              <a:rPr lang="hu-HU" sz="2500"/>
              <a:t>(Spriječi i Usmjeri) </a:t>
            </a:r>
            <a:r>
              <a:rPr lang="hu-HU"/>
              <a:t>program (UK)</a:t>
            </a:r>
            <a:endParaRPr/>
          </a:p>
        </p:txBody>
      </p:sp>
      <p:sp>
        <p:nvSpPr>
          <p:cNvPr id="801" name="Google Shape;801;p64"/>
          <p:cNvSpPr txBox="1"/>
          <p:nvPr>
            <p:ph idx="1" type="body"/>
          </p:nvPr>
        </p:nvSpPr>
        <p:spPr>
          <a:xfrm>
            <a:off x="838200" y="1849374"/>
            <a:ext cx="10515600" cy="5008626"/>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90000"/>
              </a:lnSpc>
              <a:spcBef>
                <a:spcPts val="0"/>
              </a:spcBef>
              <a:spcAft>
                <a:spcPts val="0"/>
              </a:spcAft>
              <a:buClr>
                <a:schemeClr val="dk1"/>
              </a:buClr>
              <a:buSzPct val="100000"/>
              <a:buNone/>
            </a:pPr>
            <a:r>
              <a:rPr lang="hu-HU" sz="3600"/>
              <a:t>The Channel program pruža rane intervencije mladim ljudima koji su u opasnosti od radikalizacije. </a:t>
            </a:r>
            <a:br>
              <a:rPr lang="hu-HU" sz="3600"/>
            </a:br>
            <a:br>
              <a:rPr lang="hu-HU" sz="3600"/>
            </a:br>
            <a:r>
              <a:rPr b="1" lang="hu-HU" sz="3600"/>
              <a:t>Channel koristi višeagencijske pristupe za:</a:t>
            </a:r>
            <a:endParaRPr b="1" sz="3600"/>
          </a:p>
          <a:p>
            <a:pPr indent="0" lvl="0" marL="0" rtl="0" algn="l">
              <a:lnSpc>
                <a:spcPct val="90000"/>
              </a:lnSpc>
              <a:spcBef>
                <a:spcPts val="1000"/>
              </a:spcBef>
              <a:spcAft>
                <a:spcPts val="0"/>
              </a:spcAft>
              <a:buClr>
                <a:schemeClr val="dk1"/>
              </a:buClr>
              <a:buSzPct val="100000"/>
              <a:buNone/>
            </a:pPr>
            <a:br>
              <a:rPr b="1" lang="hu-HU" sz="3600"/>
            </a:br>
            <a:r>
              <a:rPr lang="hu-HU" sz="3600"/>
              <a:t>• prepoznavanje ugroženih pojedinaca</a:t>
            </a:r>
            <a:br>
              <a:rPr lang="hu-HU" sz="3600"/>
            </a:br>
            <a:r>
              <a:rPr lang="hu-HU" sz="3600"/>
              <a:t>• procjenu prirode i opsega opasnosti</a:t>
            </a:r>
            <a:br>
              <a:rPr lang="hu-HU" sz="3600"/>
            </a:br>
            <a:r>
              <a:rPr lang="hu-HU" sz="3600"/>
              <a:t>• razvijanje prikladnog plana potpore za uključene pojedince</a:t>
            </a:r>
            <a:endParaRPr sz="3600"/>
          </a:p>
          <a:p>
            <a:pPr indent="0" lvl="0" marL="0" rtl="0" algn="l">
              <a:lnSpc>
                <a:spcPct val="90000"/>
              </a:lnSpc>
              <a:spcBef>
                <a:spcPts val="1000"/>
              </a:spcBef>
              <a:spcAft>
                <a:spcPts val="0"/>
              </a:spcAft>
              <a:buClr>
                <a:schemeClr val="dk1"/>
              </a:buClr>
              <a:buSzPct val="100000"/>
              <a:buNone/>
            </a:pPr>
            <a:r>
              <a:t/>
            </a:r>
            <a:endParaRPr sz="3600"/>
          </a:p>
          <a:p>
            <a:pPr indent="0" lvl="0" marL="0" rtl="0" algn="l">
              <a:lnSpc>
                <a:spcPct val="90000"/>
              </a:lnSpc>
              <a:spcBef>
                <a:spcPts val="1000"/>
              </a:spcBef>
              <a:spcAft>
                <a:spcPts val="0"/>
              </a:spcAft>
              <a:buClr>
                <a:schemeClr val="dk1"/>
              </a:buClr>
              <a:buSzPct val="100000"/>
              <a:buNone/>
            </a:pPr>
            <a:r>
              <a:rPr b="1" lang="hu-HU" sz="3600"/>
              <a:t>Channel procjenjue rannjivost prema tri kriterija:</a:t>
            </a:r>
            <a:endParaRPr b="1" sz="3600"/>
          </a:p>
          <a:p>
            <a:pPr indent="0" lvl="0" marL="0" rtl="0" algn="l">
              <a:lnSpc>
                <a:spcPct val="90000"/>
              </a:lnSpc>
              <a:spcBef>
                <a:spcPts val="1000"/>
              </a:spcBef>
              <a:spcAft>
                <a:spcPts val="0"/>
              </a:spcAft>
              <a:buClr>
                <a:schemeClr val="dk1"/>
              </a:buClr>
              <a:buSzPct val="100000"/>
              <a:buNone/>
            </a:pPr>
            <a:br>
              <a:rPr b="1" lang="hu-HU" sz="3600"/>
            </a:br>
            <a:r>
              <a:rPr lang="hu-HU" sz="3600"/>
              <a:t>• uključenost u skupinu, cilj ili ideologiju</a:t>
            </a:r>
            <a:br>
              <a:rPr lang="hu-HU" sz="3600"/>
            </a:br>
            <a:r>
              <a:rPr lang="hu-HU" sz="3600"/>
              <a:t>• namjera nanošenja šteta</a:t>
            </a:r>
            <a:br>
              <a:rPr lang="hu-HU" sz="3600"/>
            </a:br>
            <a:r>
              <a:rPr lang="hu-HU" sz="3600"/>
              <a:t>• sposobnost nanošenja štete</a:t>
            </a:r>
            <a:endParaRPr sz="3600"/>
          </a:p>
          <a:p>
            <a:pPr indent="0" lvl="0" marL="0" rtl="0" algn="l">
              <a:lnSpc>
                <a:spcPct val="90000"/>
              </a:lnSpc>
              <a:spcBef>
                <a:spcPts val="1000"/>
              </a:spcBef>
              <a:spcAft>
                <a:spcPts val="0"/>
              </a:spcAft>
              <a:buClr>
                <a:schemeClr val="dk1"/>
              </a:buClr>
              <a:buSzPct val="100000"/>
              <a:buNone/>
            </a:pPr>
            <a:br>
              <a:rPr lang="hu-HU" sz="2900"/>
            </a:br>
            <a:r>
              <a:rPr lang="hu-HU" sz="3600"/>
              <a:t>Pristup se oslanja na saradnju uključenih partnera. </a:t>
            </a:r>
            <a:endParaRPr/>
          </a:p>
        </p:txBody>
      </p:sp>
      <p:sp>
        <p:nvSpPr>
          <p:cNvPr id="802" name="Google Shape;802;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806" name="Shape 806"/>
        <p:cNvGrpSpPr/>
        <p:nvPr/>
      </p:nvGrpSpPr>
      <p:grpSpPr>
        <a:xfrm>
          <a:off x="0" y="0"/>
          <a:ext cx="0" cy="0"/>
          <a:chOff x="0" y="0"/>
          <a:chExt cx="0" cy="0"/>
        </a:xfrm>
      </p:grpSpPr>
      <p:sp>
        <p:nvSpPr>
          <p:cNvPr id="807" name="Google Shape;807;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Preporučeni izvori:</a:t>
            </a:r>
            <a:endParaRPr/>
          </a:p>
        </p:txBody>
      </p:sp>
      <p:sp>
        <p:nvSpPr>
          <p:cNvPr id="808" name="Google Shape;808;p65"/>
          <p:cNvSpPr txBox="1"/>
          <p:nvPr>
            <p:ph idx="1" type="body"/>
          </p:nvPr>
        </p:nvSpPr>
        <p:spPr>
          <a:xfrm>
            <a:off x="838200" y="1825625"/>
            <a:ext cx="10515600" cy="4351338"/>
          </a:xfrm>
          <a:prstGeom prst="rect">
            <a:avLst/>
          </a:prstGeom>
          <a:solidFill>
            <a:srgbClr val="FBE4D4"/>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lang="hu-HU" sz="3600"/>
              <a:t>Channel Duty Guidance (2020.)</a:t>
            </a:r>
            <a:endParaRPr sz="3600"/>
          </a:p>
          <a:p>
            <a:pPr indent="-228600" lvl="0" marL="228600" rtl="0" algn="l">
              <a:lnSpc>
                <a:spcPct val="90000"/>
              </a:lnSpc>
              <a:spcBef>
                <a:spcPts val="1000"/>
              </a:spcBef>
              <a:spcAft>
                <a:spcPts val="0"/>
              </a:spcAft>
              <a:buClr>
                <a:schemeClr val="dk1"/>
              </a:buClr>
              <a:buSzPts val="2800"/>
              <a:buChar char="•"/>
            </a:pPr>
            <a:r>
              <a:rPr lang="hu-HU" u="sng">
                <a:solidFill>
                  <a:schemeClr val="hlink"/>
                </a:solidFill>
                <a:hlinkClick r:id="rId3"/>
              </a:rPr>
              <a:t>https://www.barnsley.gov.uk/services/community-safety-and-crime/prevent-and-channel/</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hu-HU" u="sng">
                <a:solidFill>
                  <a:schemeClr val="hlink"/>
                </a:solidFill>
                <a:hlinkClick r:id="rId4"/>
              </a:rPr>
              <a:t>https://assets.publishing.service.gov.uk/government/uploads/system/uploads/attachment_data/file/964567/6.6271_HO_HMG_Channel_Duty_Guidance_v14_Web.pdf</a:t>
            </a:r>
            <a:r>
              <a:rPr lang="hu-HU"/>
              <a:t> </a:t>
            </a:r>
            <a:endParaRPr/>
          </a:p>
          <a:p>
            <a:pPr indent="-50800" lvl="0" marL="228600" rtl="0" algn="l">
              <a:lnSpc>
                <a:spcPct val="90000"/>
              </a:lnSpc>
              <a:spcBef>
                <a:spcPts val="1000"/>
              </a:spcBef>
              <a:spcAft>
                <a:spcPts val="0"/>
              </a:spcAft>
              <a:buClr>
                <a:schemeClr val="dk1"/>
              </a:buClr>
              <a:buSzPts val="2800"/>
              <a:buNone/>
            </a:pPr>
            <a:r>
              <a:t/>
            </a:r>
            <a:endParaRPr/>
          </a:p>
        </p:txBody>
      </p:sp>
      <p:sp>
        <p:nvSpPr>
          <p:cNvPr id="809" name="Google Shape;809;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3" name="Shape 813"/>
        <p:cNvGrpSpPr/>
        <p:nvPr/>
      </p:nvGrpSpPr>
      <p:grpSpPr>
        <a:xfrm>
          <a:off x="0" y="0"/>
          <a:ext cx="0" cy="0"/>
          <a:chOff x="0" y="0"/>
          <a:chExt cx="0" cy="0"/>
        </a:xfrm>
      </p:grpSpPr>
      <p:sp>
        <p:nvSpPr>
          <p:cNvPr id="814" name="Google Shape;814;p6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15" name="Google Shape;815;p66"/>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16" name="Google Shape;816;p66"/>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17" name="Google Shape;817;p66"/>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hu-HU" sz="4800"/>
              <a:t>3. Smjernice za komunikaciju sa mladima u opasnosti od radikalizacije</a:t>
            </a:r>
            <a:br>
              <a:rPr lang="hu-HU" sz="4800"/>
            </a:br>
            <a:br>
              <a:rPr lang="hu-HU" sz="4800"/>
            </a:br>
            <a:br>
              <a:rPr b="1" lang="hu-HU" sz="4800"/>
            </a:br>
            <a:endParaRPr b="1" sz="4800"/>
          </a:p>
        </p:txBody>
      </p:sp>
      <p:pic>
        <p:nvPicPr>
          <p:cNvPr id="818" name="Google Shape;818;p66"/>
          <p:cNvPicPr preferRelativeResize="0"/>
          <p:nvPr/>
        </p:nvPicPr>
        <p:blipFill rotWithShape="1">
          <a:blip r:embed="rId3">
            <a:alphaModFix/>
          </a:blip>
          <a:srcRect b="0" l="0" r="0" t="0"/>
          <a:stretch/>
        </p:blipFill>
        <p:spPr>
          <a:xfrm>
            <a:off x="4098468" y="3823225"/>
            <a:ext cx="3676207" cy="2225233"/>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822" name="Shape 822"/>
        <p:cNvGrpSpPr/>
        <p:nvPr/>
      </p:nvGrpSpPr>
      <p:grpSpPr>
        <a:xfrm>
          <a:off x="0" y="0"/>
          <a:ext cx="0" cy="0"/>
          <a:chOff x="0" y="0"/>
          <a:chExt cx="0" cy="0"/>
        </a:xfrm>
      </p:grpSpPr>
      <p:sp>
        <p:nvSpPr>
          <p:cNvPr id="823" name="Google Shape;823;p67"/>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hu-HU"/>
              <a:t>Grupna rasprava</a:t>
            </a:r>
            <a:endParaRPr b="1"/>
          </a:p>
        </p:txBody>
      </p:sp>
      <p:sp>
        <p:nvSpPr>
          <p:cNvPr id="824" name="Google Shape;824;p67"/>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a:bodyPr>
          <a:lstStyle/>
          <a:p>
            <a:pPr indent="0" lvl="0" marL="0" rtl="0" algn="l">
              <a:lnSpc>
                <a:spcPct val="107000"/>
              </a:lnSpc>
              <a:spcBef>
                <a:spcPts val="0"/>
              </a:spcBef>
              <a:spcAft>
                <a:spcPts val="0"/>
              </a:spcAft>
              <a:buClr>
                <a:schemeClr val="dk1"/>
              </a:buClr>
              <a:buSzPts val="3200"/>
              <a:buNone/>
            </a:pPr>
            <a:r>
              <a:t/>
            </a:r>
            <a:endParaRPr sz="3200">
              <a:latin typeface="Calibri"/>
              <a:ea typeface="Calibri"/>
              <a:cs typeface="Calibri"/>
              <a:sym typeface="Calibri"/>
            </a:endParaRPr>
          </a:p>
          <a:p>
            <a:pPr indent="0" lvl="0" marL="0" rtl="0" algn="l">
              <a:lnSpc>
                <a:spcPct val="107000"/>
              </a:lnSpc>
              <a:spcBef>
                <a:spcPts val="1800"/>
              </a:spcBef>
              <a:spcAft>
                <a:spcPts val="0"/>
              </a:spcAft>
              <a:buClr>
                <a:schemeClr val="dk1"/>
              </a:buClr>
              <a:buSzPts val="3200"/>
              <a:buNone/>
            </a:pPr>
            <a:r>
              <a:t/>
            </a:r>
            <a:endParaRPr sz="3200">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Koje su vještine važne u komunikaciji sa mladima kojima prijeti opasnost od radikalizacije</a:t>
            </a:r>
            <a:r>
              <a:rPr lang="hu-HU" sz="3200">
                <a:latin typeface="Calibri"/>
                <a:ea typeface="Calibri"/>
                <a:cs typeface="Calibri"/>
                <a:sym typeface="Calibri"/>
              </a:rPr>
              <a:t>? </a:t>
            </a:r>
            <a:r>
              <a:rPr lang="hu-HU" sz="3200"/>
              <a:t>Zašto</a:t>
            </a:r>
            <a:r>
              <a:rPr lang="hu-HU" sz="3200">
                <a:latin typeface="Calibri"/>
                <a:ea typeface="Calibri"/>
                <a:cs typeface="Calibri"/>
                <a:sym typeface="Calibri"/>
              </a:rPr>
              <a:t>?</a:t>
            </a:r>
            <a:endParaRPr sz="3200">
              <a:latin typeface="Calibri"/>
              <a:ea typeface="Calibri"/>
              <a:cs typeface="Calibri"/>
              <a:sym typeface="Calibri"/>
            </a:endParaRPr>
          </a:p>
        </p:txBody>
      </p:sp>
      <p:sp>
        <p:nvSpPr>
          <p:cNvPr id="825" name="Google Shape;825;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hu-HU"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Načela komunikacije sa mladim ljudima u riziku od radikalizacije</a:t>
            </a:r>
            <a:endParaRPr/>
          </a:p>
        </p:txBody>
      </p:sp>
      <p:sp>
        <p:nvSpPr>
          <p:cNvPr id="831" name="Google Shape;831;p68"/>
          <p:cNvSpPr txBox="1"/>
          <p:nvPr>
            <p:ph idx="1" type="body"/>
          </p:nvPr>
        </p:nvSpPr>
        <p:spPr>
          <a:xfrm>
            <a:off x="838200" y="1959429"/>
            <a:ext cx="10515600" cy="4217534"/>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2800"/>
              <a:buChar char="•"/>
            </a:pPr>
            <a:r>
              <a:rPr lang="hu-HU"/>
              <a:t>Ne spominjite i ne pitajte izravno o uključenosti ili ideologiji! Ako mlada osoba sama spomene temu, primijenite znatiželjan, nekonfliktan te neosuđujući stil komunikacije. </a:t>
            </a:r>
            <a:endParaRPr/>
          </a:p>
          <a:p>
            <a:pPr indent="-228600" lvl="0" marL="228600" rtl="0" algn="l">
              <a:lnSpc>
                <a:spcPct val="90000"/>
              </a:lnSpc>
              <a:spcBef>
                <a:spcPts val="1000"/>
              </a:spcBef>
              <a:spcAft>
                <a:spcPts val="0"/>
              </a:spcAft>
              <a:buClr>
                <a:schemeClr val="dk1"/>
              </a:buClr>
              <a:buSzPts val="2800"/>
              <a:buChar char="•"/>
            </a:pPr>
            <a:r>
              <a:rPr lang="hu-HU"/>
              <a:t>Radite na uspostavljanju odnosa i izgradnji povjerenja sa mladom osobom</a:t>
            </a:r>
            <a:endParaRPr/>
          </a:p>
          <a:p>
            <a:pPr indent="-228600" lvl="0" marL="228600" rtl="0" algn="l">
              <a:lnSpc>
                <a:spcPct val="90000"/>
              </a:lnSpc>
              <a:spcBef>
                <a:spcPts val="1000"/>
              </a:spcBef>
              <a:spcAft>
                <a:spcPts val="0"/>
              </a:spcAft>
              <a:buClr>
                <a:schemeClr val="dk1"/>
              </a:buClr>
              <a:buSzPts val="2800"/>
              <a:buChar char="•"/>
            </a:pPr>
            <a:r>
              <a:rPr lang="hu-HU"/>
              <a:t>Primijenite stil komunikacije bez sukobljavanja</a:t>
            </a:r>
            <a:endParaRPr/>
          </a:p>
          <a:p>
            <a:pPr indent="-228600" lvl="0" marL="228600" rtl="0" algn="l">
              <a:lnSpc>
                <a:spcPct val="90000"/>
              </a:lnSpc>
              <a:spcBef>
                <a:spcPts val="1000"/>
              </a:spcBef>
              <a:spcAft>
                <a:spcPts val="0"/>
              </a:spcAft>
              <a:buClr>
                <a:schemeClr val="dk1"/>
              </a:buClr>
              <a:buSzPts val="2800"/>
              <a:buChar char="•"/>
            </a:pPr>
            <a:r>
              <a:rPr lang="hu-HU"/>
              <a:t>Primijenite stil komunikacije bez osuđivanja</a:t>
            </a:r>
            <a:endParaRPr/>
          </a:p>
          <a:p>
            <a:pPr indent="-228600" lvl="0" marL="228600" rtl="0" algn="l">
              <a:lnSpc>
                <a:spcPct val="90000"/>
              </a:lnSpc>
              <a:spcBef>
                <a:spcPts val="1000"/>
              </a:spcBef>
              <a:spcAft>
                <a:spcPts val="0"/>
              </a:spcAft>
              <a:buClr>
                <a:schemeClr val="dk1"/>
              </a:buClr>
              <a:buSzPts val="2800"/>
              <a:buChar char="•"/>
            </a:pPr>
            <a:r>
              <a:rPr lang="hu-HU"/>
              <a:t>Korisite trauma-informirani pristup</a:t>
            </a:r>
            <a:endParaRPr/>
          </a:p>
          <a:p>
            <a:pPr indent="-228600" lvl="0" marL="228600" rtl="0" algn="l">
              <a:lnSpc>
                <a:spcPct val="90000"/>
              </a:lnSpc>
              <a:spcBef>
                <a:spcPts val="1000"/>
              </a:spcBef>
              <a:spcAft>
                <a:spcPts val="0"/>
              </a:spcAft>
              <a:buClr>
                <a:schemeClr val="dk1"/>
              </a:buClr>
              <a:buSzPts val="2800"/>
              <a:buChar char="•"/>
            </a:pPr>
            <a:r>
              <a:rPr lang="hu-HU"/>
              <a:t>Budite u redovnom kontaktu sa učenikom </a:t>
            </a:r>
            <a:endParaRPr/>
          </a:p>
          <a:p>
            <a:pPr indent="0" lvl="0" marL="0" rtl="0" algn="l">
              <a:lnSpc>
                <a:spcPct val="90000"/>
              </a:lnSpc>
              <a:spcBef>
                <a:spcPts val="1000"/>
              </a:spcBef>
              <a:spcAft>
                <a:spcPts val="0"/>
              </a:spcAft>
              <a:buClr>
                <a:schemeClr val="dk1"/>
              </a:buClr>
              <a:buSzPts val="2800"/>
              <a:buNone/>
            </a:pPr>
            <a:r>
              <a:rPr lang="hu-HU"/>
              <a:t>   </a:t>
            </a:r>
            <a:endParaRPr/>
          </a:p>
        </p:txBody>
      </p:sp>
      <p:pic>
        <p:nvPicPr>
          <p:cNvPr id="832" name="Google Shape;832;p68"/>
          <p:cNvPicPr preferRelativeResize="0"/>
          <p:nvPr/>
        </p:nvPicPr>
        <p:blipFill rotWithShape="1">
          <a:blip r:embed="rId3">
            <a:alphaModFix/>
          </a:blip>
          <a:srcRect b="0" l="0" r="0" t="0"/>
          <a:stretch/>
        </p:blipFill>
        <p:spPr>
          <a:xfrm>
            <a:off x="8296822" y="4216071"/>
            <a:ext cx="3674494" cy="2229633"/>
          </a:xfrm>
          <a:prstGeom prst="rect">
            <a:avLst/>
          </a:prstGeom>
          <a:noFill/>
          <a:ln>
            <a:noFill/>
          </a:ln>
        </p:spPr>
      </p:pic>
      <p:sp>
        <p:nvSpPr>
          <p:cNvPr id="833" name="Google Shape;833;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69"/>
          <p:cNvSpPr txBox="1"/>
          <p:nvPr>
            <p:ph type="title"/>
          </p:nvPr>
        </p:nvSpPr>
        <p:spPr>
          <a:xfrm>
            <a:off x="838200" y="365125"/>
            <a:ext cx="8768938"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Principi komunikacije sa mladim ljudima koji su u opasnosti od radikalizacije</a:t>
            </a:r>
            <a:endParaRPr/>
          </a:p>
        </p:txBody>
      </p:sp>
      <p:sp>
        <p:nvSpPr>
          <p:cNvPr id="839" name="Google Shape;839;p69"/>
          <p:cNvSpPr txBox="1"/>
          <p:nvPr>
            <p:ph idx="1" type="body"/>
          </p:nvPr>
        </p:nvSpPr>
        <p:spPr>
          <a:xfrm>
            <a:off x="838200" y="2035064"/>
            <a:ext cx="11108377" cy="4351338"/>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2800"/>
              <a:buChar char="•"/>
            </a:pPr>
            <a:r>
              <a:rPr lang="hu-HU">
                <a:latin typeface="Calibri"/>
                <a:ea typeface="Calibri"/>
                <a:cs typeface="Calibri"/>
                <a:sym typeface="Calibri"/>
              </a:rPr>
              <a:t>Suočavanje, osuđivanje ili ismijavanje mladih zbog njihovih ekstremističkih stavova može pogoršati stvari. Konfrontativ</a:t>
            </a:r>
            <a:r>
              <a:rPr lang="hu-HU"/>
              <a:t>an</a:t>
            </a:r>
            <a:r>
              <a:rPr lang="hu-HU">
                <a:latin typeface="Calibri"/>
                <a:ea typeface="Calibri"/>
                <a:cs typeface="Calibri"/>
                <a:sym typeface="Calibri"/>
              </a:rPr>
              <a:t> pristup često vodi mladu osobu </a:t>
            </a:r>
            <a:r>
              <a:rPr lang="hu-HU"/>
              <a:t>do</a:t>
            </a:r>
            <a:r>
              <a:rPr lang="hu-HU">
                <a:latin typeface="Calibri"/>
                <a:ea typeface="Calibri"/>
                <a:cs typeface="Calibri"/>
                <a:sym typeface="Calibri"/>
              </a:rPr>
              <a:t> osjećaja da se mora još više držati svojih uvjerenja i braniti svoje stavove. Sukobi mogu navesti mlad</a:t>
            </a:r>
            <a:r>
              <a:rPr lang="hu-HU"/>
              <a:t>u osobu</a:t>
            </a:r>
            <a:r>
              <a:rPr lang="hu-HU">
                <a:latin typeface="Calibri"/>
                <a:ea typeface="Calibri"/>
                <a:cs typeface="Calibri"/>
                <a:sym typeface="Calibri"/>
              </a:rPr>
              <a:t> da zatraži više podrške od nasilnih ekstremističkih skupina kako bi se uspješno </a:t>
            </a:r>
            <a:r>
              <a:rPr lang="hu-HU"/>
              <a:t>ponio</a:t>
            </a:r>
            <a:r>
              <a:rPr lang="hu-HU">
                <a:latin typeface="Calibri"/>
                <a:ea typeface="Calibri"/>
                <a:cs typeface="Calibri"/>
                <a:sym typeface="Calibri"/>
              </a:rPr>
              <a:t> u sljedeć</a:t>
            </a:r>
            <a:r>
              <a:rPr lang="hu-HU"/>
              <a:t>em</a:t>
            </a:r>
            <a:r>
              <a:rPr lang="hu-HU">
                <a:latin typeface="Calibri"/>
                <a:ea typeface="Calibri"/>
                <a:cs typeface="Calibri"/>
                <a:sym typeface="Calibri"/>
              </a:rPr>
              <a:t> sukobu. </a:t>
            </a:r>
            <a:endParaRPr>
              <a:latin typeface="Calibri"/>
              <a:ea typeface="Calibri"/>
              <a:cs typeface="Calibri"/>
              <a:sym typeface="Calibri"/>
            </a:endParaRPr>
          </a:p>
          <a:p>
            <a:pPr indent="0" lvl="0" marL="0" rtl="0" algn="l">
              <a:lnSpc>
                <a:spcPct val="90000"/>
              </a:lnSpc>
              <a:spcBef>
                <a:spcPts val="1000"/>
              </a:spcBef>
              <a:spcAft>
                <a:spcPts val="0"/>
              </a:spcAft>
              <a:buClr>
                <a:schemeClr val="dk1"/>
              </a:buClr>
              <a:buSzPts val="2800"/>
              <a:buNone/>
            </a:pPr>
            <a:r>
              <a:rPr b="1" lang="hu-HU">
                <a:latin typeface="Calibri"/>
                <a:ea typeface="Calibri"/>
                <a:cs typeface="Calibri"/>
                <a:sym typeface="Calibri"/>
              </a:rPr>
              <a:t>🡪 Primijenite pristup bez sukob</a:t>
            </a:r>
            <a:r>
              <a:rPr b="1" lang="hu-HU"/>
              <a:t>a i osuđivanja</a:t>
            </a:r>
            <a:r>
              <a:rPr b="1" lang="hu-HU">
                <a:latin typeface="Calibri"/>
                <a:ea typeface="Calibri"/>
                <a:cs typeface="Calibri"/>
                <a:sym typeface="Calibri"/>
              </a:rPr>
              <a:t>.</a:t>
            </a:r>
            <a:endParaRPr>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800"/>
              <a:buChar char="•"/>
            </a:pPr>
            <a:r>
              <a:rPr b="1" lang="hu-HU">
                <a:latin typeface="Calibri"/>
                <a:ea typeface="Calibri"/>
                <a:cs typeface="Calibri"/>
                <a:sym typeface="Calibri"/>
              </a:rPr>
              <a:t>Budite u kontaktu! </a:t>
            </a:r>
            <a:r>
              <a:rPr lang="hu-HU">
                <a:latin typeface="Calibri"/>
                <a:ea typeface="Calibri"/>
                <a:cs typeface="Calibri"/>
                <a:sym typeface="Calibri"/>
              </a:rPr>
              <a:t>Ne</a:t>
            </a:r>
            <a:r>
              <a:rPr lang="hu-HU"/>
              <a:t>mojte dopustiti mladoj osobi da se osami i presječe važne kanale utjecaja osoba oko nje. </a:t>
            </a:r>
            <a:r>
              <a:rPr lang="hu-HU">
                <a:latin typeface="Calibri"/>
                <a:ea typeface="Calibri"/>
                <a:cs typeface="Calibri"/>
                <a:sym typeface="Calibri"/>
              </a:rPr>
              <a:t>Nasilne ekstremističke skupine mentalno izoliraju svoje članove kako bi izbjegle vanjske utjecaje. Iz tog razloga, važno je ne prekidati kontakt i ne dopustiti da nasilni ekstremistički pokret bude jedini izvor informacija.</a:t>
            </a:r>
            <a:endParaRPr/>
          </a:p>
        </p:txBody>
      </p:sp>
      <p:pic>
        <p:nvPicPr>
          <p:cNvPr id="840" name="Google Shape;840;p69"/>
          <p:cNvPicPr preferRelativeResize="0"/>
          <p:nvPr/>
        </p:nvPicPr>
        <p:blipFill rotWithShape="1">
          <a:blip r:embed="rId3">
            <a:alphaModFix/>
          </a:blip>
          <a:srcRect b="0" l="0" r="0" t="0"/>
          <a:stretch/>
        </p:blipFill>
        <p:spPr>
          <a:xfrm>
            <a:off x="9515697" y="471598"/>
            <a:ext cx="1838103" cy="1112616"/>
          </a:xfrm>
          <a:prstGeom prst="rect">
            <a:avLst/>
          </a:prstGeom>
          <a:noFill/>
          <a:ln>
            <a:noFill/>
          </a:ln>
        </p:spPr>
      </p:pic>
      <p:sp>
        <p:nvSpPr>
          <p:cNvPr id="841" name="Google Shape;841;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845" name="Shape 845"/>
        <p:cNvGrpSpPr/>
        <p:nvPr/>
      </p:nvGrpSpPr>
      <p:grpSpPr>
        <a:xfrm>
          <a:off x="0" y="0"/>
          <a:ext cx="0" cy="0"/>
          <a:chOff x="0" y="0"/>
          <a:chExt cx="0" cy="0"/>
        </a:xfrm>
      </p:grpSpPr>
      <p:sp>
        <p:nvSpPr>
          <p:cNvPr id="846" name="Google Shape;846;p70"/>
          <p:cNvSpPr/>
          <p:nvPr/>
        </p:nvSpPr>
        <p:spPr>
          <a:xfrm>
            <a:off x="0" y="0"/>
            <a:ext cx="12192000" cy="6858000"/>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47" name="Google Shape;847;p70"/>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48" name="Google Shape;848;p70"/>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49" name="Google Shape;849;p70"/>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hu-HU" sz="4800"/>
            </a:br>
            <a:br>
              <a:rPr b="1" lang="hu-HU" sz="4800"/>
            </a:br>
            <a:r>
              <a:rPr lang="hu-HU" sz="4800"/>
              <a:t>4. Prevencija radikalizacije</a:t>
            </a:r>
            <a:br>
              <a:rPr lang="hu-HU" sz="4800"/>
            </a:br>
            <a:r>
              <a:rPr lang="hu-HU" sz="4800"/>
              <a:t>Nadahnjujući primjer prakse: </a:t>
            </a:r>
            <a:endParaRPr sz="4800"/>
          </a:p>
          <a:p>
            <a:pPr indent="0" lvl="0" marL="0" rtl="0" algn="ctr">
              <a:lnSpc>
                <a:spcPct val="90000"/>
              </a:lnSpc>
              <a:spcBef>
                <a:spcPts val="0"/>
              </a:spcBef>
              <a:spcAft>
                <a:spcPts val="0"/>
              </a:spcAft>
              <a:buClr>
                <a:schemeClr val="dk1"/>
              </a:buClr>
              <a:buSzPct val="100000"/>
              <a:buFont typeface="Calibri"/>
              <a:buNone/>
            </a:pPr>
            <a:r>
              <a:rPr lang="hu-HU" sz="4800"/>
              <a:t>BOUNCE (Belgija)</a:t>
            </a:r>
            <a:br>
              <a:rPr lang="hu-HU" sz="4800"/>
            </a:br>
            <a:br>
              <a:rPr lang="hu-HU" sz="4800"/>
            </a:br>
            <a:r>
              <a:rPr lang="hu-HU" sz="4800"/>
              <a:t> </a:t>
            </a:r>
            <a:br>
              <a:rPr b="1" lang="hu-HU" sz="4800"/>
            </a:br>
            <a:endParaRPr b="1" sz="4800"/>
          </a:p>
        </p:txBody>
      </p:sp>
      <p:pic>
        <p:nvPicPr>
          <p:cNvPr id="850" name="Google Shape;850;p70"/>
          <p:cNvPicPr preferRelativeResize="0"/>
          <p:nvPr/>
        </p:nvPicPr>
        <p:blipFill rotWithShape="1">
          <a:blip r:embed="rId3">
            <a:alphaModFix/>
          </a:blip>
          <a:srcRect b="0" l="0" r="0" t="0"/>
          <a:stretch/>
        </p:blipFill>
        <p:spPr>
          <a:xfrm>
            <a:off x="4630116" y="3235521"/>
            <a:ext cx="2612912" cy="2612912"/>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854" name="Shape 854"/>
        <p:cNvGrpSpPr/>
        <p:nvPr/>
      </p:nvGrpSpPr>
      <p:grpSpPr>
        <a:xfrm>
          <a:off x="0" y="0"/>
          <a:ext cx="0" cy="0"/>
          <a:chOff x="0" y="0"/>
          <a:chExt cx="0" cy="0"/>
        </a:xfrm>
      </p:grpSpPr>
      <p:sp>
        <p:nvSpPr>
          <p:cNvPr id="855" name="Google Shape;855;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Opšti opis alata BOUNCE</a:t>
            </a:r>
            <a:endParaRPr/>
          </a:p>
        </p:txBody>
      </p:sp>
      <p:sp>
        <p:nvSpPr>
          <p:cNvPr id="856" name="Google Shape;856;p71"/>
          <p:cNvSpPr txBox="1"/>
          <p:nvPr>
            <p:ph idx="1" type="body"/>
          </p:nvPr>
        </p:nvSpPr>
        <p:spPr>
          <a:xfrm>
            <a:off x="838200" y="1690688"/>
            <a:ext cx="10515600" cy="4983243"/>
          </a:xfrm>
          <a:prstGeom prst="rect">
            <a:avLst/>
          </a:prstGeom>
          <a:noFill/>
          <a:ln>
            <a:noFill/>
          </a:ln>
        </p:spPr>
        <p:txBody>
          <a:bodyPr anchorCtr="0" anchor="t" bIns="45700" lIns="91425" spcFirstLastPara="1" rIns="91425" wrap="square" tIns="45700">
            <a:normAutofit fontScale="62500" lnSpcReduction="20000"/>
          </a:bodyPr>
          <a:lstStyle/>
          <a:p>
            <a:pPr indent="-215265" lvl="0" marL="228600" rtl="0" algn="l">
              <a:lnSpc>
                <a:spcPct val="90000"/>
              </a:lnSpc>
              <a:spcBef>
                <a:spcPts val="0"/>
              </a:spcBef>
              <a:spcAft>
                <a:spcPts val="0"/>
              </a:spcAft>
              <a:buClr>
                <a:schemeClr val="dk1"/>
              </a:buClr>
              <a:buSzPct val="100000"/>
              <a:buChar char="•"/>
            </a:pPr>
            <a:r>
              <a:rPr lang="hu-HU"/>
              <a:t>BOUNCE je paket od tri međusobno povezana i komplementarna alata (BOUNCEyoung, BOUNCEalong i BOUNCEup) usmjerenih na mlade i njihovo društveno okruženje. Alati su razvijeni kao rana prevencija za (ranjive) mlade, kako bi se ojačala otpornost na nasilne radikalne utjecaje i podigla svijest o tim problemima u njihovom društvenom okruženju.</a:t>
            </a:r>
            <a:endParaRPr/>
          </a:p>
          <a:p>
            <a:pPr indent="0" lvl="0" marL="228600" rtl="0" algn="l">
              <a:lnSpc>
                <a:spcPct val="90000"/>
              </a:lnSpc>
              <a:spcBef>
                <a:spcPts val="0"/>
              </a:spcBef>
              <a:spcAft>
                <a:spcPts val="0"/>
              </a:spcAft>
              <a:buSzPct val="102857"/>
              <a:buNone/>
            </a:pPr>
            <a:r>
              <a:t/>
            </a:r>
            <a:endParaRPr/>
          </a:p>
          <a:p>
            <a:pPr indent="-215265" lvl="0" marL="228600" rtl="0" algn="l">
              <a:lnSpc>
                <a:spcPct val="90000"/>
              </a:lnSpc>
              <a:spcBef>
                <a:spcPts val="0"/>
              </a:spcBef>
              <a:spcAft>
                <a:spcPts val="0"/>
              </a:spcAft>
              <a:buClr>
                <a:schemeClr val="dk1"/>
              </a:buClr>
              <a:buSzPct val="100000"/>
              <a:buChar char="•"/>
            </a:pPr>
            <a:r>
              <a:rPr lang="hu-HU"/>
              <a:t>Alati BOUNCE mogu se koristiti kao program za sprječavanje nasilne radikalizacije i drugih društvenih problema poput agresije i zlostavljanja (žrtve ili sudionici), demotivacije, zloupotrebe supstanci i ovisnosti, bježanja ili napuštanja škole, depresije ili delinkvencije. BOUNCEyoung je program obuke otpornosti za mlade.</a:t>
            </a:r>
            <a:endParaRPr/>
          </a:p>
          <a:p>
            <a:pPr indent="0" lvl="0" marL="228600" rtl="0" algn="l">
              <a:lnSpc>
                <a:spcPct val="90000"/>
              </a:lnSpc>
              <a:spcBef>
                <a:spcPts val="0"/>
              </a:spcBef>
              <a:spcAft>
                <a:spcPts val="0"/>
              </a:spcAft>
              <a:buSzPct val="102857"/>
              <a:buNone/>
            </a:pPr>
            <a:r>
              <a:t/>
            </a:r>
            <a:endParaRPr/>
          </a:p>
          <a:p>
            <a:pPr indent="-215265" lvl="0" marL="228600" rtl="0" algn="l">
              <a:lnSpc>
                <a:spcPct val="90000"/>
              </a:lnSpc>
              <a:spcBef>
                <a:spcPts val="0"/>
              </a:spcBef>
              <a:spcAft>
                <a:spcPts val="0"/>
              </a:spcAft>
              <a:buClr>
                <a:schemeClr val="dk1"/>
              </a:buClr>
              <a:buSzPct val="100000"/>
              <a:buChar char="•"/>
            </a:pPr>
            <a:r>
              <a:rPr lang="hu-HU"/>
              <a:t>Otpornost je dokazani zaštitni faktor u prevenciji rizičnog ponašanja, a time i nasilne radikalizacije. U 10 (inter)aktivnih grupnih treninga mladi treniraju i jačaju različite aspekte otpornosti. Uključujući se u mješavinu akcije i razmišljanja, sudionici konsolidiraju i usavršavaju širok raspon vještina i kompetencija, povezujući ih sa ličnim iskustvima.</a:t>
            </a:r>
            <a:endParaRPr/>
          </a:p>
          <a:p>
            <a:pPr indent="0" lvl="0" marL="228600" rtl="0" algn="l">
              <a:lnSpc>
                <a:spcPct val="90000"/>
              </a:lnSpc>
              <a:spcBef>
                <a:spcPts val="0"/>
              </a:spcBef>
              <a:spcAft>
                <a:spcPts val="0"/>
              </a:spcAft>
              <a:buSzPct val="102857"/>
              <a:buNone/>
            </a:pPr>
            <a:r>
              <a:t/>
            </a:r>
            <a:endParaRPr/>
          </a:p>
          <a:p>
            <a:pPr indent="-215265" lvl="0" marL="228600" rtl="0" algn="l">
              <a:lnSpc>
                <a:spcPct val="90000"/>
              </a:lnSpc>
              <a:spcBef>
                <a:spcPts val="0"/>
              </a:spcBef>
              <a:spcAft>
                <a:spcPts val="0"/>
              </a:spcAft>
              <a:buClr>
                <a:schemeClr val="dk1"/>
              </a:buClr>
              <a:buSzPct val="100000"/>
              <a:buChar char="•"/>
            </a:pPr>
            <a:r>
              <a:rPr lang="hu-HU"/>
              <a:t>BOUNCE koordinira belgijska Savezna javna služba za unutrašnje poslove, a razvijen je u saradnji sa belgijskom neprofitnom organizacijom Arktos.  </a:t>
            </a:r>
            <a:endParaRPr/>
          </a:p>
          <a:p>
            <a:pPr indent="0" lvl="0" marL="228600" rtl="0" algn="l">
              <a:lnSpc>
                <a:spcPct val="90000"/>
              </a:lnSpc>
              <a:spcBef>
                <a:spcPts val="0"/>
              </a:spcBef>
              <a:spcAft>
                <a:spcPts val="0"/>
              </a:spcAft>
              <a:buSzPct val="102857"/>
              <a:buNone/>
            </a:pPr>
            <a:r>
              <a:t/>
            </a:r>
            <a:endParaRPr/>
          </a:p>
          <a:p>
            <a:pPr indent="-215265" lvl="0" marL="228600" rtl="0" algn="l">
              <a:lnSpc>
                <a:spcPct val="90000"/>
              </a:lnSpc>
              <a:spcBef>
                <a:spcPts val="0"/>
              </a:spcBef>
              <a:spcAft>
                <a:spcPts val="0"/>
              </a:spcAft>
              <a:buClr>
                <a:schemeClr val="dk1"/>
              </a:buClr>
              <a:buSzPct val="100000"/>
              <a:buChar char="•"/>
            </a:pPr>
            <a:r>
              <a:rPr lang="hu-HU"/>
              <a:t>Izvor: </a:t>
            </a:r>
            <a:r>
              <a:rPr lang="hu-HU" u="sng">
                <a:solidFill>
                  <a:schemeClr val="hlink"/>
                </a:solidFill>
                <a:hlinkClick r:id="rId3"/>
              </a:rPr>
              <a:t>https://home-affairs.ec.europa.eu/networks/radicalisation-awareness-network-ran/collection-inspiring-practices/ran-practices/bounce-resilience-tools_en#contact-details</a:t>
            </a:r>
            <a:endParaRPr/>
          </a:p>
          <a:p>
            <a:pPr indent="-104140" lvl="0" marL="228600" rtl="0" algn="l">
              <a:lnSpc>
                <a:spcPct val="90000"/>
              </a:lnSpc>
              <a:spcBef>
                <a:spcPts val="1000"/>
              </a:spcBef>
              <a:spcAft>
                <a:spcPts val="0"/>
              </a:spcAft>
              <a:buClr>
                <a:schemeClr val="dk1"/>
              </a:buClr>
              <a:buSzPct val="100000"/>
              <a:buNone/>
            </a:pPr>
            <a:r>
              <a:t/>
            </a:r>
            <a:endParaRPr/>
          </a:p>
          <a:p>
            <a:pPr indent="-104140" lvl="0" marL="228600" rtl="0" algn="l">
              <a:lnSpc>
                <a:spcPct val="90000"/>
              </a:lnSpc>
              <a:spcBef>
                <a:spcPts val="1000"/>
              </a:spcBef>
              <a:spcAft>
                <a:spcPts val="0"/>
              </a:spcAft>
              <a:buClr>
                <a:schemeClr val="dk1"/>
              </a:buClr>
              <a:buSzPct val="100000"/>
              <a:buNone/>
            </a:pPr>
            <a:r>
              <a:t/>
            </a:r>
            <a:endParaRPr/>
          </a:p>
          <a:p>
            <a:pPr indent="-104140" lvl="0" marL="228600" rtl="0" algn="l">
              <a:lnSpc>
                <a:spcPct val="90000"/>
              </a:lnSpc>
              <a:spcBef>
                <a:spcPts val="1000"/>
              </a:spcBef>
              <a:spcAft>
                <a:spcPts val="0"/>
              </a:spcAft>
              <a:buClr>
                <a:schemeClr val="dk1"/>
              </a:buClr>
              <a:buSzPct val="100000"/>
              <a:buNone/>
            </a:pPr>
            <a:r>
              <a:t/>
            </a:r>
            <a:endParaRPr/>
          </a:p>
        </p:txBody>
      </p:sp>
      <p:sp>
        <p:nvSpPr>
          <p:cNvPr id="857" name="Google Shape;857;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861" name="Shape 861"/>
        <p:cNvGrpSpPr/>
        <p:nvPr/>
      </p:nvGrpSpPr>
      <p:grpSpPr>
        <a:xfrm>
          <a:off x="0" y="0"/>
          <a:ext cx="0" cy="0"/>
          <a:chOff x="0" y="0"/>
          <a:chExt cx="0" cy="0"/>
        </a:xfrm>
      </p:grpSpPr>
      <p:sp>
        <p:nvSpPr>
          <p:cNvPr id="862" name="Google Shape;862;p72"/>
          <p:cNvSpPr txBox="1"/>
          <p:nvPr>
            <p:ph type="title"/>
          </p:nvPr>
        </p:nvSpPr>
        <p:spPr>
          <a:xfrm>
            <a:off x="960417" y="312336"/>
            <a:ext cx="10515600" cy="930667"/>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Programi i priručnici BOUNCEalong, BOUNCEyoung, BOUNCEup treninga</a:t>
            </a:r>
            <a:endParaRPr/>
          </a:p>
        </p:txBody>
      </p:sp>
      <p:sp>
        <p:nvSpPr>
          <p:cNvPr id="863" name="Google Shape;863;p72"/>
          <p:cNvSpPr txBox="1"/>
          <p:nvPr>
            <p:ph idx="1" type="body"/>
          </p:nvPr>
        </p:nvSpPr>
        <p:spPr>
          <a:xfrm>
            <a:off x="529441" y="1597066"/>
            <a:ext cx="8424553" cy="4895809"/>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90000"/>
              </a:lnSpc>
              <a:spcBef>
                <a:spcPts val="0"/>
              </a:spcBef>
              <a:spcAft>
                <a:spcPts val="0"/>
              </a:spcAft>
              <a:buSzPct val="102857"/>
              <a:buNone/>
            </a:pPr>
            <a:r>
              <a:t/>
            </a:r>
            <a:endParaRPr b="1"/>
          </a:p>
          <a:p>
            <a:pPr indent="-215265" lvl="0" marL="228600" rtl="0" algn="l">
              <a:lnSpc>
                <a:spcPct val="90000"/>
              </a:lnSpc>
              <a:spcBef>
                <a:spcPts val="0"/>
              </a:spcBef>
              <a:spcAft>
                <a:spcPts val="0"/>
              </a:spcAft>
              <a:buClr>
                <a:schemeClr val="dk1"/>
              </a:buClr>
              <a:buSzPct val="100000"/>
              <a:buChar char="•"/>
            </a:pPr>
            <a:r>
              <a:rPr b="1" lang="hu-HU"/>
              <a:t>BOUNCEalong je alat za podizanje svijesti za roditelje i radnike ‘na prvoj liniji’. </a:t>
            </a:r>
            <a:r>
              <a:rPr lang="hu-HU"/>
              <a:t>Alat nudi radne obrasce koji podižu svijest i sadrži savjete i uvide. Obuhvaća teme kao što su 'pozitivan stav', 'jačanje otpornosti', 'otporni odnosi i komunikacija', 'problemi i izazovne situacije' te 'informacije i podrška'. Nova revidirana verzija alata i obuke objavljena je 2019.</a:t>
            </a:r>
            <a:endParaRPr/>
          </a:p>
          <a:p>
            <a:pPr indent="0" lvl="0" marL="228600" rtl="0" algn="l">
              <a:lnSpc>
                <a:spcPct val="90000"/>
              </a:lnSpc>
              <a:spcBef>
                <a:spcPts val="0"/>
              </a:spcBef>
              <a:spcAft>
                <a:spcPts val="0"/>
              </a:spcAft>
              <a:buSzPct val="102857"/>
              <a:buNone/>
            </a:pPr>
            <a:r>
              <a:t/>
            </a:r>
            <a:endParaRPr/>
          </a:p>
          <a:p>
            <a:pPr indent="-215265" lvl="0" marL="228600" rtl="0" algn="l">
              <a:lnSpc>
                <a:spcPct val="90000"/>
              </a:lnSpc>
              <a:spcBef>
                <a:spcPts val="0"/>
              </a:spcBef>
              <a:spcAft>
                <a:spcPts val="0"/>
              </a:spcAft>
              <a:buClr>
                <a:schemeClr val="dk1"/>
              </a:buClr>
              <a:buSzPct val="100000"/>
              <a:buChar char="•"/>
            </a:pPr>
            <a:r>
              <a:rPr lang="hu-HU"/>
              <a:t> BOUNCEalong akcije podizanja svijesti namijenjene su za provođenje uz </a:t>
            </a:r>
            <a:r>
              <a:rPr b="1" lang="hu-HU"/>
              <a:t>BOUNCEyoung treninge </a:t>
            </a:r>
            <a:r>
              <a:rPr lang="hu-HU"/>
              <a:t>ili također mogu biti samostalne inicijative.</a:t>
            </a:r>
            <a:endParaRPr/>
          </a:p>
          <a:p>
            <a:pPr indent="-215265" lvl="0" marL="228600" rtl="0" algn="l">
              <a:lnSpc>
                <a:spcPct val="90000"/>
              </a:lnSpc>
              <a:spcBef>
                <a:spcPts val="1000"/>
              </a:spcBef>
              <a:spcAft>
                <a:spcPts val="0"/>
              </a:spcAft>
              <a:buClr>
                <a:schemeClr val="dk1"/>
              </a:buClr>
              <a:buSzPct val="100000"/>
              <a:buChar char="•"/>
            </a:pPr>
            <a:r>
              <a:rPr b="1" lang="hu-HU"/>
              <a:t>BOUNCEup je alat za treniranje radnika na prvoj liniji </a:t>
            </a:r>
            <a:r>
              <a:rPr lang="hu-HU"/>
              <a:t>koji im omogućuje rad sa druga dva BOUNCE alata.</a:t>
            </a:r>
            <a:endParaRPr/>
          </a:p>
          <a:p>
            <a:pPr indent="-215265" lvl="0" marL="228600" rtl="0" algn="l">
              <a:lnSpc>
                <a:spcPct val="90000"/>
              </a:lnSpc>
              <a:spcBef>
                <a:spcPts val="1000"/>
              </a:spcBef>
              <a:spcAft>
                <a:spcPts val="0"/>
              </a:spcAft>
              <a:buClr>
                <a:schemeClr val="dk1"/>
              </a:buClr>
              <a:buSzPct val="100000"/>
              <a:buChar char="•"/>
            </a:pPr>
            <a:r>
              <a:rPr lang="hu-HU"/>
              <a:t>Ovim trodnevnim programom treneri aktivno uče raditi sa BOUNCEyoung i BOUNCEalong alatima te dobivaju podršku u implementaciji ovih alata u okviru cjelokupnog pristupa koji je prilagođen potrebama ciljanih skupina.</a:t>
            </a:r>
            <a:endParaRPr/>
          </a:p>
          <a:p>
            <a:pPr indent="-215265" lvl="0" marL="228600" rtl="0" algn="l">
              <a:lnSpc>
                <a:spcPct val="90000"/>
              </a:lnSpc>
              <a:spcBef>
                <a:spcPts val="1000"/>
              </a:spcBef>
              <a:spcAft>
                <a:spcPts val="0"/>
              </a:spcAft>
              <a:buClr>
                <a:schemeClr val="dk1"/>
              </a:buClr>
              <a:buSzPct val="100000"/>
              <a:buChar char="•"/>
            </a:pPr>
            <a:r>
              <a:rPr lang="hu-HU"/>
              <a:t>Izvor: </a:t>
            </a:r>
            <a:endParaRPr/>
          </a:p>
          <a:p>
            <a:pPr indent="0" lvl="0" marL="228600" rtl="0" algn="l">
              <a:lnSpc>
                <a:spcPct val="90000"/>
              </a:lnSpc>
              <a:spcBef>
                <a:spcPts val="1000"/>
              </a:spcBef>
              <a:spcAft>
                <a:spcPts val="0"/>
              </a:spcAft>
              <a:buSzPct val="102857"/>
              <a:buNone/>
            </a:pPr>
            <a:r>
              <a:rPr lang="hu-HU" u="sng">
                <a:solidFill>
                  <a:schemeClr val="hlink"/>
                </a:solidFill>
                <a:hlinkClick r:id="rId3"/>
              </a:rPr>
              <a:t>https://home-affairs.ec.europa.eu/networks/radicalisation-awareness-network-ran/collection-inspiring-practices/ran-practices/bounce-resilience-tools_en#contact-details</a:t>
            </a:r>
            <a:endParaRPr/>
          </a:p>
          <a:p>
            <a:pPr indent="-104140" lvl="0" marL="228600" rtl="0" algn="l">
              <a:lnSpc>
                <a:spcPct val="90000"/>
              </a:lnSpc>
              <a:spcBef>
                <a:spcPts val="1000"/>
              </a:spcBef>
              <a:spcAft>
                <a:spcPts val="0"/>
              </a:spcAft>
              <a:buClr>
                <a:schemeClr val="dk1"/>
              </a:buClr>
              <a:buSzPct val="100000"/>
              <a:buNone/>
            </a:pPr>
            <a:r>
              <a:t/>
            </a:r>
            <a:endParaRPr/>
          </a:p>
          <a:p>
            <a:pPr indent="-104140" lvl="0" marL="228600" rtl="0" algn="l">
              <a:lnSpc>
                <a:spcPct val="90000"/>
              </a:lnSpc>
              <a:spcBef>
                <a:spcPts val="1000"/>
              </a:spcBef>
              <a:spcAft>
                <a:spcPts val="0"/>
              </a:spcAft>
              <a:buClr>
                <a:schemeClr val="dk1"/>
              </a:buClr>
              <a:buSzPct val="100000"/>
              <a:buNone/>
            </a:pPr>
            <a:r>
              <a:t/>
            </a:r>
            <a:endParaRPr/>
          </a:p>
        </p:txBody>
      </p:sp>
      <p:pic>
        <p:nvPicPr>
          <p:cNvPr id="864" name="Google Shape;864;p72"/>
          <p:cNvPicPr preferRelativeResize="0"/>
          <p:nvPr/>
        </p:nvPicPr>
        <p:blipFill rotWithShape="1">
          <a:blip r:embed="rId4">
            <a:alphaModFix/>
          </a:blip>
          <a:srcRect b="0" l="0" r="0" t="0"/>
          <a:stretch/>
        </p:blipFill>
        <p:spPr>
          <a:xfrm>
            <a:off x="9406184" y="1410628"/>
            <a:ext cx="1947616" cy="1947616"/>
          </a:xfrm>
          <a:prstGeom prst="rect">
            <a:avLst/>
          </a:prstGeom>
          <a:noFill/>
          <a:ln>
            <a:noFill/>
          </a:ln>
        </p:spPr>
      </p:pic>
      <p:pic>
        <p:nvPicPr>
          <p:cNvPr id="865" name="Google Shape;865;p72"/>
          <p:cNvPicPr preferRelativeResize="0"/>
          <p:nvPr/>
        </p:nvPicPr>
        <p:blipFill rotWithShape="1">
          <a:blip r:embed="rId5">
            <a:alphaModFix/>
          </a:blip>
          <a:srcRect b="0" l="0" r="0" t="0"/>
          <a:stretch/>
        </p:blipFill>
        <p:spPr>
          <a:xfrm>
            <a:off x="9406184" y="3049422"/>
            <a:ext cx="1947616" cy="1947616"/>
          </a:xfrm>
          <a:prstGeom prst="rect">
            <a:avLst/>
          </a:prstGeom>
          <a:noFill/>
          <a:ln>
            <a:noFill/>
          </a:ln>
        </p:spPr>
      </p:pic>
      <p:pic>
        <p:nvPicPr>
          <p:cNvPr id="866" name="Google Shape;866;p72"/>
          <p:cNvPicPr preferRelativeResize="0"/>
          <p:nvPr/>
        </p:nvPicPr>
        <p:blipFill rotWithShape="1">
          <a:blip r:embed="rId6">
            <a:alphaModFix/>
          </a:blip>
          <a:srcRect b="0" l="0" r="0" t="0"/>
          <a:stretch/>
        </p:blipFill>
        <p:spPr>
          <a:xfrm>
            <a:off x="9528401" y="4688216"/>
            <a:ext cx="1947616" cy="1947616"/>
          </a:xfrm>
          <a:prstGeom prst="rect">
            <a:avLst/>
          </a:prstGeom>
          <a:noFill/>
          <a:ln>
            <a:noFill/>
          </a:ln>
        </p:spPr>
      </p:pic>
      <p:sp>
        <p:nvSpPr>
          <p:cNvPr id="867" name="Google Shape;867;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871" name="Shape 871"/>
        <p:cNvGrpSpPr/>
        <p:nvPr/>
      </p:nvGrpSpPr>
      <p:grpSpPr>
        <a:xfrm>
          <a:off x="0" y="0"/>
          <a:ext cx="0" cy="0"/>
          <a:chOff x="0" y="0"/>
          <a:chExt cx="0" cy="0"/>
        </a:xfrm>
      </p:grpSpPr>
      <p:sp>
        <p:nvSpPr>
          <p:cNvPr id="872" name="Google Shape;872;p73"/>
          <p:cNvSpPr/>
          <p:nvPr/>
        </p:nvSpPr>
        <p:spPr>
          <a:xfrm>
            <a:off x="0" y="0"/>
            <a:ext cx="12191999" cy="6857365"/>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73" name="Google Shape;873;p73"/>
          <p:cNvSpPr txBox="1"/>
          <p:nvPr>
            <p:ph type="title"/>
          </p:nvPr>
        </p:nvSpPr>
        <p:spPr>
          <a:xfrm>
            <a:off x="589560" y="513853"/>
            <a:ext cx="4560584" cy="147039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500"/>
              <a:buFont typeface="Calibri"/>
              <a:buNone/>
            </a:pPr>
            <a:r>
              <a:rPr lang="hu-HU" sz="2500"/>
              <a:t>Preuzmite </a:t>
            </a:r>
            <a:br>
              <a:rPr lang="hu-HU" sz="2500"/>
            </a:br>
            <a:r>
              <a:rPr lang="hu-HU" sz="2500"/>
              <a:t>BOUNCEalong, </a:t>
            </a:r>
            <a:br>
              <a:rPr lang="hu-HU" sz="2500"/>
            </a:br>
            <a:r>
              <a:rPr lang="hu-HU" sz="2500"/>
              <a:t>BOUNCEyoung, i </a:t>
            </a:r>
            <a:br>
              <a:rPr lang="hu-HU" sz="2500"/>
            </a:br>
            <a:r>
              <a:rPr lang="hu-HU" sz="2500"/>
              <a:t>BOUNCEup priručnike  </a:t>
            </a:r>
            <a:endParaRPr/>
          </a:p>
        </p:txBody>
      </p:sp>
      <p:grpSp>
        <p:nvGrpSpPr>
          <p:cNvPr id="874" name="Google Shape;874;p73"/>
          <p:cNvGrpSpPr/>
          <p:nvPr/>
        </p:nvGrpSpPr>
        <p:grpSpPr>
          <a:xfrm>
            <a:off x="0" y="1083484"/>
            <a:ext cx="355196" cy="673460"/>
            <a:chOff x="0" y="823811"/>
            <a:chExt cx="355196" cy="673460"/>
          </a:xfrm>
        </p:grpSpPr>
        <p:sp>
          <p:nvSpPr>
            <p:cNvPr id="875" name="Google Shape;875;p73"/>
            <p:cNvSpPr/>
            <p:nvPr/>
          </p:nvSpPr>
          <p:spPr>
            <a:xfrm>
              <a:off x="0" y="823811"/>
              <a:ext cx="87363"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76" name="Google Shape;876;p73"/>
            <p:cNvSpPr/>
            <p:nvPr/>
          </p:nvSpPr>
          <p:spPr>
            <a:xfrm>
              <a:off x="159341" y="823811"/>
              <a:ext cx="195855"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877" name="Google Shape;877;p73"/>
          <p:cNvSpPr/>
          <p:nvPr/>
        </p:nvSpPr>
        <p:spPr>
          <a:xfrm flipH="1">
            <a:off x="665085" y="2090569"/>
            <a:ext cx="429768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78" name="Google Shape;878;p73"/>
          <p:cNvSpPr txBox="1"/>
          <p:nvPr>
            <p:ph idx="1" type="body"/>
          </p:nvPr>
        </p:nvSpPr>
        <p:spPr>
          <a:xfrm>
            <a:off x="590719" y="2330505"/>
            <a:ext cx="4559425" cy="3979585"/>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hu-HU" sz="2000"/>
              <a:t>Na engleskom, njemačkom, nizozemskom i francuskom jeziku na:</a:t>
            </a:r>
            <a:endParaRPr/>
          </a:p>
          <a:p>
            <a:pPr indent="-101600" lvl="0" marL="22860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hu-HU" sz="2000" u="sng">
                <a:solidFill>
                  <a:schemeClr val="hlink"/>
                </a:solidFill>
                <a:hlinkClick r:id="rId3"/>
              </a:rPr>
              <a:t>https://arktos.be/en/ondersteuning/bounceup</a:t>
            </a:r>
            <a:endParaRPr sz="2000"/>
          </a:p>
          <a:p>
            <a:pPr indent="-101600" lvl="0" marL="228600" rtl="0" algn="l">
              <a:lnSpc>
                <a:spcPct val="90000"/>
              </a:lnSpc>
              <a:spcBef>
                <a:spcPts val="1000"/>
              </a:spcBef>
              <a:spcAft>
                <a:spcPts val="0"/>
              </a:spcAft>
              <a:buClr>
                <a:schemeClr val="dk1"/>
              </a:buClr>
              <a:buSzPts val="2000"/>
              <a:buNone/>
            </a:pPr>
            <a:r>
              <a:t/>
            </a:r>
            <a:endParaRPr sz="2000"/>
          </a:p>
        </p:txBody>
      </p:sp>
      <p:sp>
        <p:nvSpPr>
          <p:cNvPr id="879" name="Google Shape;879;p73"/>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80" name="Google Shape;880;p73"/>
          <p:cNvSpPr/>
          <p:nvPr/>
        </p:nvSpPr>
        <p:spPr>
          <a:xfrm>
            <a:off x="5685810" y="513853"/>
            <a:ext cx="6009366" cy="5834577"/>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881" name="Google Shape;881;p73"/>
          <p:cNvPicPr preferRelativeResize="0"/>
          <p:nvPr/>
        </p:nvPicPr>
        <p:blipFill rotWithShape="1">
          <a:blip r:embed="rId4">
            <a:alphaModFix/>
          </a:blip>
          <a:srcRect b="-1" l="0" r="-2" t="3062"/>
          <a:stretch/>
        </p:blipFill>
        <p:spPr>
          <a:xfrm>
            <a:off x="6721433" y="1420214"/>
            <a:ext cx="4236513" cy="4106800"/>
          </a:xfrm>
          <a:prstGeom prst="rect">
            <a:avLst/>
          </a:prstGeom>
          <a:noFill/>
          <a:ln>
            <a:noFill/>
          </a:ln>
        </p:spPr>
      </p:pic>
      <p:sp>
        <p:nvSpPr>
          <p:cNvPr id="882" name="Google Shape;882;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6" name="Shape 886"/>
        <p:cNvGrpSpPr/>
        <p:nvPr/>
      </p:nvGrpSpPr>
      <p:grpSpPr>
        <a:xfrm>
          <a:off x="0" y="0"/>
          <a:ext cx="0" cy="0"/>
          <a:chOff x="0" y="0"/>
          <a:chExt cx="0" cy="0"/>
        </a:xfrm>
      </p:grpSpPr>
      <p:sp>
        <p:nvSpPr>
          <p:cNvPr id="887" name="Google Shape;887;p7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88" name="Google Shape;888;p74"/>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89" name="Google Shape;889;p74"/>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90" name="Google Shape;890;p74"/>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sz="4800"/>
              <a:t>MODUL 3. </a:t>
            </a:r>
            <a:br>
              <a:rPr b="1" lang="hu-HU" sz="4800"/>
            </a:br>
            <a:r>
              <a:rPr b="1" lang="hu-HU" sz="4800"/>
              <a:t>EDUKACIJA MLADIH LJUDI O RADIKALIZMU</a:t>
            </a:r>
            <a:br>
              <a:rPr b="1" lang="hu-HU" sz="4800"/>
            </a:br>
            <a:br>
              <a:rPr b="1" lang="hu-HU" sz="4800"/>
            </a:br>
            <a:r>
              <a:rPr lang="hu-HU" sz="4000"/>
              <a:t>Materijali DARE projekta: </a:t>
            </a:r>
            <a:br>
              <a:rPr lang="hu-HU" sz="4000"/>
            </a:br>
            <a:r>
              <a:rPr lang="hu-HU" sz="4000"/>
              <a:t>video animacije i nastavni planovi </a:t>
            </a:r>
            <a:br>
              <a:rPr lang="hu-HU" sz="4000"/>
            </a:br>
            <a:r>
              <a:rPr lang="hu-HU" sz="4000"/>
              <a:t>o nasilnom ekstremizmu i radikalizaciji </a:t>
            </a:r>
            <a:endParaRPr sz="480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      Obrazovni materijali projekta DARE</a:t>
            </a:r>
            <a:endParaRPr/>
          </a:p>
        </p:txBody>
      </p:sp>
      <p:sp>
        <p:nvSpPr>
          <p:cNvPr id="896" name="Google Shape;896;p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hu-HU"/>
              <a:t>Savremeni izazovi: animirani videozapis o radikalizaciji </a:t>
            </a:r>
            <a:endParaRPr/>
          </a:p>
          <a:p>
            <a:pPr indent="-228600" lvl="0" marL="228600" rtl="0" algn="l">
              <a:lnSpc>
                <a:spcPct val="90000"/>
              </a:lnSpc>
              <a:spcBef>
                <a:spcPts val="1000"/>
              </a:spcBef>
              <a:spcAft>
                <a:spcPts val="0"/>
              </a:spcAft>
              <a:buClr>
                <a:schemeClr val="dk1"/>
              </a:buClr>
              <a:buSzPts val="2800"/>
              <a:buChar char="•"/>
            </a:pPr>
            <a:r>
              <a:rPr lang="hu-HU"/>
              <a:t>Savremeni izazovi: animirani videozapis o nasilnom ekstremizmu</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hu-HU"/>
              <a:t>Savremeni izazovi: nastavni planovi o radikalizaciji i nasilnom ekstremizmu </a:t>
            </a:r>
            <a:endParaRPr/>
          </a:p>
        </p:txBody>
      </p:sp>
      <p:sp>
        <p:nvSpPr>
          <p:cNvPr id="897" name="Google Shape;897;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76"/>
          <p:cNvSpPr txBox="1"/>
          <p:nvPr>
            <p:ph type="title"/>
          </p:nvPr>
        </p:nvSpPr>
        <p:spPr>
          <a:xfrm>
            <a:off x="838200" y="3332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Preporuke za </a:t>
            </a:r>
            <a:endParaRPr/>
          </a:p>
          <a:p>
            <a:pPr indent="0" lvl="0" marL="0" rtl="0" algn="l">
              <a:lnSpc>
                <a:spcPct val="90000"/>
              </a:lnSpc>
              <a:spcBef>
                <a:spcPts val="0"/>
              </a:spcBef>
              <a:spcAft>
                <a:spcPts val="0"/>
              </a:spcAft>
              <a:buClr>
                <a:schemeClr val="dk1"/>
              </a:buClr>
              <a:buSzPts val="4400"/>
              <a:buFont typeface="Calibri"/>
              <a:buNone/>
            </a:pPr>
            <a:r>
              <a:rPr lang="hu-HU"/>
              <a:t>daljnje čitanje:</a:t>
            </a:r>
            <a:endParaRPr>
              <a:latin typeface="Calibri"/>
              <a:ea typeface="Calibri"/>
              <a:cs typeface="Calibri"/>
              <a:sym typeface="Calibri"/>
            </a:endParaRPr>
          </a:p>
        </p:txBody>
      </p:sp>
      <p:sp>
        <p:nvSpPr>
          <p:cNvPr id="903" name="Google Shape;903;p76"/>
          <p:cNvSpPr txBox="1"/>
          <p:nvPr>
            <p:ph idx="1" type="body"/>
          </p:nvPr>
        </p:nvSpPr>
        <p:spPr>
          <a:xfrm>
            <a:off x="6707660" y="1223438"/>
            <a:ext cx="5181600" cy="467777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0000"/>
              </a:buClr>
              <a:buSzPts val="1800"/>
              <a:buNone/>
            </a:pPr>
            <a:r>
              <a:rPr lang="hu-HU" sz="1800">
                <a:solidFill>
                  <a:srgbClr val="000000"/>
                </a:solidFill>
              </a:rPr>
              <a:t>Izvori/materijali za kontekst Zapadnog Balkana</a:t>
            </a:r>
            <a:r>
              <a:rPr b="0" i="0" lang="hu-HU" sz="1800" u="none" strike="noStrike">
                <a:solidFill>
                  <a:srgbClr val="000000"/>
                </a:solidFill>
                <a:latin typeface="Calibri"/>
                <a:ea typeface="Calibri"/>
                <a:cs typeface="Calibri"/>
                <a:sym typeface="Calibri"/>
              </a:rPr>
              <a:t>: </a:t>
            </a:r>
            <a:endParaRPr/>
          </a:p>
          <a:p>
            <a:pPr indent="0" lvl="0" marL="0" rtl="0" algn="l">
              <a:lnSpc>
                <a:spcPct val="90000"/>
              </a:lnSpc>
              <a:spcBef>
                <a:spcPts val="0"/>
              </a:spcBef>
              <a:spcAft>
                <a:spcPts val="0"/>
              </a:spcAft>
              <a:buClr>
                <a:schemeClr val="dk1"/>
              </a:buClr>
              <a:buSzPts val="1600"/>
              <a:buNone/>
            </a:pPr>
            <a:r>
              <a:t/>
            </a:r>
            <a:endParaRPr b="0" i="0" sz="1600" u="none" strike="noStrike">
              <a:solidFill>
                <a:srgbClr val="000000"/>
              </a:solidFill>
              <a:latin typeface="Calibri"/>
              <a:ea typeface="Calibri"/>
              <a:cs typeface="Calibri"/>
              <a:sym typeface="Calibri"/>
            </a:endParaRPr>
          </a:p>
          <a:p>
            <a:pPr indent="-228600" lvl="0" marL="228600" rtl="0" algn="l">
              <a:lnSpc>
                <a:spcPct val="90000"/>
              </a:lnSpc>
              <a:spcBef>
                <a:spcPts val="0"/>
              </a:spcBef>
              <a:spcAft>
                <a:spcPts val="0"/>
              </a:spcAft>
              <a:buClr>
                <a:srgbClr val="000000"/>
              </a:buClr>
              <a:buSzPts val="1600"/>
              <a:buChar char="•"/>
            </a:pPr>
            <a:r>
              <a:rPr lang="hu-HU" sz="1600">
                <a:solidFill>
                  <a:srgbClr val="000000"/>
                </a:solidFill>
              </a:rPr>
              <a:t>Priručnik o desničarskim skupinama na Balkanu</a:t>
            </a:r>
            <a:r>
              <a:rPr b="0" i="0" lang="hu-HU" sz="1600" u="none" strike="noStrike">
                <a:solidFill>
                  <a:srgbClr val="000000"/>
                </a:solidFill>
                <a:latin typeface="Calibri"/>
                <a:ea typeface="Calibri"/>
                <a:cs typeface="Calibri"/>
                <a:sym typeface="Calibri"/>
              </a:rPr>
              <a:t>: </a:t>
            </a:r>
            <a:br>
              <a:rPr b="0" i="0" lang="hu-HU" sz="1600" u="none" strike="noStrike">
                <a:solidFill>
                  <a:srgbClr val="000000"/>
                </a:solidFill>
                <a:latin typeface="Calibri"/>
                <a:ea typeface="Calibri"/>
                <a:cs typeface="Calibri"/>
                <a:sym typeface="Calibri"/>
              </a:rPr>
            </a:br>
            <a:r>
              <a:rPr b="0" i="0" lang="hu-HU" sz="1600" u="sng" strike="noStrike">
                <a:solidFill>
                  <a:srgbClr val="1155CC"/>
                </a:solidFill>
                <a:latin typeface="Calibri"/>
                <a:ea typeface="Calibri"/>
                <a:cs typeface="Calibri"/>
                <a:sym typeface="Calibri"/>
                <a:hlinkClick r:id="rId3">
                  <a:extLst>
                    <a:ext uri="{A12FA001-AC4F-418D-AE19-62706E023703}">
                      <ahyp:hlinkClr val="tx"/>
                    </a:ext>
                  </a:extLst>
                </a:hlinkClick>
              </a:rPr>
              <a:t>https://detektor.ba/2022/09/12/handbook-on-balkan-right-wing-groups-insignia-published/?lang=en</a:t>
            </a:r>
            <a:r>
              <a:rPr b="0" i="0" lang="hu-HU" sz="1600" u="none" strike="noStrike">
                <a:solidFill>
                  <a:srgbClr val="000000"/>
                </a:solidFill>
                <a:latin typeface="Calibri"/>
                <a:ea typeface="Calibri"/>
                <a:cs typeface="Calibri"/>
                <a:sym typeface="Calibri"/>
              </a:rPr>
              <a:t> </a:t>
            </a:r>
            <a:br>
              <a:rPr b="0" i="0" lang="hu-HU" sz="1600" u="none" strike="noStrike">
                <a:solidFill>
                  <a:srgbClr val="000000"/>
                </a:solidFill>
                <a:latin typeface="Calibri"/>
                <a:ea typeface="Calibri"/>
                <a:cs typeface="Calibri"/>
                <a:sym typeface="Calibri"/>
              </a:rPr>
            </a:br>
            <a:br>
              <a:rPr b="0" i="0" lang="hu-HU" sz="1600" u="none" strike="noStrike">
                <a:solidFill>
                  <a:srgbClr val="000000"/>
                </a:solidFill>
                <a:latin typeface="Calibri"/>
                <a:ea typeface="Calibri"/>
                <a:cs typeface="Calibri"/>
                <a:sym typeface="Calibri"/>
              </a:rPr>
            </a:br>
            <a:r>
              <a:rPr b="0" i="0" lang="hu-HU" sz="1600" u="none" strike="noStrike">
                <a:solidFill>
                  <a:srgbClr val="000000"/>
                </a:solidFill>
                <a:latin typeface="Calibri"/>
                <a:ea typeface="Calibri"/>
                <a:cs typeface="Calibri"/>
                <a:sym typeface="Calibri"/>
              </a:rPr>
              <a:t>Izra</a:t>
            </a:r>
            <a:r>
              <a:rPr lang="hu-HU" sz="1600">
                <a:solidFill>
                  <a:srgbClr val="000000"/>
                </a:solidFill>
              </a:rPr>
              <a:t>vna poveznica na priručnik</a:t>
            </a:r>
            <a:r>
              <a:rPr b="0" i="0" lang="hu-HU" sz="1600" u="none" strike="noStrike">
                <a:solidFill>
                  <a:srgbClr val="000000"/>
                </a:solidFill>
                <a:latin typeface="Calibri"/>
                <a:ea typeface="Calibri"/>
                <a:cs typeface="Calibri"/>
                <a:sym typeface="Calibri"/>
              </a:rPr>
              <a:t>: </a:t>
            </a:r>
            <a:r>
              <a:rPr b="0" i="0" lang="hu-HU" sz="1600" u="sng" strike="noStrike">
                <a:solidFill>
                  <a:srgbClr val="1155CC"/>
                </a:solidFill>
                <a:latin typeface="Calibri"/>
                <a:ea typeface="Calibri"/>
                <a:cs typeface="Calibri"/>
                <a:sym typeface="Calibri"/>
                <a:hlinkClick r:id="rId4">
                  <a:extLst>
                    <a:ext uri="{A12FA001-AC4F-418D-AE19-62706E023703}">
                      <ahyp:hlinkClr val="tx"/>
                    </a:ext>
                  </a:extLst>
                </a:hlinkClick>
              </a:rPr>
              <a:t>https://detektor.ba/Far-Right%20Movements%20and%20Symbolism%20in%20the%20Western%20Balkans%20-%20A%20Handbook.pdf</a:t>
            </a:r>
            <a:r>
              <a:rPr b="0" i="0" lang="hu-HU" sz="1600" u="none" strike="noStrike">
                <a:solidFill>
                  <a:srgbClr val="000000"/>
                </a:solidFill>
                <a:latin typeface="Calibri"/>
                <a:ea typeface="Calibri"/>
                <a:cs typeface="Calibri"/>
                <a:sym typeface="Calibri"/>
              </a:rPr>
              <a:t> </a:t>
            </a:r>
            <a:br>
              <a:rPr b="0" i="0" lang="hu-HU" sz="1600" u="none" strike="noStrike">
                <a:solidFill>
                  <a:srgbClr val="000000"/>
                </a:solidFill>
                <a:latin typeface="Calibri"/>
                <a:ea typeface="Calibri"/>
                <a:cs typeface="Calibri"/>
                <a:sym typeface="Calibri"/>
              </a:rPr>
            </a:br>
            <a:endParaRPr sz="1600">
              <a:latin typeface="Calibri"/>
              <a:ea typeface="Calibri"/>
              <a:cs typeface="Calibri"/>
              <a:sym typeface="Calibri"/>
            </a:endParaRPr>
          </a:p>
          <a:p>
            <a:pPr indent="-228600" lvl="0" marL="228600" rtl="0" algn="l">
              <a:lnSpc>
                <a:spcPct val="90000"/>
              </a:lnSpc>
              <a:spcBef>
                <a:spcPts val="0"/>
              </a:spcBef>
              <a:spcAft>
                <a:spcPts val="0"/>
              </a:spcAft>
              <a:buClr>
                <a:srgbClr val="000000"/>
              </a:buClr>
              <a:buSzPts val="1600"/>
              <a:buChar char="•"/>
            </a:pPr>
            <a:r>
              <a:rPr lang="hu-HU" sz="1600">
                <a:solidFill>
                  <a:srgbClr val="000000"/>
                </a:solidFill>
              </a:rPr>
              <a:t>Nasilni desničarski ekstremizam na Zapadnom Balkanu</a:t>
            </a:r>
            <a:r>
              <a:rPr b="0" i="0" lang="hu-HU" sz="1600" u="none" strike="noStrike">
                <a:solidFill>
                  <a:srgbClr val="000000"/>
                </a:solidFill>
                <a:latin typeface="Calibri"/>
                <a:ea typeface="Calibri"/>
                <a:cs typeface="Calibri"/>
                <a:sym typeface="Calibri"/>
              </a:rPr>
              <a:t>, 2022.: </a:t>
            </a:r>
            <a:br>
              <a:rPr lang="hu-HU" sz="1600"/>
            </a:br>
            <a:r>
              <a:rPr b="0" i="0" lang="hu-HU" sz="1600" u="sng" strike="noStrike">
                <a:solidFill>
                  <a:srgbClr val="1155CC"/>
                </a:solidFill>
                <a:latin typeface="Calibri"/>
                <a:ea typeface="Calibri"/>
                <a:cs typeface="Calibri"/>
                <a:sym typeface="Calibri"/>
                <a:hlinkClick r:id="rId5">
                  <a:extLst>
                    <a:ext uri="{A12FA001-AC4F-418D-AE19-62706E023703}">
                      <ahyp:hlinkClr val="tx"/>
                    </a:ext>
                  </a:extLst>
                </a:hlinkClick>
              </a:rPr>
              <a:t>https://home-affairs.ec.europa.eu/whats-new/publications/violent-right-wing-extremism-western-balkans-july-2022_en</a:t>
            </a:r>
            <a:r>
              <a:rPr b="0" i="0" lang="hu-HU" sz="1600" u="none" strike="noStrike">
                <a:solidFill>
                  <a:srgbClr val="000000"/>
                </a:solidFill>
                <a:latin typeface="Calibri"/>
                <a:ea typeface="Calibri"/>
                <a:cs typeface="Calibri"/>
                <a:sym typeface="Calibri"/>
              </a:rPr>
              <a:t> </a:t>
            </a:r>
            <a:br>
              <a:rPr b="0" i="0" lang="hu-HU" sz="1600" u="none" strike="noStrike">
                <a:solidFill>
                  <a:srgbClr val="000000"/>
                </a:solidFill>
                <a:latin typeface="Calibri"/>
                <a:ea typeface="Calibri"/>
                <a:cs typeface="Calibri"/>
                <a:sym typeface="Calibri"/>
              </a:rPr>
            </a:br>
            <a:endParaRPr sz="1600">
              <a:latin typeface="Calibri"/>
              <a:ea typeface="Calibri"/>
              <a:cs typeface="Calibri"/>
              <a:sym typeface="Calibri"/>
            </a:endParaRPr>
          </a:p>
          <a:p>
            <a:pPr indent="-228600" lvl="0" marL="228600" rtl="0" algn="l">
              <a:lnSpc>
                <a:spcPct val="90000"/>
              </a:lnSpc>
              <a:spcBef>
                <a:spcPts val="0"/>
              </a:spcBef>
              <a:spcAft>
                <a:spcPts val="0"/>
              </a:spcAft>
              <a:buClr>
                <a:srgbClr val="000000"/>
              </a:buClr>
              <a:buSzPts val="1600"/>
              <a:buChar char="•"/>
            </a:pPr>
            <a:r>
              <a:rPr b="0" i="0" lang="hu-HU" sz="1600" u="none" strike="noStrike">
                <a:solidFill>
                  <a:srgbClr val="000000"/>
                </a:solidFill>
                <a:latin typeface="Calibri"/>
                <a:ea typeface="Calibri"/>
                <a:cs typeface="Calibri"/>
                <a:sym typeface="Calibri"/>
              </a:rPr>
              <a:t>RAN </a:t>
            </a:r>
            <a:r>
              <a:rPr lang="hu-HU" sz="1600">
                <a:solidFill>
                  <a:srgbClr val="000000"/>
                </a:solidFill>
              </a:rPr>
              <a:t>na Zapadnom Balkanu</a:t>
            </a:r>
            <a:r>
              <a:rPr b="0" i="0" lang="hu-HU" sz="1600" u="none" strike="noStrike">
                <a:solidFill>
                  <a:srgbClr val="000000"/>
                </a:solidFill>
                <a:latin typeface="Calibri"/>
                <a:ea typeface="Calibri"/>
                <a:cs typeface="Calibri"/>
                <a:sym typeface="Calibri"/>
              </a:rPr>
              <a:t>, OCD koje se bave prevencijom i suzbijanjem etnonacionalizma i nasilnog desnog ekstremizma, 2022.</a:t>
            </a:r>
            <a:br>
              <a:rPr b="0" i="0" lang="hu-HU" sz="1600" u="none" strike="noStrike">
                <a:solidFill>
                  <a:srgbClr val="000000"/>
                </a:solidFill>
                <a:latin typeface="Calibri"/>
                <a:ea typeface="Calibri"/>
                <a:cs typeface="Calibri"/>
                <a:sym typeface="Calibri"/>
              </a:rPr>
            </a:br>
            <a:r>
              <a:rPr b="0" i="0" lang="hu-HU" sz="1600" u="sng" strike="noStrike">
                <a:solidFill>
                  <a:srgbClr val="1155CC"/>
                </a:solidFill>
                <a:latin typeface="Calibri"/>
                <a:ea typeface="Calibri"/>
                <a:cs typeface="Calibri"/>
                <a:sym typeface="Calibri"/>
                <a:hlinkClick r:id="rId6">
                  <a:extLst>
                    <a:ext uri="{A12FA001-AC4F-418D-AE19-62706E023703}">
                      <ahyp:hlinkClr val="tx"/>
                    </a:ext>
                  </a:extLst>
                </a:hlinkClick>
              </a:rPr>
              <a:t>https://home-affairs.ec.europa.eu/whats-new/publications/ran-western-balkans-csos-engaging-prevention-and-countering-ethno-nationalism-and-violent-right-wing_en</a:t>
            </a:r>
            <a:r>
              <a:rPr b="0" i="0" lang="hu-HU" sz="1600" u="none" strike="noStrike">
                <a:solidFill>
                  <a:srgbClr val="000000"/>
                </a:solidFill>
                <a:latin typeface="Calibri"/>
                <a:ea typeface="Calibri"/>
                <a:cs typeface="Calibri"/>
                <a:sym typeface="Calibri"/>
              </a:rPr>
              <a:t> </a:t>
            </a:r>
            <a:endParaRPr sz="1600">
              <a:latin typeface="Calibri"/>
              <a:ea typeface="Calibri"/>
              <a:cs typeface="Calibri"/>
              <a:sym typeface="Calibri"/>
            </a:endParaRPr>
          </a:p>
        </p:txBody>
      </p:sp>
      <p:sp>
        <p:nvSpPr>
          <p:cNvPr id="904" name="Google Shape;904;p76"/>
          <p:cNvSpPr txBox="1"/>
          <p:nvPr>
            <p:ph idx="2" type="body"/>
          </p:nvPr>
        </p:nvSpPr>
        <p:spPr>
          <a:xfrm>
            <a:off x="838200" y="1658790"/>
            <a:ext cx="5181600" cy="4677772"/>
          </a:xfrm>
          <a:prstGeom prst="rect">
            <a:avLst/>
          </a:prstGeom>
          <a:noFill/>
          <a:ln>
            <a:noFill/>
          </a:ln>
        </p:spPr>
        <p:txBody>
          <a:bodyPr anchorCtr="0" anchor="t" bIns="45700" lIns="91425" spcFirstLastPara="1" rIns="91425" wrap="square" tIns="45700">
            <a:normAutofit fontScale="62500"/>
          </a:bodyPr>
          <a:lstStyle/>
          <a:p>
            <a:pPr indent="-228600" lvl="0" marL="228600" rtl="0" algn="l">
              <a:lnSpc>
                <a:spcPct val="90000"/>
              </a:lnSpc>
              <a:spcBef>
                <a:spcPts val="0"/>
              </a:spcBef>
              <a:spcAft>
                <a:spcPts val="0"/>
              </a:spcAft>
              <a:buClr>
                <a:srgbClr val="000000"/>
              </a:buClr>
              <a:buSzPct val="100000"/>
              <a:buChar char="•"/>
            </a:pPr>
            <a:r>
              <a:rPr lang="hu-HU" u="sng">
                <a:solidFill>
                  <a:srgbClr val="000000"/>
                </a:solidFill>
              </a:rPr>
              <a:t>Izabrane publikacije</a:t>
            </a:r>
            <a:r>
              <a:rPr b="0" i="0" lang="hu-HU" sz="2800" u="sng">
                <a:solidFill>
                  <a:srgbClr val="000000"/>
                </a:solidFill>
                <a:latin typeface="Calibri"/>
                <a:ea typeface="Calibri"/>
                <a:cs typeface="Calibri"/>
                <a:sym typeface="Calibri"/>
              </a:rPr>
              <a:t> Mreže za podizanje svijesti o radikalizaciji - Radicalisation Awareness Network (RAN) :</a:t>
            </a:r>
            <a:br>
              <a:rPr b="0" i="0" lang="hu-HU" sz="2800" u="none" strike="noStrike">
                <a:solidFill>
                  <a:srgbClr val="000000"/>
                </a:solidFill>
                <a:latin typeface="Calibri"/>
                <a:ea typeface="Calibri"/>
                <a:cs typeface="Calibri"/>
                <a:sym typeface="Calibri"/>
              </a:rPr>
            </a:br>
            <a:endParaRPr>
              <a:latin typeface="Calibri"/>
              <a:ea typeface="Calibri"/>
              <a:cs typeface="Calibri"/>
              <a:sym typeface="Calibri"/>
            </a:endParaRPr>
          </a:p>
          <a:p>
            <a:pPr indent="-228600" lvl="0" marL="228600" rtl="0" algn="l">
              <a:lnSpc>
                <a:spcPct val="90000"/>
              </a:lnSpc>
              <a:spcBef>
                <a:spcPts val="0"/>
              </a:spcBef>
              <a:spcAft>
                <a:spcPts val="0"/>
              </a:spcAft>
              <a:buClr>
                <a:srgbClr val="000000"/>
              </a:buClr>
              <a:buSzPct val="100000"/>
              <a:buChar char="•"/>
            </a:pPr>
            <a:r>
              <a:rPr b="0" i="0" lang="hu-HU" sz="2800" u="none" strike="noStrike">
                <a:solidFill>
                  <a:srgbClr val="000000"/>
                </a:solidFill>
                <a:latin typeface="Calibri"/>
                <a:ea typeface="Calibri"/>
                <a:cs typeface="Calibri"/>
                <a:sym typeface="Calibri"/>
              </a:rPr>
              <a:t>RAN Factbook Far-right extremism, December 2019.:</a:t>
            </a:r>
            <a:br>
              <a:rPr b="0" i="0" lang="hu-HU" sz="2800" u="none" strike="noStrike">
                <a:solidFill>
                  <a:srgbClr val="000000"/>
                </a:solidFill>
                <a:latin typeface="Calibri"/>
                <a:ea typeface="Calibri"/>
                <a:cs typeface="Calibri"/>
                <a:sym typeface="Calibri"/>
              </a:rPr>
            </a:br>
            <a:r>
              <a:rPr b="0" i="0" lang="hu-HU" sz="2800" u="sng" strike="noStrike">
                <a:solidFill>
                  <a:srgbClr val="1155CC"/>
                </a:solidFill>
                <a:latin typeface="Calibri"/>
                <a:ea typeface="Calibri"/>
                <a:cs typeface="Calibri"/>
                <a:sym typeface="Calibri"/>
                <a:hlinkClick r:id="rId7">
                  <a:extLst>
                    <a:ext uri="{A12FA001-AC4F-418D-AE19-62706E023703}">
                      <ahyp:hlinkClr val="tx"/>
                    </a:ext>
                  </a:extLst>
                </a:hlinkClick>
              </a:rPr>
              <a:t>https://home-affairs.ec.europa.eu/pages/page/factbook-far-right-extremism-december-2019_en</a:t>
            </a:r>
            <a:r>
              <a:rPr b="0" i="0" lang="hu-HU" sz="2800" u="none" strike="noStrike">
                <a:solidFill>
                  <a:srgbClr val="000000"/>
                </a:solidFill>
                <a:latin typeface="Calibri"/>
                <a:ea typeface="Calibri"/>
                <a:cs typeface="Calibri"/>
                <a:sym typeface="Calibri"/>
              </a:rPr>
              <a:t> </a:t>
            </a:r>
            <a:br>
              <a:rPr b="0" i="0" lang="hu-HU" sz="2800" u="none" strike="noStrike">
                <a:solidFill>
                  <a:srgbClr val="000000"/>
                </a:solidFill>
                <a:latin typeface="Calibri"/>
                <a:ea typeface="Calibri"/>
                <a:cs typeface="Calibri"/>
                <a:sym typeface="Calibri"/>
              </a:rPr>
            </a:br>
            <a:br>
              <a:rPr b="0" i="0" lang="hu-HU" sz="2800" u="none" strike="noStrike">
                <a:solidFill>
                  <a:srgbClr val="000000"/>
                </a:solidFill>
                <a:latin typeface="Calibri"/>
                <a:ea typeface="Calibri"/>
                <a:cs typeface="Calibri"/>
                <a:sym typeface="Calibri"/>
              </a:rPr>
            </a:br>
            <a:r>
              <a:rPr b="0" i="0" lang="hu-HU" sz="2800" u="none" strike="noStrike">
                <a:solidFill>
                  <a:srgbClr val="000000"/>
                </a:solidFill>
                <a:latin typeface="Calibri"/>
                <a:ea typeface="Calibri"/>
                <a:cs typeface="Calibri"/>
                <a:sym typeface="Calibri"/>
              </a:rPr>
              <a:t>RAN Factbook Islamist extremism, December 2019.:</a:t>
            </a:r>
            <a:br>
              <a:rPr b="0" i="0" lang="hu-HU" sz="2800" u="none" strike="noStrike">
                <a:solidFill>
                  <a:srgbClr val="000000"/>
                </a:solidFill>
                <a:latin typeface="Calibri"/>
                <a:ea typeface="Calibri"/>
                <a:cs typeface="Calibri"/>
                <a:sym typeface="Calibri"/>
              </a:rPr>
            </a:br>
            <a:r>
              <a:rPr b="0" i="0" lang="hu-HU" sz="2800" u="sng" strike="noStrike">
                <a:solidFill>
                  <a:srgbClr val="1155CC"/>
                </a:solidFill>
                <a:latin typeface="Calibri"/>
                <a:ea typeface="Calibri"/>
                <a:cs typeface="Calibri"/>
                <a:sym typeface="Calibri"/>
                <a:hlinkClick r:id="rId8">
                  <a:extLst>
                    <a:ext uri="{A12FA001-AC4F-418D-AE19-62706E023703}">
                      <ahyp:hlinkClr val="tx"/>
                    </a:ext>
                  </a:extLst>
                </a:hlinkClick>
              </a:rPr>
              <a:t>https://home-affairs.ec.europa.eu/pages/page/factbook-islamist-extremism-december-2019_en</a:t>
            </a:r>
            <a:r>
              <a:rPr b="0" i="0" lang="hu-HU" sz="2800" u="none" strike="noStrike">
                <a:solidFill>
                  <a:srgbClr val="000000"/>
                </a:solidFill>
                <a:latin typeface="Calibri"/>
                <a:ea typeface="Calibri"/>
                <a:cs typeface="Calibri"/>
                <a:sym typeface="Calibri"/>
              </a:rPr>
              <a:t> </a:t>
            </a:r>
            <a:br>
              <a:rPr b="0" i="0" lang="hu-HU" sz="2800" u="none" strike="noStrike">
                <a:solidFill>
                  <a:srgbClr val="000000"/>
                </a:solidFill>
                <a:latin typeface="Calibri"/>
                <a:ea typeface="Calibri"/>
                <a:cs typeface="Calibri"/>
                <a:sym typeface="Calibri"/>
              </a:rPr>
            </a:br>
            <a:br>
              <a:rPr b="0" i="0" lang="hu-HU" sz="2800" u="none" strike="noStrike">
                <a:solidFill>
                  <a:srgbClr val="000000"/>
                </a:solidFill>
                <a:latin typeface="Calibri"/>
                <a:ea typeface="Calibri"/>
                <a:cs typeface="Calibri"/>
                <a:sym typeface="Calibri"/>
              </a:rPr>
            </a:br>
            <a:r>
              <a:rPr b="0" i="0" lang="hu-HU" sz="2800" u="none" strike="noStrike">
                <a:solidFill>
                  <a:srgbClr val="000000"/>
                </a:solidFill>
                <a:latin typeface="Calibri"/>
                <a:ea typeface="Calibri"/>
                <a:cs typeface="Calibri"/>
                <a:sym typeface="Calibri"/>
              </a:rPr>
              <a:t>RAN Spotlight, Violent right-wing extremism in focus, 2020.: </a:t>
            </a:r>
            <a:br>
              <a:rPr b="0" i="0" lang="hu-HU" sz="2800" u="none" strike="noStrike">
                <a:solidFill>
                  <a:srgbClr val="000000"/>
                </a:solidFill>
                <a:latin typeface="Calibri"/>
                <a:ea typeface="Calibri"/>
                <a:cs typeface="Calibri"/>
                <a:sym typeface="Calibri"/>
              </a:rPr>
            </a:br>
            <a:r>
              <a:rPr b="0" i="0" lang="hu-HU" sz="2800" u="sng" strike="noStrike">
                <a:solidFill>
                  <a:srgbClr val="1155CC"/>
                </a:solidFill>
                <a:latin typeface="Calibri"/>
                <a:ea typeface="Calibri"/>
                <a:cs typeface="Calibri"/>
                <a:sym typeface="Calibri"/>
                <a:hlinkClick r:id="rId9">
                  <a:extLst>
                    <a:ext uri="{A12FA001-AC4F-418D-AE19-62706E023703}">
                      <ahyp:hlinkClr val="tx"/>
                    </a:ext>
                  </a:extLst>
                </a:hlinkClick>
              </a:rPr>
              <a:t>https://home-affairs.ec.europa.eu/networks/radicalisation-awareness-network-ran/publications/violent-right-wing-extremism-focus-may-2020_en</a:t>
            </a:r>
            <a:endParaRPr>
              <a:latin typeface="Calibri"/>
              <a:ea typeface="Calibri"/>
              <a:cs typeface="Calibri"/>
              <a:sym typeface="Calibri"/>
            </a:endParaRPr>
          </a:p>
        </p:txBody>
      </p:sp>
      <p:sp>
        <p:nvSpPr>
          <p:cNvPr id="905" name="Google Shape;905;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77"/>
          <p:cNvSpPr txBox="1"/>
          <p:nvPr>
            <p:ph idx="1" type="body"/>
          </p:nvPr>
        </p:nvSpPr>
        <p:spPr>
          <a:xfrm>
            <a:off x="871221" y="657225"/>
            <a:ext cx="6687819" cy="4351338"/>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94334"/>
              <a:buNone/>
            </a:pPr>
            <a:r>
              <a:rPr lang="hu-HU" sz="1908">
                <a:solidFill>
                  <a:srgbClr val="141214"/>
                </a:solidFill>
              </a:rPr>
              <a:t>Inicijativa 'DARE - Depolarization Activism for Resilient Europe' ('Aktivizam za depolariziranu i snažnu (otpornu) Evropu') pokrenuta je sa ciljem stvaranja prostora za kritički pristup učenju te dijalog usmjeren na mlade i njihov aktivizam u području savremenih izazova kao što su polarizacija, radikalizacija, mentalno zdravlje te kršenja ljudskih prava. Obrazovni materijali projekta DARE nastoje ojačati aktivno građanstvo i evropske vrijednosti te promovisati i osnažiti glasove mladih i njihov građanski angažman.</a:t>
            </a:r>
            <a:endParaRPr sz="3608"/>
          </a:p>
          <a:p>
            <a:pPr indent="0" lvl="0" marL="0" rtl="0" algn="l">
              <a:lnSpc>
                <a:spcPct val="90000"/>
              </a:lnSpc>
              <a:spcBef>
                <a:spcPts val="1000"/>
              </a:spcBef>
              <a:spcAft>
                <a:spcPts val="0"/>
              </a:spcAft>
              <a:buClr>
                <a:schemeClr val="dk1"/>
              </a:buClr>
              <a:buSzPct val="100000"/>
              <a:buNone/>
            </a:pPr>
            <a:r>
              <a:rPr lang="hu-HU" sz="1800"/>
              <a:t>Za više informacija posjetite internet stranicu projekta: </a:t>
            </a:r>
            <a:r>
              <a:rPr lang="hu-HU" sz="1800" u="sng">
                <a:solidFill>
                  <a:schemeClr val="hlink"/>
                </a:solidFill>
                <a:hlinkClick r:id="rId3"/>
              </a:rPr>
              <a:t>www.depolarisation.eu</a:t>
            </a:r>
            <a:endParaRPr sz="1800" u="sng"/>
          </a:p>
          <a:p>
            <a:pPr indent="0" lvl="0" marL="0" rtl="0" algn="l">
              <a:lnSpc>
                <a:spcPct val="90000"/>
              </a:lnSpc>
              <a:spcBef>
                <a:spcPts val="1000"/>
              </a:spcBef>
              <a:spcAft>
                <a:spcPts val="0"/>
              </a:spcAft>
              <a:buClr>
                <a:schemeClr val="dk1"/>
              </a:buClr>
              <a:buSzPct val="100000"/>
              <a:buNone/>
            </a:pPr>
            <a:r>
              <a:t/>
            </a:r>
            <a:endParaRPr sz="1800" u="sng"/>
          </a:p>
          <a:p>
            <a:pPr indent="0" lvl="0" marL="0" rtl="0" algn="l">
              <a:lnSpc>
                <a:spcPct val="90000"/>
              </a:lnSpc>
              <a:spcBef>
                <a:spcPts val="1000"/>
              </a:spcBef>
              <a:spcAft>
                <a:spcPts val="0"/>
              </a:spcAft>
              <a:buClr>
                <a:schemeClr val="dk1"/>
              </a:buClr>
              <a:buSzPct val="100000"/>
              <a:buNone/>
            </a:pPr>
            <a:r>
              <a:t/>
            </a:r>
            <a:endParaRPr sz="1800" u="sng"/>
          </a:p>
          <a:p>
            <a:pPr indent="0" lvl="0" marL="0" rtl="0" algn="l">
              <a:lnSpc>
                <a:spcPct val="90000"/>
              </a:lnSpc>
              <a:spcBef>
                <a:spcPts val="1000"/>
              </a:spcBef>
              <a:spcAft>
                <a:spcPts val="0"/>
              </a:spcAft>
              <a:buClr>
                <a:schemeClr val="dk1"/>
              </a:buClr>
              <a:buSzPct val="100000"/>
              <a:buNone/>
            </a:pPr>
            <a:r>
              <a:t/>
            </a:r>
            <a:endParaRPr sz="1800" u="sng"/>
          </a:p>
          <a:p>
            <a:pPr indent="0" lvl="0" marL="0" rtl="0" algn="l">
              <a:lnSpc>
                <a:spcPct val="90000"/>
              </a:lnSpc>
              <a:spcBef>
                <a:spcPts val="1000"/>
              </a:spcBef>
              <a:spcAft>
                <a:spcPts val="0"/>
              </a:spcAft>
              <a:buClr>
                <a:schemeClr val="dk1"/>
              </a:buClr>
              <a:buSzPct val="100000"/>
              <a:buNone/>
            </a:pPr>
            <a:r>
              <a:t/>
            </a:r>
            <a:endParaRPr sz="1800"/>
          </a:p>
          <a:p>
            <a:pPr indent="0" lvl="0" marL="0" rtl="0" algn="l">
              <a:lnSpc>
                <a:spcPct val="90000"/>
              </a:lnSpc>
              <a:spcBef>
                <a:spcPts val="1000"/>
              </a:spcBef>
              <a:spcAft>
                <a:spcPts val="0"/>
              </a:spcAft>
              <a:buClr>
                <a:schemeClr val="dk1"/>
              </a:buClr>
              <a:buSzPct val="100000"/>
              <a:buNone/>
            </a:pPr>
            <a:r>
              <a:rPr lang="hu-HU" sz="1800"/>
              <a:t>Ovaj projeakt sufinansiran je sredstvima Evropske komisije. Stavovi i sadržaj Treninga za osvješćivanje o radikalizaciji i njegovih popratnih materijala isključiva su odgovornost njihovih autora i ne odražavaju stavove Evropske komisije ili provedbenih organizacija. </a:t>
            </a:r>
            <a:endParaRPr sz="1800"/>
          </a:p>
        </p:txBody>
      </p:sp>
      <p:pic>
        <p:nvPicPr>
          <p:cNvPr id="912" name="Google Shape;912;p77"/>
          <p:cNvPicPr preferRelativeResize="0"/>
          <p:nvPr/>
        </p:nvPicPr>
        <p:blipFill rotWithShape="1">
          <a:blip r:embed="rId4">
            <a:alphaModFix/>
          </a:blip>
          <a:srcRect b="0" l="0" r="0" t="0"/>
          <a:stretch/>
        </p:blipFill>
        <p:spPr>
          <a:xfrm>
            <a:off x="7650480" y="309907"/>
            <a:ext cx="4145597" cy="4056989"/>
          </a:xfrm>
          <a:prstGeom prst="rect">
            <a:avLst/>
          </a:prstGeom>
          <a:noFill/>
          <a:ln>
            <a:noFill/>
          </a:ln>
        </p:spPr>
      </p:pic>
      <p:pic>
        <p:nvPicPr>
          <p:cNvPr id="913" name="Google Shape;913;p77"/>
          <p:cNvPicPr preferRelativeResize="0"/>
          <p:nvPr/>
        </p:nvPicPr>
        <p:blipFill rotWithShape="1">
          <a:blip r:embed="rId5">
            <a:alphaModFix/>
          </a:blip>
          <a:srcRect b="0" l="0" r="0" t="13617"/>
          <a:stretch/>
        </p:blipFill>
        <p:spPr>
          <a:xfrm>
            <a:off x="1889760" y="4818842"/>
            <a:ext cx="8412480" cy="1732448"/>
          </a:xfrm>
          <a:prstGeom prst="rect">
            <a:avLst/>
          </a:prstGeom>
          <a:noFill/>
          <a:ln>
            <a:noFill/>
          </a:ln>
        </p:spPr>
      </p:pic>
      <p:pic>
        <p:nvPicPr>
          <p:cNvPr id="914" name="Google Shape;914;p77"/>
          <p:cNvPicPr preferRelativeResize="0"/>
          <p:nvPr/>
        </p:nvPicPr>
        <p:blipFill rotWithShape="1">
          <a:blip r:embed="rId6">
            <a:alphaModFix/>
          </a:blip>
          <a:srcRect b="0" l="0" r="0" t="0"/>
          <a:stretch/>
        </p:blipFill>
        <p:spPr>
          <a:xfrm>
            <a:off x="2343824" y="2790682"/>
            <a:ext cx="3742611" cy="970866"/>
          </a:xfrm>
          <a:prstGeom prst="rect">
            <a:avLst/>
          </a:prstGeom>
          <a:noFill/>
          <a:ln>
            <a:noFill/>
          </a:ln>
        </p:spPr>
      </p:pic>
      <p:sp>
        <p:nvSpPr>
          <p:cNvPr id="915" name="Google Shape;915;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9" name="Shape 919"/>
        <p:cNvGrpSpPr/>
        <p:nvPr/>
      </p:nvGrpSpPr>
      <p:grpSpPr>
        <a:xfrm>
          <a:off x="0" y="0"/>
          <a:ext cx="0" cy="0"/>
          <a:chOff x="0" y="0"/>
          <a:chExt cx="0" cy="0"/>
        </a:xfrm>
      </p:grpSpPr>
      <p:sp>
        <p:nvSpPr>
          <p:cNvPr id="920" name="Google Shape;920;p7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21" name="Google Shape;921;p78"/>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22" name="Google Shape;922;p78"/>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23" name="Google Shape;923;p78"/>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a:t>Hvala na pozornosti! </a:t>
            </a:r>
            <a:br>
              <a:rPr b="1" lang="hu-HU" sz="4800"/>
            </a:br>
            <a:br>
              <a:rPr b="1" lang="hu-HU" sz="4800"/>
            </a:br>
            <a:endParaRPr sz="4800"/>
          </a:p>
        </p:txBody>
      </p:sp>
    </p:spTree>
  </p:cSld>
  <p:clrMapOvr>
    <a:masterClrMapping/>
  </p:clrMapOvr>
</p:sld>
</file>

<file path=ppt/theme/theme1.xml><?xml version="1.0" encoding="utf-8"?>
<a:theme xmlns:a="http://schemas.openxmlformats.org/drawingml/2006/main" xmlns:r="http://schemas.openxmlformats.org/officeDocument/2006/relationships" name="Office-té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é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2022-12-20T11:34:10Z</dcterms:created>
  <dc:creator>Zsuzsanna Z Papp (elev)</dc:creator>
</cp:coreProperties>
</file>